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26" r:id="rId4"/>
    <p:sldId id="342" r:id="rId5"/>
    <p:sldId id="330" r:id="rId6"/>
    <p:sldId id="329" r:id="rId7"/>
    <p:sldId id="322" r:id="rId8"/>
    <p:sldId id="349" r:id="rId9"/>
    <p:sldId id="323" r:id="rId10"/>
    <p:sldId id="328" r:id="rId11"/>
    <p:sldId id="352" r:id="rId12"/>
    <p:sldId id="353" r:id="rId13"/>
    <p:sldId id="334" r:id="rId14"/>
    <p:sldId id="341" r:id="rId15"/>
    <p:sldId id="360" r:id="rId16"/>
    <p:sldId id="343" r:id="rId17"/>
    <p:sldId id="361" r:id="rId18"/>
    <p:sldId id="335" r:id="rId19"/>
    <p:sldId id="347" r:id="rId20"/>
    <p:sldId id="356" r:id="rId21"/>
    <p:sldId id="324" r:id="rId22"/>
    <p:sldId id="338" r:id="rId23"/>
    <p:sldId id="333" r:id="rId24"/>
    <p:sldId id="339" r:id="rId25"/>
    <p:sldId id="337" r:id="rId26"/>
    <p:sldId id="358" r:id="rId27"/>
    <p:sldId id="359" r:id="rId28"/>
    <p:sldId id="36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US Bertrand" initials="P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>
      <p:cViewPr varScale="1">
        <p:scale>
          <a:sx n="69" d="100"/>
          <a:sy n="69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EA853-0596-48B6-B6DD-FC61E6027C3B}" type="datetimeFigureOut">
              <a:rPr lang="fr-FR" smtClean="0"/>
              <a:pPr/>
              <a:t>04/06/2015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DF78F-7FFA-4766-B62C-536F1EA935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198161" y="400196"/>
            <a:ext cx="87355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8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sha" pitchFamily="34" charset="-79"/>
                <a:cs typeface="Gisha" pitchFamily="34" charset="-79"/>
              </a:rPr>
              <a:t>Retour</a:t>
            </a:r>
            <a:r>
              <a:rPr kumimoji="0" lang="fr-FR" sz="480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sha" pitchFamily="34" charset="-79"/>
                <a:cs typeface="Gisha" pitchFamily="34" charset="-79"/>
              </a:rPr>
              <a:t> sur 5 années d’une expérience pilote conduite en zone rurale au </a:t>
            </a:r>
            <a:r>
              <a:rPr kumimoji="0" lang="fr-FR" sz="480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sha" pitchFamily="34" charset="-79"/>
                <a:cs typeface="Gisha" pitchFamily="34" charset="-79"/>
              </a:rPr>
              <a:t>Sénégal</a:t>
            </a:r>
            <a:endParaRPr kumimoji="0" lang="fr-FR" sz="480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4000" dirty="0">
              <a:solidFill>
                <a:srgbClr val="FFFFFF"/>
              </a:solidFill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5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4 juin 2015  |  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1500" dirty="0" smtClean="0">
              <a:solidFill>
                <a:srgbClr val="FFFFFF"/>
              </a:solidFill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1500" dirty="0" smtClean="0">
              <a:solidFill>
                <a:srgbClr val="FFFFFF"/>
              </a:solidFill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1200" dirty="0" smtClean="0">
              <a:solidFill>
                <a:srgbClr val="FFFFFF"/>
              </a:solidFill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A. FALL </a:t>
            </a:r>
            <a:r>
              <a:rPr lang="fr-FR" sz="12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(Chef de Division Régionale </a:t>
            </a:r>
            <a:r>
              <a:rPr lang="fr-FR" sz="12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de l’hydraulique Matam)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sha" pitchFamily="34" charset="-79"/>
                <a:cs typeface="Gisha" pitchFamily="34" charset="-79"/>
              </a:rPr>
              <a:t>P-M-L. THIOUNE (ADOS Matam)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M. DIALLO ( ADOS Matam)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sha" pitchFamily="34" charset="-79"/>
              <a:cs typeface="Gisha" pitchFamily="34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sha" pitchFamily="34" charset="-79"/>
                <a:cs typeface="Gisha" pitchFamily="34" charset="-79"/>
              </a:rPr>
              <a:t>Fabien COMMEAUX (ADOS Matam</a:t>
            </a:r>
            <a:r>
              <a:rPr lang="fr-FR" sz="1200" dirty="0" smtClean="0">
                <a:solidFill>
                  <a:srgbClr val="FFFFFF"/>
                </a:solidFill>
                <a:latin typeface="Gisha" pitchFamily="34" charset="-79"/>
                <a:cs typeface="Gisha" pitchFamily="34" charset="-79"/>
              </a:rPr>
              <a:t>)</a:t>
            </a:r>
            <a:endParaRPr kumimoji="0" lang="fr-FR" sz="1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Organigramme : Entrée manuelle 7"/>
          <p:cNvSpPr/>
          <p:nvPr/>
        </p:nvSpPr>
        <p:spPr>
          <a:xfrm>
            <a:off x="3059832" y="5090300"/>
            <a:ext cx="4824536" cy="1795084"/>
          </a:xfrm>
          <a:prstGeom prst="flowChartManualInpu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8028384" y="5373216"/>
            <a:ext cx="1134666" cy="1478434"/>
          </a:xfrm>
          <a:custGeom>
            <a:avLst/>
            <a:gdLst>
              <a:gd name="connsiteX0" fmla="*/ 1123950 w 1130300"/>
              <a:gd name="connsiteY0" fmla="*/ 2711450 h 2711450"/>
              <a:gd name="connsiteX1" fmla="*/ 0 w 1130300"/>
              <a:gd name="connsiteY1" fmla="*/ 2711450 h 2711450"/>
              <a:gd name="connsiteX2" fmla="*/ 0 w 1130300"/>
              <a:gd name="connsiteY2" fmla="*/ 215900 h 2711450"/>
              <a:gd name="connsiteX3" fmla="*/ 1130300 w 1130300"/>
              <a:gd name="connsiteY3" fmla="*/ 0 h 2711450"/>
              <a:gd name="connsiteX4" fmla="*/ 1123950 w 1130300"/>
              <a:gd name="connsiteY4" fmla="*/ 2711450 h 271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2711450">
                <a:moveTo>
                  <a:pt x="1123950" y="2711450"/>
                </a:moveTo>
                <a:lnTo>
                  <a:pt x="0" y="2711450"/>
                </a:lnTo>
                <a:lnTo>
                  <a:pt x="0" y="215900"/>
                </a:lnTo>
                <a:lnTo>
                  <a:pt x="1130300" y="0"/>
                </a:lnTo>
                <a:cubicBezTo>
                  <a:pt x="1128183" y="903817"/>
                  <a:pt x="1126067" y="1807633"/>
                  <a:pt x="1123950" y="2711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:\Users\STANDARD\Documents\Fabien\9. Divers\Logo\Logo AD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6617" y="5733256"/>
            <a:ext cx="83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:\Users\STANDARD\Documents\Fabien\9. Divers\Logo\AERMC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35" b="7882"/>
          <a:stretch>
            <a:fillRect/>
          </a:stretch>
        </p:blipFill>
        <p:spPr bwMode="auto">
          <a:xfrm>
            <a:off x="5585048" y="5980509"/>
            <a:ext cx="1219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:\Users\STANDARD\Documents\Fabien\9. Divers\Logo\709px-Logo_26_drome_2006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373216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STANDARD\Documents\Fabien\9. Divers\Logo\Logo-RA-pantone-pn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5558" y="6381328"/>
            <a:ext cx="14244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google.fr/url?source=imglanding&amp;ct=img&amp;q=http://www.fondationchirac.eu/wp-content/uploads/logo-PS-Eau.gif&amp;sa=X&amp;ei=6IltVbWrCYvaUb6cg_gB&amp;ved=0CAkQ8wc&amp;usg=AFQjCNHsvJ-bUrORD3sF0hgAikePUtyh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77272"/>
            <a:ext cx="864000" cy="864000"/>
          </a:xfrm>
          <a:prstGeom prst="rect">
            <a:avLst/>
          </a:prstGeom>
          <a:noFill/>
        </p:spPr>
      </p:pic>
      <p:pic>
        <p:nvPicPr>
          <p:cNvPr id="52228" name="Picture 4" descr="http://www.google.fr/url?source=imglanding&amp;ct=img&amp;q=http://www.loire-solidaires.org/files/styles/large/public/newlogo_RESACOOP.jpg?itok=evOqVMLT&amp;sa=X&amp;ei=nIttVZO0OYTpUt6-gsgO&amp;ved=0CAkQ8wc&amp;usg=AFQjCNHoW8YrGhSv4BIUPYVS0yuhqRNeCQ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26" t="20000" r="9197" b="30000"/>
          <a:stretch>
            <a:fillRect/>
          </a:stretch>
        </p:blipFill>
        <p:spPr bwMode="auto">
          <a:xfrm>
            <a:off x="1259632" y="6381232"/>
            <a:ext cx="1800200" cy="36004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 rot="21432068">
            <a:off x="3518363" y="4901070"/>
            <a:ext cx="30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Collectivités et Partenaires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44208" y="5178678"/>
            <a:ext cx="1440160" cy="84261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Collectivités de la région de Matam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21235280">
            <a:off x="7900306" y="5152822"/>
            <a:ext cx="12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Opérateur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6121882"/>
            <a:ext cx="889200" cy="7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www.google.fr/url?source=imglanding&amp;ct=img&amp;q=http://www.adetef.fr/var/adetef/storage/images/fonds-documentaire/internet/images/adetef/evenements/forum-urbain-mondial-2014/logo-maedi/137527-1-fre-FR/Logo-MAEDI_full.jpg.pagespeed.ce.yKPMRjAAkU.jpg&amp;sa=X&amp;ei=octuVaviIcWyUerugKgG&amp;ved=0CAkQ8wc&amp;usg=AFQjCNGD78Igt1xKEcpe2G0fe-18nzbep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33" y="6013968"/>
            <a:ext cx="889200" cy="8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Georgette Borelli\Desktop\BACK UP ADOS\FDL\GI\Capitalisation_partage\Atelier Dkr\07_logo_quadr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1512168" cy="4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10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Montage institutionnel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grpSp>
        <p:nvGrpSpPr>
          <p:cNvPr id="2" name="Groupe 12"/>
          <p:cNvGrpSpPr/>
          <p:nvPr/>
        </p:nvGrpSpPr>
        <p:grpSpPr>
          <a:xfrm>
            <a:off x="1043608" y="1484784"/>
            <a:ext cx="5808635" cy="1992059"/>
            <a:chOff x="1064419" y="64233"/>
            <a:chExt cx="5808635" cy="2094292"/>
          </a:xfrm>
          <a:scene3d>
            <a:camera prst="orthographicFront"/>
            <a:lightRig rig="flat" dir="t"/>
          </a:scene3d>
        </p:grpSpPr>
        <p:sp>
          <p:nvSpPr>
            <p:cNvPr id="15" name="Organigramme : Alternative 14"/>
            <p:cNvSpPr/>
            <p:nvPr/>
          </p:nvSpPr>
          <p:spPr>
            <a:xfrm>
              <a:off x="1064419" y="64233"/>
              <a:ext cx="5808635" cy="2094292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Organigramme : Alternative 4"/>
            <p:cNvSpPr/>
            <p:nvPr/>
          </p:nvSpPr>
          <p:spPr>
            <a:xfrm>
              <a:off x="1166652" y="166466"/>
              <a:ext cx="5604169" cy="18898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u="sng" kern="1200" dirty="0" smtClean="0">
                  <a:latin typeface="Arial" pitchFamily="34" charset="0"/>
                  <a:cs typeface="Arial" pitchFamily="34" charset="0"/>
                </a:rPr>
                <a:t>Co-maîtres d’ouvrage en France</a:t>
              </a:r>
              <a:endParaRPr lang="fr-FR" sz="1800" b="1" u="sng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Département Ardèche</a:t>
              </a:r>
              <a:endParaRPr lang="fr-FR" sz="1800" b="0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Département de la Drôme</a:t>
              </a:r>
              <a:endParaRPr lang="fr-FR" sz="1800" b="0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Ville de Valence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Agglomération Valence Romans Sud Rhône Alpes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Région Rhône-Alpes</a:t>
              </a:r>
            </a:p>
          </p:txBody>
        </p:sp>
      </p:grpSp>
      <p:grpSp>
        <p:nvGrpSpPr>
          <p:cNvPr id="3" name="Groupe 18"/>
          <p:cNvGrpSpPr/>
          <p:nvPr/>
        </p:nvGrpSpPr>
        <p:grpSpPr>
          <a:xfrm>
            <a:off x="1145841" y="4194419"/>
            <a:ext cx="5802423" cy="1435554"/>
            <a:chOff x="932079" y="2699736"/>
            <a:chExt cx="4637188" cy="1435554"/>
          </a:xfrm>
          <a:scene3d>
            <a:camera prst="orthographicFront"/>
            <a:lightRig rig="flat" dir="t"/>
          </a:scene3d>
        </p:grpSpPr>
        <p:sp>
          <p:nvSpPr>
            <p:cNvPr id="20" name="Organigramme : Alternative 19"/>
            <p:cNvSpPr/>
            <p:nvPr/>
          </p:nvSpPr>
          <p:spPr>
            <a:xfrm>
              <a:off x="932079" y="2699736"/>
              <a:ext cx="4637188" cy="1435554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Organigramme : Alternative 4"/>
            <p:cNvSpPr/>
            <p:nvPr/>
          </p:nvSpPr>
          <p:spPr>
            <a:xfrm>
              <a:off x="1002156" y="2769813"/>
              <a:ext cx="4497034" cy="1295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u="sng" kern="1200" dirty="0" smtClean="0">
                  <a:latin typeface="Arial" pitchFamily="34" charset="0"/>
                  <a:cs typeface="Arial" pitchFamily="34" charset="0"/>
                </a:rPr>
                <a:t>Co-maîtres d’ouvrage au Sénégal</a:t>
              </a:r>
              <a:endParaRPr lang="fr-FR" sz="1800" b="1" u="sng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Communes rurales des départements de Matam, </a:t>
              </a:r>
              <a:r>
                <a:rPr lang="fr-FR" sz="1800" b="0" kern="1200" dirty="0" err="1" smtClean="0">
                  <a:latin typeface="Arial" pitchFamily="34" charset="0"/>
                  <a:cs typeface="Arial" pitchFamily="34" charset="0"/>
                </a:rPr>
                <a:t>Kanel</a:t>
              </a: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 et Ranérou </a:t>
              </a:r>
              <a:endParaRPr lang="fr-FR" sz="1800" b="0" kern="1200" dirty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Commune de </a:t>
              </a:r>
              <a:r>
                <a:rPr lang="fr-FR" sz="1800" b="0" kern="1200" dirty="0" err="1" smtClean="0">
                  <a:latin typeface="Arial" pitchFamily="34" charset="0"/>
                  <a:cs typeface="Arial" pitchFamily="34" charset="0"/>
                </a:rPr>
                <a:t>Waoundé</a:t>
              </a:r>
              <a:endParaRPr lang="fr-FR" sz="1800" b="0" kern="1200" dirty="0" smtClean="0"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Conseil Régional de Matam (</a:t>
              </a:r>
              <a:r>
                <a:rPr lang="fr-FR" sz="1800" b="0" kern="1200" dirty="0" smtClean="0">
                  <a:latin typeface="Arial" pitchFamily="34" charset="0"/>
                  <a:cs typeface="Arial" pitchFamily="34" charset="0"/>
                </a:rPr>
                <a:t>jusqu’en juin 2014)</a:t>
              </a:r>
              <a:endParaRPr lang="fr-FR" sz="1800" b="0" kern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e 21"/>
          <p:cNvGrpSpPr/>
          <p:nvPr/>
        </p:nvGrpSpPr>
        <p:grpSpPr>
          <a:xfrm>
            <a:off x="6886813" y="3338127"/>
            <a:ext cx="2056311" cy="741573"/>
            <a:chOff x="6059607" y="2180323"/>
            <a:chExt cx="2056311" cy="741573"/>
          </a:xfrm>
          <a:scene3d>
            <a:camera prst="orthographicFront"/>
            <a:lightRig rig="flat" dir="t"/>
          </a:scene3d>
        </p:grpSpPr>
        <p:sp>
          <p:nvSpPr>
            <p:cNvPr id="25" name="Ellipse 24"/>
            <p:cNvSpPr/>
            <p:nvPr/>
          </p:nvSpPr>
          <p:spPr>
            <a:xfrm>
              <a:off x="6059607" y="2180323"/>
              <a:ext cx="2056311" cy="74157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Ellipse 4"/>
            <p:cNvSpPr/>
            <p:nvPr/>
          </p:nvSpPr>
          <p:spPr>
            <a:xfrm>
              <a:off x="6360747" y="2288924"/>
              <a:ext cx="1454031" cy="5243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ADOS Opérateur</a:t>
              </a:r>
              <a:endParaRPr lang="fr-FR" sz="1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Flèche à trois pointes 27"/>
          <p:cNvSpPr/>
          <p:nvPr/>
        </p:nvSpPr>
        <p:spPr>
          <a:xfrm rot="5400000">
            <a:off x="4967930" y="2318120"/>
            <a:ext cx="864306" cy="2904320"/>
          </a:xfrm>
          <a:prstGeom prst="leftRigh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PRESENTATION DU PROGRAMME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11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1196752"/>
            <a:ext cx="846043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Identification des priorités par les collectivités locales en partenariat :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dirty="0" err="1" smtClean="0">
                <a:latin typeface="Gisha" pitchFamily="34" charset="-79"/>
                <a:cs typeface="Gisha" pitchFamily="34" charset="-79"/>
              </a:rPr>
              <a:t>Wouro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dirty="0" err="1" smtClean="0">
                <a:latin typeface="Gisha" pitchFamily="34" charset="-79"/>
                <a:cs typeface="Gisha" pitchFamily="34" charset="-79"/>
              </a:rPr>
              <a:t>Sidy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 : Appui à l’élaboration du PLD et identification du Ferlo comme zone prioritaire d’invention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Agnam : Etude de faisabilité du programme d’amélioration de l’accès à l’eau potable dans la zone Diéry de la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Commune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Orkadiéré : élaboration PLHA et Dandé Mayo (Goumal), zone prioritaire</a:t>
            </a:r>
            <a:endParaRPr lang="fr-FR" sz="2000" dirty="0" smtClean="0">
              <a:latin typeface="Gisha" pitchFamily="34" charset="-79"/>
              <a:cs typeface="Gisha" pitchFamily="34" charset="-79"/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Dispositif et contexte favorables :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>
                <a:latin typeface="Gisha" pitchFamily="34" charset="-79"/>
                <a:cs typeface="Gisha" pitchFamily="34" charset="-79"/>
              </a:rPr>
              <a:t>O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rientations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et politique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nationales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invitant à investir sur l’amélioration de l’accès à l’eau </a:t>
            </a:r>
            <a:r>
              <a:rPr lang="fr-FR" sz="2000" dirty="0">
                <a:latin typeface="Gisha" pitchFamily="34" charset="-79"/>
                <a:cs typeface="Gisha" pitchFamily="34" charset="-79"/>
              </a:rPr>
              <a:t>potable et Programme PEPAM </a:t>
            </a:r>
            <a:endParaRPr lang="fr-FR" sz="2000" dirty="0" smtClean="0">
              <a:latin typeface="Gisha" pitchFamily="34" charset="-79"/>
              <a:cs typeface="Gisha" pitchFamily="34" charset="-79"/>
            </a:endParaRP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Loi </a:t>
            </a:r>
            <a:r>
              <a:rPr lang="fr-FR" sz="2000" dirty="0" err="1" smtClean="0">
                <a:latin typeface="Gisha" pitchFamily="34" charset="-79"/>
                <a:cs typeface="Gisha" pitchFamily="34" charset="-79"/>
              </a:rPr>
              <a:t>Oudin</a:t>
            </a:r>
            <a:r>
              <a:rPr lang="fr-FR" sz="2000" dirty="0">
                <a:latin typeface="Gisha" pitchFamily="34" charset="-79"/>
                <a:cs typeface="Gisha" pitchFamily="34" charset="-79"/>
              </a:rPr>
              <a:t> (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Agence </a:t>
            </a:r>
            <a:r>
              <a:rPr lang="fr-FR" sz="2000" dirty="0">
                <a:latin typeface="Gisha" pitchFamily="34" charset="-79"/>
                <a:cs typeface="Gisha" pitchFamily="34" charset="-79"/>
              </a:rPr>
              <a:t>de l’eau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Rhône Méditerranée Corse) et dispositif Ministère des Affaires Etrangères (France)</a:t>
            </a:r>
            <a:endParaRPr lang="fr-FR" sz="20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Contexte d’intervention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PRESENTATION DU PROGRAMME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12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Un programme de coopération multi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acteurs et approche territoriale de développement</a:t>
            </a:r>
            <a:endParaRPr lang="fr-FR" sz="2800" dirty="0" smtClean="0">
              <a:solidFill>
                <a:schemeClr val="accent6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1784" y="1444585"/>
            <a:ext cx="846043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b="1" dirty="0" smtClean="0">
                <a:latin typeface="Gisha" pitchFamily="34" charset="-79"/>
                <a:cs typeface="Gisha" pitchFamily="34" charset="-79"/>
              </a:rPr>
              <a:t>Appui à la maîtrise d’ouvrage des collectivités locales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Identification/priorisation des besoins et formulation de la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« commande »</a:t>
            </a:r>
            <a:endParaRPr lang="fr-FR" sz="2000" dirty="0" smtClean="0">
              <a:latin typeface="Gisha" pitchFamily="34" charset="-79"/>
              <a:cs typeface="Gisha" pitchFamily="34" charset="-79"/>
            </a:endParaRP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Réalisation d’ouvrages hydrauliques et amélioration du taux d’accès à l’eau potable et à l’assainissement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Mobilisation de partenaires autour des programmes de coopération décentralisée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b="1" dirty="0" smtClean="0">
                <a:latin typeface="Gisha" pitchFamily="34" charset="-79"/>
                <a:cs typeface="Gisha" pitchFamily="34" charset="-79"/>
              </a:rPr>
              <a:t>Appui à l’émergence de compétences </a:t>
            </a:r>
            <a:r>
              <a:rPr lang="fr-FR" sz="2000" b="1" dirty="0" smtClean="0">
                <a:latin typeface="Gisha" pitchFamily="34" charset="-79"/>
                <a:cs typeface="Gisha" pitchFamily="34" charset="-79"/>
              </a:rPr>
              <a:t>techniques</a:t>
            </a:r>
            <a:endParaRPr lang="fr-FR" sz="2000" b="1" dirty="0" smtClean="0">
              <a:latin typeface="Gisha" pitchFamily="34" charset="-79"/>
              <a:cs typeface="Gisha" pitchFamily="34" charset="-79"/>
            </a:endParaRP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Mobilisation d’acteurs Rhône alpins et personnes ressources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Structuration d’une filière de formation en canalisation plomberie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Formations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techniques et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«chantiers écoles »</a:t>
            </a:r>
            <a:endParaRPr lang="fr-FR" sz="2000" dirty="0" smtClean="0">
              <a:latin typeface="Gisha" pitchFamily="34" charset="-79"/>
              <a:cs typeface="Gisha" pitchFamily="34" charset="-79"/>
            </a:endParaRP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Appui à la professionnalisation des micro 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entreprises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000" b="1" dirty="0" smtClean="0">
                <a:latin typeface="Gisha" pitchFamily="34" charset="-79"/>
                <a:cs typeface="Gisha" pitchFamily="34" charset="-79"/>
              </a:rPr>
              <a:t>Accompagnement des ASUFORS</a:t>
            </a:r>
            <a:endParaRPr lang="fr-FR" sz="2000" b="1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PRESENTATION DU PROGRAMME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13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148478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Focus</a:t>
            </a:r>
          </a:p>
          <a:p>
            <a:pPr algn="ctr">
              <a:spcAft>
                <a:spcPts val="1800"/>
              </a:spcAft>
            </a:pPr>
            <a:r>
              <a:rPr lang="fr-FR" sz="30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Appui à l’émergence de compétences locales dans le domaine de l’eau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14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6330" y="1416439"/>
            <a:ext cx="846043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400" b="1" dirty="0" smtClean="0">
                <a:latin typeface="Gisha" pitchFamily="34" charset="-79"/>
                <a:cs typeface="Gisha" pitchFamily="34" charset="-79"/>
              </a:rPr>
              <a:t>Artisans canalisateurs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«</a:t>
            </a:r>
            <a:r>
              <a:rPr lang="fr-FR" sz="2400" dirty="0">
                <a:latin typeface="Gisha" pitchFamily="34" charset="-79"/>
                <a:cs typeface="Gisha" pitchFamily="34" charset="-79"/>
              </a:rPr>
              <a:t> Chantiers-école » sur les techniques de pose de canalisation et plomberie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  <a:p>
            <a:pPr marL="342900" indent="-3429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Gisha" pitchFamily="34" charset="-79"/>
                <a:cs typeface="Gisha" pitchFamily="34" charset="-79"/>
              </a:rPr>
              <a:t>Artisans en maintenance hydraulique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Formation sur les électropompes, électricité et mécaniques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Mise à disposition d’un outillage</a:t>
            </a:r>
          </a:p>
          <a:p>
            <a:pPr marL="342900" indent="-3429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Gisha" pitchFamily="34" charset="-79"/>
                <a:cs typeface="Gisha" pitchFamily="34" charset="-79"/>
              </a:rPr>
              <a:t>Conducteurs de forages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400" dirty="0">
                <a:latin typeface="Gisha" pitchFamily="34" charset="-79"/>
                <a:cs typeface="Gisha" pitchFamily="34" charset="-79"/>
              </a:rPr>
              <a:t>I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dentification de pannes bégnines, entretien préventif, etc. (100 </a:t>
            </a:r>
            <a:r>
              <a:rPr lang="fr-FR" sz="2400" dirty="0">
                <a:latin typeface="Gisha" pitchFamily="34" charset="-79"/>
                <a:cs typeface="Gisha" pitchFamily="34" charset="-79"/>
              </a:rPr>
              <a:t>conducteurs formés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)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endParaRPr lang="fr-FR" sz="24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457508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Accompagnement des artisans locaux en canalisation et maintenance hydraulique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15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Accompagnement des artisans locaux en canalisation et maintenance hydraulique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DOS-DIRECTION\Documents\SYLLA\Documents\CFA Batipôle\Photos mission_avr2011\CFAchantier\CFAchantier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716016" cy="35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395536" y="5229200"/>
            <a:ext cx="4249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latin typeface="Gisha" pitchFamily="34" charset="-79"/>
                <a:cs typeface="Gisha" pitchFamily="34" charset="-79"/>
              </a:rPr>
              <a:t>GIE canalisation</a:t>
            </a:r>
          </a:p>
          <a:p>
            <a:pPr algn="r"/>
            <a:r>
              <a:rPr lang="fr-FR" sz="2000" dirty="0" smtClean="0">
                <a:latin typeface="Gisha" pitchFamily="34" charset="-79"/>
                <a:cs typeface="Gisha" pitchFamily="34" charset="-79"/>
              </a:rPr>
              <a:t>de </a:t>
            </a:r>
            <a:r>
              <a:rPr lang="fr-FR" sz="2000" dirty="0" err="1" smtClean="0">
                <a:latin typeface="Gisha" pitchFamily="34" charset="-79"/>
                <a:cs typeface="Gisha" pitchFamily="34" charset="-79"/>
              </a:rPr>
              <a:t>Kanel</a:t>
            </a:r>
            <a:r>
              <a:rPr lang="fr-FR" sz="2000" dirty="0" smtClean="0">
                <a:latin typeface="Gisha" pitchFamily="34" charset="-79"/>
                <a:cs typeface="Gisha" pitchFamily="34" charset="-79"/>
              </a:rPr>
              <a:t> et </a:t>
            </a:r>
            <a:r>
              <a:rPr lang="fr-FR" sz="2000" dirty="0" err="1" smtClean="0">
                <a:latin typeface="Gisha" pitchFamily="34" charset="-79"/>
                <a:cs typeface="Gisha" pitchFamily="34" charset="-79"/>
              </a:rPr>
              <a:t>Bokidiawe</a:t>
            </a:r>
            <a:endParaRPr lang="fr-FR" sz="2000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9" name="Image 20" descr="C:\Users\STANDARD\Documents\ADOS\Formation Professionnelle\Tech_Nord\Photo_mission_Tech-Nord\17-oct\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88936"/>
            <a:ext cx="4067175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16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6330" y="1411615"/>
            <a:ext cx="8460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Structuration d’une filière canalisation plomberie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>
                <a:latin typeface="Gisha" pitchFamily="34" charset="-79"/>
                <a:cs typeface="Gisha" pitchFamily="34" charset="-79"/>
              </a:rPr>
              <a:t>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Partenariat CFA Bâtipole (Livron, Drôme) et CFP Ourossogui : échanges d’expériences, formation Directeur et formation et élaboration référentiel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Accompagnement du processus par la Direction de la formation professionnelle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Ouverture pour l’année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scolaire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2013/2014 (17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élèves en première année - 9 en deuxième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année)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Création d’un lien avec le tissu économique (préparation de l’insertion des jeunes diplômés, adaptation aux besoins des entreprises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457508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Ouverture d’une filière plomberie canalisation au centre de formation professionnel d’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Ourossogui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17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Ouverture d’une filière plomberie canalisation au centre de formation professionnel d’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Ourossogui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F:\Chantier école 2013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8801"/>
            <a:ext cx="5953267" cy="4464496"/>
          </a:xfrm>
          <a:prstGeom prst="rect">
            <a:avLst/>
          </a:prstGeom>
          <a:noFill/>
        </p:spPr>
      </p:pic>
      <p:pic>
        <p:nvPicPr>
          <p:cNvPr id="16" name="Picture 3" descr="F:\SAM_0646.JPG"/>
          <p:cNvPicPr>
            <a:picLocks noChangeAspect="1" noChangeArrowheads="1"/>
          </p:cNvPicPr>
          <p:nvPr/>
        </p:nvPicPr>
        <p:blipFill>
          <a:blip r:embed="rId4" cstate="print"/>
          <a:srcRect l="6433" r="29232"/>
          <a:stretch>
            <a:fillRect/>
          </a:stretch>
        </p:blipFill>
        <p:spPr bwMode="auto">
          <a:xfrm>
            <a:off x="6084168" y="1662128"/>
            <a:ext cx="3059832" cy="3567072"/>
          </a:xfrm>
          <a:prstGeom prst="rect">
            <a:avLst/>
          </a:prstGeom>
          <a:noFill/>
        </p:spPr>
      </p:pic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6012161" y="5301208"/>
            <a:ext cx="295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Gisha" pitchFamily="34" charset="-79"/>
                <a:cs typeface="Gisha" pitchFamily="34" charset="-79"/>
              </a:rPr>
              <a:t>Chantiers école CFA/CFPO</a:t>
            </a:r>
            <a:endParaRPr lang="fr-FR" sz="2000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18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1484784"/>
            <a:ext cx="9144000" cy="12926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Focus</a:t>
            </a:r>
          </a:p>
          <a:p>
            <a:pPr algn="ctr">
              <a:spcAft>
                <a:spcPts val="1800"/>
              </a:spcAft>
            </a:pPr>
            <a:r>
              <a:rPr lang="fr-FR" sz="30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Accompagnement des ASUFOR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19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Quelques résultats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196752"/>
            <a:ext cx="846043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Appui à l’organisation et à la structuration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Appui à la formalisation de 30 ASUFOR (récépissé de reconnaissance juridique, assemblée générale de renouvellement, etc.)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Renforcement des capacités des membres des ASUFOR</a:t>
            </a:r>
          </a:p>
          <a:p>
            <a:pPr lvl="2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Formation sur rôles et responsabilités</a:t>
            </a:r>
          </a:p>
          <a:p>
            <a:pPr lvl="2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Formation en gestion administrative et financière (mise en place d’un dispositif de suivi, suivi financier mensuel)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Accompagnement vers la gestion déléguée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Enjeux : tester la réforme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Accompagnement des 2 micro entreprises locales pour être Gérant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Lancement d’un appel d’offre en 3 lots pour les 7 systèmes réalisés dans le cadre du Programme hydraulique (phase test)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2814027"/>
            <a:ext cx="9144000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Contexte local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small" dirty="0" smtClean="0">
                <a:solidFill>
                  <a:schemeClr val="bg1"/>
                </a:solidFill>
              </a:rPr>
              <a:t>CONTEXTE  LOCAL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CONSTATS INITIAUX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20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7" y="457508"/>
            <a:ext cx="87129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Proposition de schéma de gestion déléguée des forages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ruraux (Expérimentation en région de Matam)</a:t>
            </a:r>
            <a:endParaRPr lang="fr-FR" sz="2800" dirty="0" smtClean="0">
              <a:solidFill>
                <a:schemeClr val="accent6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13" name="Espace réservé du contenu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3438" y="1490116"/>
            <a:ext cx="7477125" cy="46751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21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148478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Focus</a:t>
            </a:r>
          </a:p>
          <a:p>
            <a:pPr algn="ctr">
              <a:spcAft>
                <a:spcPts val="1800"/>
              </a:spcAft>
            </a:pPr>
            <a:r>
              <a:rPr lang="fr-FR" sz="30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Accompagnement de la DRH pour la mise en place d’un suivi du parc de forages et de la ressource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22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Constats :</a:t>
            </a:r>
            <a:endParaRPr lang="fr-FR" sz="2800" dirty="0" smtClean="0">
              <a:solidFill>
                <a:schemeClr val="accent6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528" y="1196752"/>
            <a:ext cx="846043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Difficultés à planifier les interventions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Déficit d’informations sur les prélèvements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Très peu de mesures récentes disponibles à la DRH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Présence de fer constatée mais pas documentée</a:t>
            </a:r>
            <a:endParaRPr lang="fr-FR" sz="24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5064" y="4437112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Objectif : Mettre en place un dispositif permettant à la DRH d’avoir des informations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et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en temps réel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23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Stratégie d’accompagnement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79792" y="979923"/>
            <a:ext cx="8712688" cy="5113373"/>
            <a:chOff x="179792" y="979923"/>
            <a:chExt cx="8712688" cy="5113373"/>
          </a:xfrm>
        </p:grpSpPr>
        <p:cxnSp>
          <p:nvCxnSpPr>
            <p:cNvPr id="12" name="Connecteur en angle 11"/>
            <p:cNvCxnSpPr/>
            <p:nvPr/>
          </p:nvCxnSpPr>
          <p:spPr>
            <a:xfrm>
              <a:off x="6012200" y="3033120"/>
              <a:ext cx="360000" cy="1476000"/>
            </a:xfrm>
            <a:prstGeom prst="bentConnector3">
              <a:avLst>
                <a:gd name="adj1" fmla="val 50000"/>
              </a:avLst>
            </a:prstGeom>
            <a:ln w="50800"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69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 150"/>
            <p:cNvGrpSpPr/>
            <p:nvPr/>
          </p:nvGrpSpPr>
          <p:grpSpPr>
            <a:xfrm>
              <a:off x="179792" y="979923"/>
              <a:ext cx="8712688" cy="5113373"/>
              <a:chOff x="107504" y="803064"/>
              <a:chExt cx="8712688" cy="5113373"/>
            </a:xfrm>
          </p:grpSpPr>
          <p:grpSp>
            <p:nvGrpSpPr>
              <p:cNvPr id="15" name="Groupe 91"/>
              <p:cNvGrpSpPr/>
              <p:nvPr/>
            </p:nvGrpSpPr>
            <p:grpSpPr>
              <a:xfrm>
                <a:off x="6300192" y="3789040"/>
                <a:ext cx="2520000" cy="2127397"/>
                <a:chOff x="6246036" y="3959802"/>
                <a:chExt cx="2520000" cy="2127397"/>
              </a:xfrm>
            </p:grpSpPr>
            <p:grpSp>
              <p:nvGrpSpPr>
                <p:cNvPr id="71" name="Groupe 55"/>
                <p:cNvGrpSpPr/>
                <p:nvPr/>
              </p:nvGrpSpPr>
              <p:grpSpPr>
                <a:xfrm>
                  <a:off x="6246036" y="3959802"/>
                  <a:ext cx="2520000" cy="2127397"/>
                  <a:chOff x="2195736" y="4257126"/>
                  <a:chExt cx="2520000" cy="2127397"/>
                </a:xfrm>
              </p:grpSpPr>
              <p:sp>
                <p:nvSpPr>
                  <p:cNvPr id="75" name="ZoneTexte 74"/>
                  <p:cNvSpPr txBox="1"/>
                  <p:nvPr/>
                </p:nvSpPr>
                <p:spPr>
                  <a:xfrm>
                    <a:off x="2195736" y="5107456"/>
                    <a:ext cx="2520000" cy="338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Acteurs de l’eau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76" name="ZoneTexte 75"/>
                  <p:cNvSpPr txBox="1"/>
                  <p:nvPr/>
                </p:nvSpPr>
                <p:spPr>
                  <a:xfrm>
                    <a:off x="2195736" y="5532621"/>
                    <a:ext cx="2520000" cy="338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Elus locaux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77" name="ZoneTexte 46"/>
                  <p:cNvSpPr txBox="1"/>
                  <p:nvPr/>
                </p:nvSpPr>
                <p:spPr>
                  <a:xfrm>
                    <a:off x="2195736" y="4682291"/>
                    <a:ext cx="2520000" cy="338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ASUFOR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78" name="ZoneTexte 54"/>
                  <p:cNvSpPr txBox="1"/>
                  <p:nvPr/>
                </p:nvSpPr>
                <p:spPr>
                  <a:xfrm>
                    <a:off x="2195736" y="4257126"/>
                    <a:ext cx="2520000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latin typeface="Gisha" pitchFamily="34" charset="-79"/>
                        <a:cs typeface="Gisha" pitchFamily="34" charset="-79"/>
                      </a:rPr>
                      <a:t>Sensibilisation</a:t>
                    </a:r>
                    <a:endParaRPr lang="fr-FR" sz="16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79" name="ZoneTexte 78"/>
                  <p:cNvSpPr txBox="1"/>
                  <p:nvPr/>
                </p:nvSpPr>
                <p:spPr>
                  <a:xfrm>
                    <a:off x="2195736" y="6045969"/>
                    <a:ext cx="2520000" cy="338554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Consommateur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cxnSp>
              <p:nvCxnSpPr>
                <p:cNvPr id="72" name="Connecteur droit avec flèche 71"/>
                <p:cNvCxnSpPr/>
                <p:nvPr/>
              </p:nvCxnSpPr>
              <p:spPr>
                <a:xfrm>
                  <a:off x="8316416" y="4698548"/>
                  <a:ext cx="0" cy="1044000"/>
                </a:xfrm>
                <a:prstGeom prst="straightConnector1">
                  <a:avLst/>
                </a:prstGeom>
                <a:ln w="5080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77000">
                        <a:schemeClr val="accent3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/>
                <p:cNvCxnSpPr/>
                <p:nvPr/>
              </p:nvCxnSpPr>
              <p:spPr>
                <a:xfrm>
                  <a:off x="8490248" y="5130548"/>
                  <a:ext cx="0" cy="612000"/>
                </a:xfrm>
                <a:prstGeom prst="straightConnector1">
                  <a:avLst/>
                </a:prstGeom>
                <a:ln w="5080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77000">
                        <a:schemeClr val="accent3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avec flèche 73"/>
                <p:cNvCxnSpPr/>
                <p:nvPr/>
              </p:nvCxnSpPr>
              <p:spPr>
                <a:xfrm>
                  <a:off x="8664079" y="5562548"/>
                  <a:ext cx="0" cy="180000"/>
                </a:xfrm>
                <a:prstGeom prst="straightConnector1">
                  <a:avLst/>
                </a:prstGeom>
                <a:ln w="5080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77000">
                        <a:schemeClr val="accent3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 149"/>
              <p:cNvGrpSpPr/>
              <p:nvPr/>
            </p:nvGrpSpPr>
            <p:grpSpPr>
              <a:xfrm>
                <a:off x="107504" y="935466"/>
                <a:ext cx="3384376" cy="4951098"/>
                <a:chOff x="107504" y="935466"/>
                <a:chExt cx="3384376" cy="4951098"/>
              </a:xfrm>
            </p:grpSpPr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539552" y="3033088"/>
                  <a:ext cx="0" cy="1188000"/>
                </a:xfrm>
                <a:prstGeom prst="straightConnector1">
                  <a:avLst/>
                </a:prstGeom>
                <a:ln w="95250"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77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e 94"/>
                <p:cNvGrpSpPr/>
                <p:nvPr/>
              </p:nvGrpSpPr>
              <p:grpSpPr>
                <a:xfrm>
                  <a:off x="251520" y="935466"/>
                  <a:ext cx="2521456" cy="2138676"/>
                  <a:chOff x="251520" y="935466"/>
                  <a:chExt cx="2521456" cy="2138676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2628960" y="1412776"/>
                    <a:ext cx="144016" cy="144016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51520" y="1412776"/>
                    <a:ext cx="144016" cy="144016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grpSp>
                <p:nvGrpSpPr>
                  <p:cNvPr id="65" name="Groupe 49"/>
                  <p:cNvGrpSpPr/>
                  <p:nvPr/>
                </p:nvGrpSpPr>
                <p:grpSpPr>
                  <a:xfrm>
                    <a:off x="251800" y="935466"/>
                    <a:ext cx="2520000" cy="2138676"/>
                    <a:chOff x="683568" y="1070515"/>
                    <a:chExt cx="2520000" cy="2138676"/>
                  </a:xfrm>
                </p:grpSpPr>
                <p:sp>
                  <p:nvSpPr>
                    <p:cNvPr id="66" name="ZoneTexte 65"/>
                    <p:cNvSpPr txBox="1"/>
                    <p:nvPr/>
                  </p:nvSpPr>
                  <p:spPr>
                    <a:xfrm>
                      <a:off x="683568" y="1484784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Enquête terrain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67" name="ZoneTexte 66"/>
                    <p:cNvSpPr txBox="1"/>
                    <p:nvPr/>
                  </p:nvSpPr>
                  <p:spPr>
                    <a:xfrm>
                      <a:off x="683568" y="1936476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Mesures terrain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68" name="ZoneTexte 67"/>
                    <p:cNvSpPr txBox="1"/>
                    <p:nvPr/>
                  </p:nvSpPr>
                  <p:spPr>
                    <a:xfrm>
                      <a:off x="683568" y="2839859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Biblio DRH/DGPRE</a:t>
                      </a:r>
                    </a:p>
                  </p:txBody>
                </p:sp>
                <p:sp>
                  <p:nvSpPr>
                    <p:cNvPr id="69" name="ZoneTexte 68"/>
                    <p:cNvSpPr txBox="1"/>
                    <p:nvPr/>
                  </p:nvSpPr>
                  <p:spPr>
                    <a:xfrm>
                      <a:off x="683568" y="1070515"/>
                      <a:ext cx="25200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sz="1600" dirty="0" smtClean="0">
                          <a:latin typeface="Gisha" pitchFamily="34" charset="-79"/>
                          <a:cs typeface="Gisha" pitchFamily="34" charset="-79"/>
                        </a:rPr>
                        <a:t>Inventaire</a:t>
                      </a:r>
                      <a:endParaRPr lang="fr-FR" sz="1600" dirty="0"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70" name="ZoneTexte 69"/>
                    <p:cNvSpPr txBox="1"/>
                    <p:nvPr/>
                  </p:nvSpPr>
                  <p:spPr>
                    <a:xfrm>
                      <a:off x="683568" y="2388168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Suivi équipement DRH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</p:grpSp>
            </p:grpSp>
            <p:grpSp>
              <p:nvGrpSpPr>
                <p:cNvPr id="42" name="Groupe 96"/>
                <p:cNvGrpSpPr/>
                <p:nvPr/>
              </p:nvGrpSpPr>
              <p:grpSpPr>
                <a:xfrm>
                  <a:off x="251520" y="3791631"/>
                  <a:ext cx="2521456" cy="2094933"/>
                  <a:chOff x="251520" y="3791631"/>
                  <a:chExt cx="2521456" cy="2094933"/>
                </a:xfrm>
              </p:grpSpPr>
              <p:grpSp>
                <p:nvGrpSpPr>
                  <p:cNvPr id="55" name="Groupe 50"/>
                  <p:cNvGrpSpPr/>
                  <p:nvPr/>
                </p:nvGrpSpPr>
                <p:grpSpPr>
                  <a:xfrm>
                    <a:off x="251800" y="3791631"/>
                    <a:ext cx="2520000" cy="2094933"/>
                    <a:chOff x="3360667" y="1081532"/>
                    <a:chExt cx="2520000" cy="2094933"/>
                  </a:xfrm>
                </p:grpSpPr>
                <p:sp>
                  <p:nvSpPr>
                    <p:cNvPr id="58" name="ZoneTexte 57"/>
                    <p:cNvSpPr txBox="1"/>
                    <p:nvPr/>
                  </p:nvSpPr>
                  <p:spPr>
                    <a:xfrm>
                      <a:off x="3360667" y="1503145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Fichier d’inventaire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59" name="ZoneTexte 58"/>
                    <p:cNvSpPr txBox="1"/>
                    <p:nvPr/>
                  </p:nvSpPr>
                  <p:spPr>
                    <a:xfrm>
                      <a:off x="3360667" y="1937808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Fiches forages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60" name="ZoneTexte 59"/>
                    <p:cNvSpPr txBox="1"/>
                    <p:nvPr/>
                  </p:nvSpPr>
                  <p:spPr>
                    <a:xfrm>
                      <a:off x="3360667" y="2372471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Cartographies / </a:t>
                      </a:r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SIG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  <p:sp>
                  <p:nvSpPr>
                    <p:cNvPr id="61" name="ZoneTexte 60"/>
                    <p:cNvSpPr txBox="1"/>
                    <p:nvPr/>
                  </p:nvSpPr>
                  <p:spPr>
                    <a:xfrm>
                      <a:off x="3360667" y="1081532"/>
                      <a:ext cx="25200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sz="1600" dirty="0" smtClean="0">
                          <a:latin typeface="Gisha" pitchFamily="34" charset="-79"/>
                          <a:cs typeface="Gisha" pitchFamily="34" charset="-79"/>
                        </a:rPr>
                        <a:t>Outils techniques</a:t>
                      </a:r>
                    </a:p>
                  </p:txBody>
                </p:sp>
                <p:sp>
                  <p:nvSpPr>
                    <p:cNvPr id="62" name="ZoneTexte 61"/>
                    <p:cNvSpPr txBox="1"/>
                    <p:nvPr/>
                  </p:nvSpPr>
                  <p:spPr>
                    <a:xfrm>
                      <a:off x="3360667" y="2807133"/>
                      <a:ext cx="2520000" cy="369332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square" rtlCol="0" anchor="ctr" anchorCtr="1">
                      <a:spAutoFit/>
                    </a:bodyPr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Gisha" pitchFamily="34" charset="-79"/>
                          <a:cs typeface="Gisha" pitchFamily="34" charset="-79"/>
                        </a:rPr>
                        <a:t>Synthèse d’inventaire</a:t>
                      </a:r>
                      <a:endParaRPr lang="fr-FR" dirty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endParaRPr>
                    </a:p>
                  </p:txBody>
                </p:sp>
              </p:grpSp>
              <p:sp>
                <p:nvSpPr>
                  <p:cNvPr id="56" name="Rectangle 55"/>
                  <p:cNvSpPr/>
                  <p:nvPr/>
                </p:nvSpPr>
                <p:spPr>
                  <a:xfrm>
                    <a:off x="251520" y="4293096"/>
                    <a:ext cx="144016" cy="1296144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628960" y="4293096"/>
                    <a:ext cx="144016" cy="12960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cxnSp>
              <p:nvCxnSpPr>
                <p:cNvPr id="43" name="Connecteur en angle 42"/>
                <p:cNvCxnSpPr/>
                <p:nvPr/>
              </p:nvCxnSpPr>
              <p:spPr>
                <a:xfrm flipV="1">
                  <a:off x="2735840" y="1773104"/>
                  <a:ext cx="612000" cy="3168000"/>
                </a:xfrm>
                <a:prstGeom prst="bentConnector3">
                  <a:avLst>
                    <a:gd name="adj1" fmla="val 20412"/>
                  </a:avLst>
                </a:prstGeom>
                <a:ln w="50800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en angle 43"/>
                <p:cNvCxnSpPr/>
                <p:nvPr/>
              </p:nvCxnSpPr>
              <p:spPr>
                <a:xfrm flipV="1">
                  <a:off x="2699792" y="2780928"/>
                  <a:ext cx="648000" cy="2340000"/>
                </a:xfrm>
                <a:prstGeom prst="bentConnector3">
                  <a:avLst>
                    <a:gd name="adj1" fmla="val 38334"/>
                  </a:avLst>
                </a:prstGeom>
                <a:ln w="50800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en angle 44"/>
                <p:cNvCxnSpPr/>
                <p:nvPr/>
              </p:nvCxnSpPr>
              <p:spPr>
                <a:xfrm flipV="1">
                  <a:off x="2735800" y="3717032"/>
                  <a:ext cx="648000" cy="1584000"/>
                </a:xfrm>
                <a:prstGeom prst="bentConnector3">
                  <a:avLst>
                    <a:gd name="adj1" fmla="val 54912"/>
                  </a:avLst>
                </a:prstGeom>
                <a:ln w="95250"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69000">
                        <a:schemeClr val="accent4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e 130"/>
                <p:cNvGrpSpPr/>
                <p:nvPr/>
              </p:nvGrpSpPr>
              <p:grpSpPr>
                <a:xfrm>
                  <a:off x="107504" y="1196752"/>
                  <a:ext cx="755784" cy="216024"/>
                  <a:chOff x="7092280" y="1916832"/>
                  <a:chExt cx="755784" cy="216024"/>
                </a:xfrm>
              </p:grpSpPr>
              <p:sp>
                <p:nvSpPr>
                  <p:cNvPr id="53" name="Rectangle à coins arrondis 52"/>
                  <p:cNvSpPr/>
                  <p:nvPr/>
                </p:nvSpPr>
                <p:spPr>
                  <a:xfrm>
                    <a:off x="7146136" y="1916832"/>
                    <a:ext cx="648072" cy="216024"/>
                  </a:xfrm>
                  <a:prstGeom prst="round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" name="ZoneTexte 53"/>
                  <p:cNvSpPr txBox="1"/>
                  <p:nvPr/>
                </p:nvSpPr>
                <p:spPr>
                  <a:xfrm>
                    <a:off x="7092280" y="1924817"/>
                    <a:ext cx="755784" cy="2000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r"/>
                    <a:r>
                      <a:rPr lang="fr-FR" sz="700" dirty="0" smtClean="0">
                        <a:latin typeface="Gisha" pitchFamily="34" charset="-79"/>
                        <a:cs typeface="Gisha" pitchFamily="34" charset="-79"/>
                      </a:rPr>
                      <a:t>Appui ADOS</a:t>
                    </a:r>
                    <a:endParaRPr lang="fr-FR" sz="7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grpSp>
              <p:nvGrpSpPr>
                <p:cNvPr id="47" name="Groupe 133"/>
                <p:cNvGrpSpPr/>
                <p:nvPr/>
              </p:nvGrpSpPr>
              <p:grpSpPr>
                <a:xfrm>
                  <a:off x="179512" y="3501008"/>
                  <a:ext cx="755784" cy="216024"/>
                  <a:chOff x="7092280" y="1916832"/>
                  <a:chExt cx="755784" cy="216024"/>
                </a:xfrm>
              </p:grpSpPr>
              <p:sp>
                <p:nvSpPr>
                  <p:cNvPr id="51" name="Rectangle à coins arrondis 50"/>
                  <p:cNvSpPr/>
                  <p:nvPr/>
                </p:nvSpPr>
                <p:spPr>
                  <a:xfrm>
                    <a:off x="7146136" y="1916832"/>
                    <a:ext cx="648072" cy="216024"/>
                  </a:xfrm>
                  <a:prstGeom prst="round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" name="ZoneTexte 51"/>
                  <p:cNvSpPr txBox="1"/>
                  <p:nvPr/>
                </p:nvSpPr>
                <p:spPr>
                  <a:xfrm>
                    <a:off x="7092280" y="1924817"/>
                    <a:ext cx="755784" cy="2000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r"/>
                    <a:r>
                      <a:rPr lang="fr-FR" sz="700" dirty="0" smtClean="0">
                        <a:latin typeface="Gisha" pitchFamily="34" charset="-79"/>
                        <a:cs typeface="Gisha" pitchFamily="34" charset="-79"/>
                      </a:rPr>
                      <a:t>Appui ADOS</a:t>
                    </a:r>
                    <a:endParaRPr lang="fr-FR" sz="7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grpSp>
              <p:nvGrpSpPr>
                <p:cNvPr id="48" name="Groupe 139"/>
                <p:cNvGrpSpPr/>
                <p:nvPr/>
              </p:nvGrpSpPr>
              <p:grpSpPr>
                <a:xfrm>
                  <a:off x="2736096" y="4293096"/>
                  <a:ext cx="755784" cy="216024"/>
                  <a:chOff x="7092280" y="1916832"/>
                  <a:chExt cx="755784" cy="216024"/>
                </a:xfrm>
              </p:grpSpPr>
              <p:sp>
                <p:nvSpPr>
                  <p:cNvPr id="49" name="Rectangle à coins arrondis 48"/>
                  <p:cNvSpPr/>
                  <p:nvPr/>
                </p:nvSpPr>
                <p:spPr>
                  <a:xfrm>
                    <a:off x="7146136" y="1916832"/>
                    <a:ext cx="648072" cy="216024"/>
                  </a:xfrm>
                  <a:prstGeom prst="round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ZoneTexte 49"/>
                  <p:cNvSpPr txBox="1"/>
                  <p:nvPr/>
                </p:nvSpPr>
                <p:spPr>
                  <a:xfrm>
                    <a:off x="7092280" y="1924817"/>
                    <a:ext cx="755784" cy="2000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r"/>
                    <a:r>
                      <a:rPr lang="fr-FR" sz="700" dirty="0" smtClean="0">
                        <a:latin typeface="Gisha" pitchFamily="34" charset="-79"/>
                        <a:cs typeface="Gisha" pitchFamily="34" charset="-79"/>
                      </a:rPr>
                      <a:t>Appui ADOS</a:t>
                    </a:r>
                    <a:endParaRPr lang="fr-FR" sz="7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</p:grpSp>
          <p:grpSp>
            <p:nvGrpSpPr>
              <p:cNvPr id="17" name="Groupe 148"/>
              <p:cNvGrpSpPr/>
              <p:nvPr/>
            </p:nvGrpSpPr>
            <p:grpSpPr>
              <a:xfrm>
                <a:off x="3347864" y="803064"/>
                <a:ext cx="2952336" cy="4539195"/>
                <a:chOff x="3347864" y="803064"/>
                <a:chExt cx="2952336" cy="4539195"/>
              </a:xfrm>
            </p:grpSpPr>
            <p:grpSp>
              <p:nvGrpSpPr>
                <p:cNvPr id="19" name="Groupe 56"/>
                <p:cNvGrpSpPr/>
                <p:nvPr/>
              </p:nvGrpSpPr>
              <p:grpSpPr>
                <a:xfrm>
                  <a:off x="3347864" y="803064"/>
                  <a:ext cx="2700000" cy="3420089"/>
                  <a:chOff x="5940152" y="1017023"/>
                  <a:chExt cx="2700000" cy="3420089"/>
                </a:xfrm>
              </p:grpSpPr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5940152" y="3513782"/>
                    <a:ext cx="2700000" cy="92333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Suivi technique des ouvrages </a:t>
                    </a:r>
                  </a:p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DRH / </a:t>
                    </a:r>
                    <a:r>
                      <a:rPr lang="fr-FR" sz="1600" b="1" dirty="0" err="1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BPF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5940152" y="2535287"/>
                    <a:ext cx="2700000" cy="92333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Connaissances de</a:t>
                    </a:r>
                  </a:p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la Zone Nord</a:t>
                    </a:r>
                  </a:p>
                  <a:p>
                    <a:pPr algn="ctr"/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OFOR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5940152" y="1556792"/>
                    <a:ext cx="2700000" cy="923330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Connaissances hydrogéologie Matam </a:t>
                    </a:r>
                    <a:r>
                      <a:rPr lang="fr-FR" sz="1600" b="1" dirty="0" smtClean="0">
                        <a:solidFill>
                          <a:schemeClr val="bg1"/>
                        </a:solidFill>
                        <a:latin typeface="Gisha" pitchFamily="34" charset="-79"/>
                        <a:cs typeface="Gisha" pitchFamily="34" charset="-79"/>
                      </a:rPr>
                      <a:t>DGPRE</a:t>
                    </a:r>
                    <a:endParaRPr lang="fr-FR" sz="1600" b="1" dirty="0">
                      <a:solidFill>
                        <a:schemeClr val="bg1"/>
                      </a:solidFill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5940152" y="1017023"/>
                    <a:ext cx="270000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ctr"/>
                    <a:r>
                      <a:rPr lang="fr-FR" sz="1600" dirty="0" smtClean="0">
                        <a:latin typeface="Gisha" pitchFamily="34" charset="-79"/>
                        <a:cs typeface="Gisha" pitchFamily="34" charset="-79"/>
                      </a:rPr>
                      <a:t>Amélioration connaissances et pratiques</a:t>
                    </a:r>
                    <a:endParaRPr lang="fr-FR" sz="16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cxnSp>
              <p:nvCxnSpPr>
                <p:cNvPr id="20" name="Connecteur en angle 19"/>
                <p:cNvCxnSpPr/>
                <p:nvPr/>
              </p:nvCxnSpPr>
              <p:spPr>
                <a:xfrm>
                  <a:off x="5436200" y="4151145"/>
                  <a:ext cx="864000" cy="288000"/>
                </a:xfrm>
                <a:prstGeom prst="bentConnector3">
                  <a:avLst>
                    <a:gd name="adj1" fmla="val -794"/>
                  </a:avLst>
                </a:prstGeom>
                <a:ln w="508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en angle 20"/>
                <p:cNvCxnSpPr/>
                <p:nvPr/>
              </p:nvCxnSpPr>
              <p:spPr>
                <a:xfrm>
                  <a:off x="4680200" y="4151145"/>
                  <a:ext cx="1620000" cy="648000"/>
                </a:xfrm>
                <a:prstGeom prst="bentConnector3">
                  <a:avLst>
                    <a:gd name="adj1" fmla="val -421"/>
                  </a:avLst>
                </a:prstGeom>
                <a:ln w="508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en angle 24"/>
                <p:cNvCxnSpPr/>
                <p:nvPr/>
              </p:nvCxnSpPr>
              <p:spPr>
                <a:xfrm>
                  <a:off x="3924200" y="4185216"/>
                  <a:ext cx="2376000" cy="1044000"/>
                </a:xfrm>
                <a:prstGeom prst="bentConnector3">
                  <a:avLst>
                    <a:gd name="adj1" fmla="val 264"/>
                  </a:avLst>
                </a:prstGeom>
                <a:ln w="508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e 142"/>
                <p:cNvGrpSpPr/>
                <p:nvPr/>
              </p:nvGrpSpPr>
              <p:grpSpPr>
                <a:xfrm>
                  <a:off x="4680012" y="4701331"/>
                  <a:ext cx="1512168" cy="216024"/>
                  <a:chOff x="7092280" y="1916832"/>
                  <a:chExt cx="755784" cy="216024"/>
                </a:xfrm>
              </p:grpSpPr>
              <p:sp>
                <p:nvSpPr>
                  <p:cNvPr id="33" name="Rectangle à coins arrondis 32"/>
                  <p:cNvSpPr/>
                  <p:nvPr/>
                </p:nvSpPr>
                <p:spPr>
                  <a:xfrm>
                    <a:off x="7146136" y="1916832"/>
                    <a:ext cx="648072" cy="216024"/>
                  </a:xfrm>
                  <a:prstGeom prst="round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7092280" y="1924817"/>
                    <a:ext cx="755784" cy="2000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r"/>
                    <a:r>
                      <a:rPr lang="fr-FR" sz="700" dirty="0" smtClean="0">
                        <a:latin typeface="Gisha" pitchFamily="34" charset="-79"/>
                        <a:cs typeface="Gisha" pitchFamily="34" charset="-79"/>
                      </a:rPr>
                      <a:t>Appui Plateforme/ARD/ADOS</a:t>
                    </a:r>
                    <a:endParaRPr lang="fr-FR" sz="7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  <p:grpSp>
              <p:nvGrpSpPr>
                <p:cNvPr id="28" name="Groupe 145"/>
                <p:cNvGrpSpPr/>
                <p:nvPr/>
              </p:nvGrpSpPr>
              <p:grpSpPr>
                <a:xfrm>
                  <a:off x="4680012" y="5126235"/>
                  <a:ext cx="1512168" cy="216024"/>
                  <a:chOff x="7092280" y="1916832"/>
                  <a:chExt cx="755784" cy="216024"/>
                </a:xfrm>
              </p:grpSpPr>
              <p:sp>
                <p:nvSpPr>
                  <p:cNvPr id="30" name="Rectangle à coins arrondis 29"/>
                  <p:cNvSpPr/>
                  <p:nvPr/>
                </p:nvSpPr>
                <p:spPr>
                  <a:xfrm>
                    <a:off x="7146136" y="1916832"/>
                    <a:ext cx="648072" cy="216024"/>
                  </a:xfrm>
                  <a:prstGeom prst="round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7092280" y="1924817"/>
                    <a:ext cx="755784" cy="2000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algn="r"/>
                    <a:r>
                      <a:rPr lang="fr-FR" sz="700" dirty="0" smtClean="0">
                        <a:latin typeface="Gisha" pitchFamily="34" charset="-79"/>
                        <a:cs typeface="Gisha" pitchFamily="34" charset="-79"/>
                      </a:rPr>
                      <a:t>Appui ARD/ADOS</a:t>
                    </a:r>
                    <a:endParaRPr lang="fr-FR" sz="700" dirty="0">
                      <a:latin typeface="Gisha" pitchFamily="34" charset="-79"/>
                      <a:cs typeface="Gisha" pitchFamily="34" charset="-79"/>
                    </a:endParaRPr>
                  </a:p>
                </p:txBody>
              </p:sp>
            </p:grpSp>
          </p:grpSp>
        </p:grpSp>
      </p:grpSp>
      <p:sp>
        <p:nvSpPr>
          <p:cNvPr id="80" name="ZoneTexte 79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STANDARD\Desktop\Carto restitution valence\Evo_N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000" y="260832"/>
            <a:ext cx="8654400" cy="6055162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24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Prélèvements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216972" y="998799"/>
            <a:ext cx="1369901" cy="798889"/>
            <a:chOff x="7216972" y="998799"/>
            <a:chExt cx="1369901" cy="79888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6972" y="1052736"/>
              <a:ext cx="1171452" cy="676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7842503" y="998799"/>
              <a:ext cx="744370" cy="384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1250 </a:t>
              </a:r>
              <a:endParaRPr lang="fr-FR" sz="1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842503" y="1412776"/>
              <a:ext cx="493909" cy="384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10</a:t>
              </a:r>
              <a:endParaRPr lang="fr-FR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TANDARD\Desktop\Carto restitution valence\Evo_N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261105"/>
            <a:ext cx="8653077" cy="611908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25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29523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Evolution des NS du Maastrichtien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</a:t>
            </a:r>
            <a:r>
              <a:rPr lang="fr-FR" sz="1600" cap="small" dirty="0" smtClean="0">
                <a:solidFill>
                  <a:schemeClr val="bg1"/>
                </a:solidFill>
              </a:rPr>
              <a:t>FOCUS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26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2814027"/>
            <a:ext cx="9144000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Perspectives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FOCUS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27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Pistes de réflexion et proches perspectives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1196752"/>
            <a:ext cx="846043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Accompagnement des dynamiques qui émergent dans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le département de Ranérou (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diagnostic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et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animation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du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territoire)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Consolidation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de la gouvernance autour des ouvrages réalisés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en zone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pastorale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(mise en place d’unités pastorales)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Mise en place de dispositif de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partage,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de réflexion et de financement (Plateforme, outil </a:t>
            </a:r>
            <a:r>
              <a:rPr lang="fr-FR" sz="2400" dirty="0" smtClean="0">
                <a:latin typeface="Gisha" pitchFamily="34" charset="-79"/>
                <a:cs typeface="Gisha" pitchFamily="34" charset="-79"/>
              </a:rPr>
              <a:t>financier)</a:t>
            </a:r>
            <a:endParaRPr lang="fr-FR" sz="2400" dirty="0" smtClean="0">
              <a:latin typeface="Gisha" pitchFamily="34" charset="-79"/>
              <a:cs typeface="Gisha" pitchFamily="34" charset="-79"/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Intervention de plus en plus affirmée dans le domaine de l’assainissement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Capitalisation de la démarche du programme de coopération entre Valence et Waoundé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fr-FR" sz="2000" dirty="0" smtClean="0">
                <a:latin typeface="Gisha" pitchFamily="34" charset="-79"/>
                <a:cs typeface="Gisha" pitchFamily="34" charset="-79"/>
              </a:rPr>
              <a:t> Réalisation d’ouvrages d’assainissement individuels et collectifs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PRESENTATION DU PROGRAMME         FOCUS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2814027"/>
            <a:ext cx="9144000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Merci de votre aimable attention</a:t>
            </a:r>
            <a:endParaRPr lang="fr-FR" sz="4800" dirty="0" smtClean="0">
              <a:solidFill>
                <a:schemeClr val="bg1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28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9" name="Image 8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7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3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942" t="20430" r="5450" b="7751"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Région de Matam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small" dirty="0" smtClean="0">
                <a:solidFill>
                  <a:schemeClr val="bg1"/>
                </a:solidFill>
              </a:rPr>
              <a:t>CONTEXTE  LOCAL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CONSTATS INITIAUX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4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Région de Matam</a:t>
            </a:r>
          </a:p>
        </p:txBody>
      </p:sp>
      <p:pic>
        <p:nvPicPr>
          <p:cNvPr id="15" name="Image 14" descr="mata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491" y="402162"/>
            <a:ext cx="8654371" cy="6120000"/>
          </a:xfrm>
          <a:prstGeom prst="rect">
            <a:avLst/>
          </a:prstGeom>
        </p:spPr>
      </p:pic>
      <p:sp>
        <p:nvSpPr>
          <p:cNvPr id="18" name="Forme libre 17"/>
          <p:cNvSpPr/>
          <p:nvPr/>
        </p:nvSpPr>
        <p:spPr>
          <a:xfrm>
            <a:off x="4281714" y="566057"/>
            <a:ext cx="3730172" cy="4223657"/>
          </a:xfrm>
          <a:custGeom>
            <a:avLst/>
            <a:gdLst>
              <a:gd name="connsiteX0" fmla="*/ 3730172 w 3730172"/>
              <a:gd name="connsiteY0" fmla="*/ 4223657 h 4223657"/>
              <a:gd name="connsiteX1" fmla="*/ 3657600 w 3730172"/>
              <a:gd name="connsiteY1" fmla="*/ 3904343 h 4223657"/>
              <a:gd name="connsiteX2" fmla="*/ 3483429 w 3730172"/>
              <a:gd name="connsiteY2" fmla="*/ 3599543 h 4223657"/>
              <a:gd name="connsiteX3" fmla="*/ 3309257 w 3730172"/>
              <a:gd name="connsiteY3" fmla="*/ 3439886 h 4223657"/>
              <a:gd name="connsiteX4" fmla="*/ 3062515 w 3730172"/>
              <a:gd name="connsiteY4" fmla="*/ 3367314 h 4223657"/>
              <a:gd name="connsiteX5" fmla="*/ 3048000 w 3730172"/>
              <a:gd name="connsiteY5" fmla="*/ 3251200 h 4223657"/>
              <a:gd name="connsiteX6" fmla="*/ 3048000 w 3730172"/>
              <a:gd name="connsiteY6" fmla="*/ 3251200 h 4223657"/>
              <a:gd name="connsiteX7" fmla="*/ 2946400 w 3730172"/>
              <a:gd name="connsiteY7" fmla="*/ 3178629 h 4223657"/>
              <a:gd name="connsiteX8" fmla="*/ 2888343 w 3730172"/>
              <a:gd name="connsiteY8" fmla="*/ 3178629 h 4223657"/>
              <a:gd name="connsiteX9" fmla="*/ 2815772 w 3730172"/>
              <a:gd name="connsiteY9" fmla="*/ 3048000 h 4223657"/>
              <a:gd name="connsiteX10" fmla="*/ 2815772 w 3730172"/>
              <a:gd name="connsiteY10" fmla="*/ 3048000 h 4223657"/>
              <a:gd name="connsiteX11" fmla="*/ 2844800 w 3730172"/>
              <a:gd name="connsiteY11" fmla="*/ 2917372 h 4223657"/>
              <a:gd name="connsiteX12" fmla="*/ 2975429 w 3730172"/>
              <a:gd name="connsiteY12" fmla="*/ 2902857 h 4223657"/>
              <a:gd name="connsiteX13" fmla="*/ 2931886 w 3730172"/>
              <a:gd name="connsiteY13" fmla="*/ 2728686 h 4223657"/>
              <a:gd name="connsiteX14" fmla="*/ 2801257 w 3730172"/>
              <a:gd name="connsiteY14" fmla="*/ 2656114 h 4223657"/>
              <a:gd name="connsiteX15" fmla="*/ 2801257 w 3730172"/>
              <a:gd name="connsiteY15" fmla="*/ 2656114 h 4223657"/>
              <a:gd name="connsiteX16" fmla="*/ 2612572 w 3730172"/>
              <a:gd name="connsiteY16" fmla="*/ 2598057 h 4223657"/>
              <a:gd name="connsiteX17" fmla="*/ 2569029 w 3730172"/>
              <a:gd name="connsiteY17" fmla="*/ 2467429 h 4223657"/>
              <a:gd name="connsiteX18" fmla="*/ 2569029 w 3730172"/>
              <a:gd name="connsiteY18" fmla="*/ 2467429 h 4223657"/>
              <a:gd name="connsiteX19" fmla="*/ 2569029 w 3730172"/>
              <a:gd name="connsiteY19" fmla="*/ 2264229 h 4223657"/>
              <a:gd name="connsiteX20" fmla="*/ 2525486 w 3730172"/>
              <a:gd name="connsiteY20" fmla="*/ 2148114 h 4223657"/>
              <a:gd name="connsiteX21" fmla="*/ 2394857 w 3730172"/>
              <a:gd name="connsiteY21" fmla="*/ 2162629 h 4223657"/>
              <a:gd name="connsiteX22" fmla="*/ 2278743 w 3730172"/>
              <a:gd name="connsiteY22" fmla="*/ 2206172 h 4223657"/>
              <a:gd name="connsiteX23" fmla="*/ 2119086 w 3730172"/>
              <a:gd name="connsiteY23" fmla="*/ 2220686 h 4223657"/>
              <a:gd name="connsiteX24" fmla="*/ 1959429 w 3730172"/>
              <a:gd name="connsiteY24" fmla="*/ 2206172 h 4223657"/>
              <a:gd name="connsiteX25" fmla="*/ 1988457 w 3730172"/>
              <a:gd name="connsiteY25" fmla="*/ 2075543 h 4223657"/>
              <a:gd name="connsiteX26" fmla="*/ 2046515 w 3730172"/>
              <a:gd name="connsiteY26" fmla="*/ 1988457 h 4223657"/>
              <a:gd name="connsiteX27" fmla="*/ 1973943 w 3730172"/>
              <a:gd name="connsiteY27" fmla="*/ 1872343 h 4223657"/>
              <a:gd name="connsiteX28" fmla="*/ 1814286 w 3730172"/>
              <a:gd name="connsiteY28" fmla="*/ 1843314 h 4223657"/>
              <a:gd name="connsiteX29" fmla="*/ 1770743 w 3730172"/>
              <a:gd name="connsiteY29" fmla="*/ 1828800 h 4223657"/>
              <a:gd name="connsiteX30" fmla="*/ 1698172 w 3730172"/>
              <a:gd name="connsiteY30" fmla="*/ 1814286 h 4223657"/>
              <a:gd name="connsiteX31" fmla="*/ 1596572 w 3730172"/>
              <a:gd name="connsiteY31" fmla="*/ 1785257 h 4223657"/>
              <a:gd name="connsiteX32" fmla="*/ 1596572 w 3730172"/>
              <a:gd name="connsiteY32" fmla="*/ 1785257 h 4223657"/>
              <a:gd name="connsiteX33" fmla="*/ 1553029 w 3730172"/>
              <a:gd name="connsiteY33" fmla="*/ 1596572 h 4223657"/>
              <a:gd name="connsiteX34" fmla="*/ 1611086 w 3730172"/>
              <a:gd name="connsiteY34" fmla="*/ 1524000 h 4223657"/>
              <a:gd name="connsiteX35" fmla="*/ 1611086 w 3730172"/>
              <a:gd name="connsiteY35" fmla="*/ 1524000 h 4223657"/>
              <a:gd name="connsiteX36" fmla="*/ 1524000 w 3730172"/>
              <a:gd name="connsiteY36" fmla="*/ 1306286 h 4223657"/>
              <a:gd name="connsiteX37" fmla="*/ 1494972 w 3730172"/>
              <a:gd name="connsiteY37" fmla="*/ 1204686 h 4223657"/>
              <a:gd name="connsiteX38" fmla="*/ 1451429 w 3730172"/>
              <a:gd name="connsiteY38" fmla="*/ 1016000 h 4223657"/>
              <a:gd name="connsiteX39" fmla="*/ 1364343 w 3730172"/>
              <a:gd name="connsiteY39" fmla="*/ 899886 h 4223657"/>
              <a:gd name="connsiteX40" fmla="*/ 1335315 w 3730172"/>
              <a:gd name="connsiteY40" fmla="*/ 812800 h 4223657"/>
              <a:gd name="connsiteX41" fmla="*/ 1262743 w 3730172"/>
              <a:gd name="connsiteY41" fmla="*/ 638629 h 4223657"/>
              <a:gd name="connsiteX42" fmla="*/ 1219200 w 3730172"/>
              <a:gd name="connsiteY42" fmla="*/ 537029 h 4223657"/>
              <a:gd name="connsiteX43" fmla="*/ 1204686 w 3730172"/>
              <a:gd name="connsiteY43" fmla="*/ 420914 h 4223657"/>
              <a:gd name="connsiteX44" fmla="*/ 1088572 w 3730172"/>
              <a:gd name="connsiteY44" fmla="*/ 290286 h 4223657"/>
              <a:gd name="connsiteX45" fmla="*/ 1001486 w 3730172"/>
              <a:gd name="connsiteY45" fmla="*/ 203200 h 4223657"/>
              <a:gd name="connsiteX46" fmla="*/ 899886 w 3730172"/>
              <a:gd name="connsiteY46" fmla="*/ 188686 h 4223657"/>
              <a:gd name="connsiteX47" fmla="*/ 812800 w 3730172"/>
              <a:gd name="connsiteY47" fmla="*/ 232229 h 4223657"/>
              <a:gd name="connsiteX48" fmla="*/ 812800 w 3730172"/>
              <a:gd name="connsiteY48" fmla="*/ 232229 h 4223657"/>
              <a:gd name="connsiteX49" fmla="*/ 740229 w 3730172"/>
              <a:gd name="connsiteY49" fmla="*/ 87086 h 4223657"/>
              <a:gd name="connsiteX50" fmla="*/ 740229 w 3730172"/>
              <a:gd name="connsiteY50" fmla="*/ 87086 h 4223657"/>
              <a:gd name="connsiteX51" fmla="*/ 478972 w 3730172"/>
              <a:gd name="connsiteY51" fmla="*/ 58057 h 4223657"/>
              <a:gd name="connsiteX52" fmla="*/ 261257 w 3730172"/>
              <a:gd name="connsiteY52" fmla="*/ 159657 h 4223657"/>
              <a:gd name="connsiteX53" fmla="*/ 261257 w 3730172"/>
              <a:gd name="connsiteY53" fmla="*/ 159657 h 4223657"/>
              <a:gd name="connsiteX54" fmla="*/ 101600 w 3730172"/>
              <a:gd name="connsiteY54" fmla="*/ 174172 h 4223657"/>
              <a:gd name="connsiteX55" fmla="*/ 43543 w 3730172"/>
              <a:gd name="connsiteY55" fmla="*/ 87086 h 4223657"/>
              <a:gd name="connsiteX56" fmla="*/ 0 w 3730172"/>
              <a:gd name="connsiteY56" fmla="*/ 0 h 4223657"/>
              <a:gd name="connsiteX57" fmla="*/ 0 w 3730172"/>
              <a:gd name="connsiteY57" fmla="*/ 0 h 4223657"/>
              <a:gd name="connsiteX58" fmla="*/ 0 w 3730172"/>
              <a:gd name="connsiteY58" fmla="*/ 0 h 422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30172" h="4223657">
                <a:moveTo>
                  <a:pt x="3730172" y="4223657"/>
                </a:moveTo>
                <a:lnTo>
                  <a:pt x="3657600" y="3904343"/>
                </a:lnTo>
                <a:lnTo>
                  <a:pt x="3483429" y="3599543"/>
                </a:lnTo>
                <a:lnTo>
                  <a:pt x="3309257" y="3439886"/>
                </a:lnTo>
                <a:lnTo>
                  <a:pt x="3062515" y="3367314"/>
                </a:lnTo>
                <a:lnTo>
                  <a:pt x="3048000" y="3251200"/>
                </a:lnTo>
                <a:lnTo>
                  <a:pt x="3048000" y="3251200"/>
                </a:lnTo>
                <a:lnTo>
                  <a:pt x="2946400" y="3178629"/>
                </a:lnTo>
                <a:lnTo>
                  <a:pt x="2888343" y="3178629"/>
                </a:lnTo>
                <a:lnTo>
                  <a:pt x="2815772" y="3048000"/>
                </a:lnTo>
                <a:lnTo>
                  <a:pt x="2815772" y="3048000"/>
                </a:lnTo>
                <a:lnTo>
                  <a:pt x="2844800" y="2917372"/>
                </a:lnTo>
                <a:lnTo>
                  <a:pt x="2975429" y="2902857"/>
                </a:lnTo>
                <a:lnTo>
                  <a:pt x="2931886" y="2728686"/>
                </a:lnTo>
                <a:lnTo>
                  <a:pt x="2801257" y="2656114"/>
                </a:lnTo>
                <a:lnTo>
                  <a:pt x="2801257" y="2656114"/>
                </a:lnTo>
                <a:lnTo>
                  <a:pt x="2612572" y="2598057"/>
                </a:lnTo>
                <a:lnTo>
                  <a:pt x="2569029" y="2467429"/>
                </a:lnTo>
                <a:lnTo>
                  <a:pt x="2569029" y="2467429"/>
                </a:lnTo>
                <a:lnTo>
                  <a:pt x="2569029" y="2264229"/>
                </a:lnTo>
                <a:lnTo>
                  <a:pt x="2525486" y="2148114"/>
                </a:lnTo>
                <a:lnTo>
                  <a:pt x="2394857" y="2162629"/>
                </a:lnTo>
                <a:lnTo>
                  <a:pt x="2278743" y="2206172"/>
                </a:lnTo>
                <a:cubicBezTo>
                  <a:pt x="2138498" y="2221755"/>
                  <a:pt x="2191926" y="2220686"/>
                  <a:pt x="2119086" y="2220686"/>
                </a:cubicBezTo>
                <a:lnTo>
                  <a:pt x="1959429" y="2206172"/>
                </a:lnTo>
                <a:lnTo>
                  <a:pt x="1988457" y="2075543"/>
                </a:lnTo>
                <a:lnTo>
                  <a:pt x="2046515" y="1988457"/>
                </a:lnTo>
                <a:lnTo>
                  <a:pt x="1973943" y="1872343"/>
                </a:lnTo>
                <a:cubicBezTo>
                  <a:pt x="1920724" y="1862667"/>
                  <a:pt x="1867177" y="1854648"/>
                  <a:pt x="1814286" y="1843314"/>
                </a:cubicBezTo>
                <a:cubicBezTo>
                  <a:pt x="1799326" y="1840108"/>
                  <a:pt x="1785586" y="1832511"/>
                  <a:pt x="1770743" y="1828800"/>
                </a:cubicBezTo>
                <a:cubicBezTo>
                  <a:pt x="1746810" y="1822817"/>
                  <a:pt x="1698172" y="1814286"/>
                  <a:pt x="1698172" y="1814286"/>
                </a:cubicBezTo>
                <a:lnTo>
                  <a:pt x="1596572" y="1785257"/>
                </a:lnTo>
                <a:lnTo>
                  <a:pt x="1596572" y="1785257"/>
                </a:lnTo>
                <a:lnTo>
                  <a:pt x="1553029" y="1596572"/>
                </a:lnTo>
                <a:lnTo>
                  <a:pt x="1611086" y="1524000"/>
                </a:lnTo>
                <a:lnTo>
                  <a:pt x="1611086" y="1524000"/>
                </a:lnTo>
                <a:lnTo>
                  <a:pt x="1524000" y="1306286"/>
                </a:lnTo>
                <a:lnTo>
                  <a:pt x="1494972" y="1204686"/>
                </a:lnTo>
                <a:lnTo>
                  <a:pt x="1451429" y="1016000"/>
                </a:lnTo>
                <a:lnTo>
                  <a:pt x="1364343" y="899886"/>
                </a:lnTo>
                <a:lnTo>
                  <a:pt x="1335315" y="812800"/>
                </a:lnTo>
                <a:lnTo>
                  <a:pt x="1262743" y="638629"/>
                </a:lnTo>
                <a:lnTo>
                  <a:pt x="1219200" y="537029"/>
                </a:lnTo>
                <a:lnTo>
                  <a:pt x="1204686" y="420914"/>
                </a:lnTo>
                <a:lnTo>
                  <a:pt x="1088572" y="290286"/>
                </a:lnTo>
                <a:lnTo>
                  <a:pt x="1001486" y="203200"/>
                </a:lnTo>
                <a:lnTo>
                  <a:pt x="899886" y="188686"/>
                </a:lnTo>
                <a:lnTo>
                  <a:pt x="812800" y="232229"/>
                </a:lnTo>
                <a:lnTo>
                  <a:pt x="812800" y="232229"/>
                </a:lnTo>
                <a:lnTo>
                  <a:pt x="740229" y="87086"/>
                </a:lnTo>
                <a:lnTo>
                  <a:pt x="740229" y="87086"/>
                </a:lnTo>
                <a:lnTo>
                  <a:pt x="478972" y="58057"/>
                </a:lnTo>
                <a:lnTo>
                  <a:pt x="261257" y="159657"/>
                </a:lnTo>
                <a:lnTo>
                  <a:pt x="261257" y="159657"/>
                </a:lnTo>
                <a:lnTo>
                  <a:pt x="101600" y="174172"/>
                </a:lnTo>
                <a:lnTo>
                  <a:pt x="43543" y="8708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28600">
            <a:solidFill>
              <a:srgbClr val="0070C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120571" y="624114"/>
            <a:ext cx="4992915" cy="5486400"/>
          </a:xfrm>
          <a:custGeom>
            <a:avLst/>
            <a:gdLst>
              <a:gd name="connsiteX0" fmla="*/ 1175658 w 4992915"/>
              <a:gd name="connsiteY0" fmla="*/ 0 h 5486400"/>
              <a:gd name="connsiteX1" fmla="*/ 522515 w 4992915"/>
              <a:gd name="connsiteY1" fmla="*/ 420915 h 5486400"/>
              <a:gd name="connsiteX2" fmla="*/ 522515 w 4992915"/>
              <a:gd name="connsiteY2" fmla="*/ 420915 h 5486400"/>
              <a:gd name="connsiteX3" fmla="*/ 0 w 4992915"/>
              <a:gd name="connsiteY3" fmla="*/ 1088572 h 5486400"/>
              <a:gd name="connsiteX4" fmla="*/ 1030515 w 4992915"/>
              <a:gd name="connsiteY4" fmla="*/ 1857829 h 5486400"/>
              <a:gd name="connsiteX5" fmla="*/ 1944915 w 4992915"/>
              <a:gd name="connsiteY5" fmla="*/ 2641600 h 5486400"/>
              <a:gd name="connsiteX6" fmla="*/ 2641600 w 4992915"/>
              <a:gd name="connsiteY6" fmla="*/ 3323772 h 5486400"/>
              <a:gd name="connsiteX7" fmla="*/ 3614058 w 4992915"/>
              <a:gd name="connsiteY7" fmla="*/ 4702629 h 5486400"/>
              <a:gd name="connsiteX8" fmla="*/ 4122058 w 4992915"/>
              <a:gd name="connsiteY8" fmla="*/ 5486400 h 5486400"/>
              <a:gd name="connsiteX9" fmla="*/ 4412343 w 4992915"/>
              <a:gd name="connsiteY9" fmla="*/ 5457372 h 5486400"/>
              <a:gd name="connsiteX10" fmla="*/ 4601029 w 4992915"/>
              <a:gd name="connsiteY10" fmla="*/ 5341257 h 5486400"/>
              <a:gd name="connsiteX11" fmla="*/ 4760686 w 4992915"/>
              <a:gd name="connsiteY11" fmla="*/ 5094515 h 5486400"/>
              <a:gd name="connsiteX12" fmla="*/ 4920343 w 4992915"/>
              <a:gd name="connsiteY12" fmla="*/ 4659086 h 5486400"/>
              <a:gd name="connsiteX13" fmla="*/ 4992915 w 4992915"/>
              <a:gd name="connsiteY13" fmla="*/ 4354286 h 5486400"/>
              <a:gd name="connsiteX14" fmla="*/ 4804229 w 4992915"/>
              <a:gd name="connsiteY14" fmla="*/ 4194629 h 5486400"/>
              <a:gd name="connsiteX15" fmla="*/ 4630058 w 4992915"/>
              <a:gd name="connsiteY15" fmla="*/ 3730172 h 5486400"/>
              <a:gd name="connsiteX16" fmla="*/ 4470400 w 4992915"/>
              <a:gd name="connsiteY16" fmla="*/ 3454400 h 5486400"/>
              <a:gd name="connsiteX17" fmla="*/ 4267200 w 4992915"/>
              <a:gd name="connsiteY17" fmla="*/ 3425372 h 5486400"/>
              <a:gd name="connsiteX18" fmla="*/ 4020458 w 4992915"/>
              <a:gd name="connsiteY18" fmla="*/ 3236686 h 5486400"/>
              <a:gd name="connsiteX19" fmla="*/ 3918858 w 4992915"/>
              <a:gd name="connsiteY19" fmla="*/ 3062515 h 5486400"/>
              <a:gd name="connsiteX20" fmla="*/ 3860800 w 4992915"/>
              <a:gd name="connsiteY20" fmla="*/ 2844800 h 5486400"/>
              <a:gd name="connsiteX21" fmla="*/ 3918858 w 4992915"/>
              <a:gd name="connsiteY21" fmla="*/ 2786743 h 5486400"/>
              <a:gd name="connsiteX22" fmla="*/ 3817258 w 4992915"/>
              <a:gd name="connsiteY22" fmla="*/ 2699657 h 5486400"/>
              <a:gd name="connsiteX23" fmla="*/ 3686629 w 4992915"/>
              <a:gd name="connsiteY23" fmla="*/ 2656115 h 5486400"/>
              <a:gd name="connsiteX24" fmla="*/ 3585029 w 4992915"/>
              <a:gd name="connsiteY24" fmla="*/ 2307772 h 5486400"/>
              <a:gd name="connsiteX25" fmla="*/ 3585029 w 4992915"/>
              <a:gd name="connsiteY25" fmla="*/ 2307772 h 5486400"/>
              <a:gd name="connsiteX26" fmla="*/ 3410858 w 4992915"/>
              <a:gd name="connsiteY26" fmla="*/ 2293257 h 5486400"/>
              <a:gd name="connsiteX27" fmla="*/ 2960915 w 4992915"/>
              <a:gd name="connsiteY27" fmla="*/ 2293257 h 5486400"/>
              <a:gd name="connsiteX28" fmla="*/ 2946400 w 4992915"/>
              <a:gd name="connsiteY28" fmla="*/ 2162629 h 5486400"/>
              <a:gd name="connsiteX29" fmla="*/ 3018972 w 4992915"/>
              <a:gd name="connsiteY29" fmla="*/ 1973943 h 5486400"/>
              <a:gd name="connsiteX30" fmla="*/ 2830286 w 4992915"/>
              <a:gd name="connsiteY30" fmla="*/ 1901372 h 5486400"/>
              <a:gd name="connsiteX31" fmla="*/ 2685143 w 4992915"/>
              <a:gd name="connsiteY31" fmla="*/ 1857829 h 5486400"/>
              <a:gd name="connsiteX32" fmla="*/ 2627086 w 4992915"/>
              <a:gd name="connsiteY32" fmla="*/ 1770743 h 5486400"/>
              <a:gd name="connsiteX33" fmla="*/ 2627086 w 4992915"/>
              <a:gd name="connsiteY33" fmla="*/ 1582057 h 5486400"/>
              <a:gd name="connsiteX34" fmla="*/ 2627086 w 4992915"/>
              <a:gd name="connsiteY34" fmla="*/ 1407886 h 5486400"/>
              <a:gd name="connsiteX35" fmla="*/ 2540000 w 4992915"/>
              <a:gd name="connsiteY35" fmla="*/ 1088572 h 5486400"/>
              <a:gd name="connsiteX36" fmla="*/ 2235200 w 4992915"/>
              <a:gd name="connsiteY36" fmla="*/ 377372 h 5486400"/>
              <a:gd name="connsiteX37" fmla="*/ 2162629 w 4992915"/>
              <a:gd name="connsiteY37" fmla="*/ 261257 h 5486400"/>
              <a:gd name="connsiteX38" fmla="*/ 2046515 w 4992915"/>
              <a:gd name="connsiteY38" fmla="*/ 304800 h 5486400"/>
              <a:gd name="connsiteX39" fmla="*/ 2002972 w 4992915"/>
              <a:gd name="connsiteY39" fmla="*/ 319315 h 5486400"/>
              <a:gd name="connsiteX40" fmla="*/ 1915886 w 4992915"/>
              <a:gd name="connsiteY40" fmla="*/ 290286 h 5486400"/>
              <a:gd name="connsiteX41" fmla="*/ 1857829 w 4992915"/>
              <a:gd name="connsiteY41" fmla="*/ 130629 h 5486400"/>
              <a:gd name="connsiteX42" fmla="*/ 1756229 w 4992915"/>
              <a:gd name="connsiteY42" fmla="*/ 145143 h 5486400"/>
              <a:gd name="connsiteX43" fmla="*/ 1538515 w 4992915"/>
              <a:gd name="connsiteY43" fmla="*/ 203200 h 5486400"/>
              <a:gd name="connsiteX44" fmla="*/ 1291772 w 4992915"/>
              <a:gd name="connsiteY44" fmla="*/ 232229 h 5486400"/>
              <a:gd name="connsiteX45" fmla="*/ 1161143 w 4992915"/>
              <a:gd name="connsiteY45" fmla="*/ 217715 h 5486400"/>
              <a:gd name="connsiteX46" fmla="*/ 1117600 w 4992915"/>
              <a:gd name="connsiteY46" fmla="*/ 43543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92915" h="5486400">
                <a:moveTo>
                  <a:pt x="1175658" y="0"/>
                </a:moveTo>
                <a:lnTo>
                  <a:pt x="522515" y="420915"/>
                </a:lnTo>
                <a:lnTo>
                  <a:pt x="522515" y="420915"/>
                </a:lnTo>
                <a:lnTo>
                  <a:pt x="0" y="1088572"/>
                </a:lnTo>
                <a:lnTo>
                  <a:pt x="1030515" y="1857829"/>
                </a:lnTo>
                <a:lnTo>
                  <a:pt x="1944915" y="2641600"/>
                </a:lnTo>
                <a:lnTo>
                  <a:pt x="2641600" y="3323772"/>
                </a:lnTo>
                <a:lnTo>
                  <a:pt x="3614058" y="4702629"/>
                </a:lnTo>
                <a:lnTo>
                  <a:pt x="4122058" y="5486400"/>
                </a:lnTo>
                <a:lnTo>
                  <a:pt x="4412343" y="5457372"/>
                </a:lnTo>
                <a:lnTo>
                  <a:pt x="4601029" y="5341257"/>
                </a:lnTo>
                <a:lnTo>
                  <a:pt x="4760686" y="5094515"/>
                </a:lnTo>
                <a:lnTo>
                  <a:pt x="4920343" y="4659086"/>
                </a:lnTo>
                <a:lnTo>
                  <a:pt x="4992915" y="4354286"/>
                </a:lnTo>
                <a:lnTo>
                  <a:pt x="4804229" y="4194629"/>
                </a:lnTo>
                <a:lnTo>
                  <a:pt x="4630058" y="3730172"/>
                </a:lnTo>
                <a:lnTo>
                  <a:pt x="4470400" y="3454400"/>
                </a:lnTo>
                <a:lnTo>
                  <a:pt x="4267200" y="3425372"/>
                </a:lnTo>
                <a:lnTo>
                  <a:pt x="4020458" y="3236686"/>
                </a:lnTo>
                <a:lnTo>
                  <a:pt x="3918858" y="3062515"/>
                </a:lnTo>
                <a:lnTo>
                  <a:pt x="3860800" y="2844800"/>
                </a:lnTo>
                <a:lnTo>
                  <a:pt x="3918858" y="2786743"/>
                </a:lnTo>
                <a:lnTo>
                  <a:pt x="3817258" y="2699657"/>
                </a:lnTo>
                <a:lnTo>
                  <a:pt x="3686629" y="2656115"/>
                </a:lnTo>
                <a:lnTo>
                  <a:pt x="3585029" y="2307772"/>
                </a:lnTo>
                <a:lnTo>
                  <a:pt x="3585029" y="2307772"/>
                </a:lnTo>
                <a:lnTo>
                  <a:pt x="3410858" y="2293257"/>
                </a:lnTo>
                <a:lnTo>
                  <a:pt x="2960915" y="2293257"/>
                </a:lnTo>
                <a:lnTo>
                  <a:pt x="2946400" y="2162629"/>
                </a:lnTo>
                <a:lnTo>
                  <a:pt x="3018972" y="1973943"/>
                </a:lnTo>
                <a:lnTo>
                  <a:pt x="2830286" y="1901372"/>
                </a:lnTo>
                <a:lnTo>
                  <a:pt x="2685143" y="1857829"/>
                </a:lnTo>
                <a:lnTo>
                  <a:pt x="2627086" y="1770743"/>
                </a:lnTo>
                <a:lnTo>
                  <a:pt x="2627086" y="1582057"/>
                </a:lnTo>
                <a:lnTo>
                  <a:pt x="2627086" y="1407886"/>
                </a:lnTo>
                <a:lnTo>
                  <a:pt x="2540000" y="1088572"/>
                </a:lnTo>
                <a:lnTo>
                  <a:pt x="2235200" y="377372"/>
                </a:lnTo>
                <a:lnTo>
                  <a:pt x="2162629" y="261257"/>
                </a:lnTo>
                <a:lnTo>
                  <a:pt x="2046515" y="304800"/>
                </a:lnTo>
                <a:lnTo>
                  <a:pt x="2002972" y="319315"/>
                </a:lnTo>
                <a:lnTo>
                  <a:pt x="1915886" y="290286"/>
                </a:lnTo>
                <a:lnTo>
                  <a:pt x="1857829" y="130629"/>
                </a:lnTo>
                <a:lnTo>
                  <a:pt x="1756229" y="145143"/>
                </a:lnTo>
                <a:lnTo>
                  <a:pt x="1538515" y="203200"/>
                </a:lnTo>
                <a:lnTo>
                  <a:pt x="1291772" y="232229"/>
                </a:lnTo>
                <a:lnTo>
                  <a:pt x="1161143" y="217715"/>
                </a:lnTo>
                <a:lnTo>
                  <a:pt x="1117600" y="43543"/>
                </a:lnTo>
              </a:path>
            </a:pathLst>
          </a:custGeom>
          <a:solidFill>
            <a:schemeClr val="accent3">
              <a:lumMod val="75000"/>
              <a:alpha val="50000"/>
            </a:schemeClr>
          </a:solidFill>
          <a:ln w="152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467544" y="1480457"/>
            <a:ext cx="6734628" cy="5152572"/>
          </a:xfrm>
          <a:custGeom>
            <a:avLst/>
            <a:gdLst>
              <a:gd name="connsiteX0" fmla="*/ 6734628 w 6734628"/>
              <a:gd name="connsiteY0" fmla="*/ 4630057 h 5152572"/>
              <a:gd name="connsiteX1" fmla="*/ 5326743 w 6734628"/>
              <a:gd name="connsiteY1" fmla="*/ 2525486 h 5152572"/>
              <a:gd name="connsiteX2" fmla="*/ 4702628 w 6734628"/>
              <a:gd name="connsiteY2" fmla="*/ 1886857 h 5152572"/>
              <a:gd name="connsiteX3" fmla="*/ 3759200 w 6734628"/>
              <a:gd name="connsiteY3" fmla="*/ 1059543 h 5152572"/>
              <a:gd name="connsiteX4" fmla="*/ 2685143 w 6734628"/>
              <a:gd name="connsiteY4" fmla="*/ 290286 h 5152572"/>
              <a:gd name="connsiteX5" fmla="*/ 1944914 w 6734628"/>
              <a:gd name="connsiteY5" fmla="*/ 928914 h 5152572"/>
              <a:gd name="connsiteX6" fmla="*/ 1494971 w 6734628"/>
              <a:gd name="connsiteY6" fmla="*/ 0 h 5152572"/>
              <a:gd name="connsiteX7" fmla="*/ 522514 w 6734628"/>
              <a:gd name="connsiteY7" fmla="*/ 435429 h 5152572"/>
              <a:gd name="connsiteX8" fmla="*/ 275771 w 6734628"/>
              <a:gd name="connsiteY8" fmla="*/ 1640114 h 5152572"/>
              <a:gd name="connsiteX9" fmla="*/ 1103086 w 6734628"/>
              <a:gd name="connsiteY9" fmla="*/ 2075543 h 5152572"/>
              <a:gd name="connsiteX10" fmla="*/ 1016000 w 6734628"/>
              <a:gd name="connsiteY10" fmla="*/ 2496457 h 5152572"/>
              <a:gd name="connsiteX11" fmla="*/ 246743 w 6734628"/>
              <a:gd name="connsiteY11" fmla="*/ 2685143 h 5152572"/>
              <a:gd name="connsiteX12" fmla="*/ 406400 w 6734628"/>
              <a:gd name="connsiteY12" fmla="*/ 3454400 h 5152572"/>
              <a:gd name="connsiteX13" fmla="*/ 0 w 6734628"/>
              <a:gd name="connsiteY13" fmla="*/ 4252686 h 5152572"/>
              <a:gd name="connsiteX14" fmla="*/ 1030514 w 6734628"/>
              <a:gd name="connsiteY14" fmla="*/ 4833257 h 5152572"/>
              <a:gd name="connsiteX15" fmla="*/ 1814286 w 6734628"/>
              <a:gd name="connsiteY15" fmla="*/ 4455886 h 5152572"/>
              <a:gd name="connsiteX16" fmla="*/ 3135086 w 6734628"/>
              <a:gd name="connsiteY16" fmla="*/ 5021943 h 5152572"/>
              <a:gd name="connsiteX17" fmla="*/ 4572000 w 6734628"/>
              <a:gd name="connsiteY17" fmla="*/ 5152572 h 5152572"/>
              <a:gd name="connsiteX18" fmla="*/ 5471886 w 6734628"/>
              <a:gd name="connsiteY18" fmla="*/ 4441372 h 5152572"/>
              <a:gd name="connsiteX19" fmla="*/ 6734628 w 6734628"/>
              <a:gd name="connsiteY19" fmla="*/ 4630057 h 515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34628" h="5152572">
                <a:moveTo>
                  <a:pt x="6734628" y="4630057"/>
                </a:moveTo>
                <a:lnTo>
                  <a:pt x="5326743" y="2525486"/>
                </a:lnTo>
                <a:lnTo>
                  <a:pt x="4702628" y="1886857"/>
                </a:lnTo>
                <a:lnTo>
                  <a:pt x="3759200" y="1059543"/>
                </a:lnTo>
                <a:lnTo>
                  <a:pt x="2685143" y="290286"/>
                </a:lnTo>
                <a:lnTo>
                  <a:pt x="1944914" y="928914"/>
                </a:lnTo>
                <a:lnTo>
                  <a:pt x="1494971" y="0"/>
                </a:lnTo>
                <a:lnTo>
                  <a:pt x="522514" y="435429"/>
                </a:lnTo>
                <a:lnTo>
                  <a:pt x="275771" y="1640114"/>
                </a:lnTo>
                <a:lnTo>
                  <a:pt x="1103086" y="2075543"/>
                </a:lnTo>
                <a:lnTo>
                  <a:pt x="1016000" y="2496457"/>
                </a:lnTo>
                <a:lnTo>
                  <a:pt x="246743" y="2685143"/>
                </a:lnTo>
                <a:lnTo>
                  <a:pt x="406400" y="3454400"/>
                </a:lnTo>
                <a:lnTo>
                  <a:pt x="0" y="4252686"/>
                </a:lnTo>
                <a:lnTo>
                  <a:pt x="1030514" y="4833257"/>
                </a:lnTo>
                <a:lnTo>
                  <a:pt x="1814286" y="4455886"/>
                </a:lnTo>
                <a:lnTo>
                  <a:pt x="3135086" y="5021943"/>
                </a:lnTo>
                <a:lnTo>
                  <a:pt x="4572000" y="5152572"/>
                </a:lnTo>
                <a:lnTo>
                  <a:pt x="5471886" y="4441372"/>
                </a:lnTo>
                <a:lnTo>
                  <a:pt x="6734628" y="4630057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660232" y="1124744"/>
            <a:ext cx="2178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Dandé Mayo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Gisha" pitchFamily="34" charset="-79"/>
                <a:cs typeface="Gisha" pitchFamily="34" charset="-79"/>
              </a:rPr>
              <a:t>Walo</a:t>
            </a:r>
            <a:endParaRPr lang="fr-FR" sz="2800" dirty="0">
              <a:solidFill>
                <a:srgbClr val="0070C0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851920" y="1484784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3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Diéri</a:t>
            </a:r>
            <a:endParaRPr lang="fr-FR" sz="2800" dirty="0" smtClean="0">
              <a:solidFill>
                <a:schemeClr val="accent3">
                  <a:lumMod val="50000"/>
                </a:schemeClr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43808" y="472514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Ferlo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small" dirty="0" smtClean="0">
                <a:solidFill>
                  <a:schemeClr val="bg1"/>
                </a:solidFill>
              </a:rPr>
              <a:t>CONTEXTE  LOCAL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CONSTATS INITIAUX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H:\DCIM\101MSDCF\DSC02611.JPG"/>
          <p:cNvPicPr>
            <a:picLocks noChangeAspect="1" noChangeArrowheads="1"/>
          </p:cNvPicPr>
          <p:nvPr/>
        </p:nvPicPr>
        <p:blipFill>
          <a:blip r:embed="rId2" cstate="print"/>
          <a:srcRect r="8760" b="11102"/>
          <a:stretch>
            <a:fillRect/>
          </a:stretch>
        </p:blipFill>
        <p:spPr bwMode="auto">
          <a:xfrm>
            <a:off x="0" y="332656"/>
            <a:ext cx="4499992" cy="3288392"/>
          </a:xfrm>
          <a:prstGeom prst="rect">
            <a:avLst/>
          </a:prstGeom>
          <a:noFill/>
        </p:spPr>
      </p:pic>
      <p:pic>
        <p:nvPicPr>
          <p:cNvPr id="15" name="Picture 2" descr="H:\DCIM\101MSDCF\DSC04074.JPG"/>
          <p:cNvPicPr>
            <a:picLocks noChangeAspect="1" noChangeArrowheads="1"/>
          </p:cNvPicPr>
          <p:nvPr/>
        </p:nvPicPr>
        <p:blipFill>
          <a:blip r:embed="rId3" cstate="print"/>
          <a:srcRect t="6825"/>
          <a:stretch>
            <a:fillRect/>
          </a:stretch>
        </p:blipFill>
        <p:spPr bwMode="auto">
          <a:xfrm>
            <a:off x="4572000" y="3690416"/>
            <a:ext cx="4572000" cy="3194968"/>
          </a:xfrm>
          <a:prstGeom prst="rect">
            <a:avLst/>
          </a:prstGeom>
          <a:noFill/>
        </p:spPr>
      </p:pic>
      <p:pic>
        <p:nvPicPr>
          <p:cNvPr id="16" name="Picture 3" descr="H:\DCIM\101MSDCF\DSC04081.JPG"/>
          <p:cNvPicPr>
            <a:picLocks noChangeAspect="1" noChangeArrowheads="1"/>
          </p:cNvPicPr>
          <p:nvPr/>
        </p:nvPicPr>
        <p:blipFill>
          <a:blip r:embed="rId4" cstate="print"/>
          <a:srcRect t="6123"/>
          <a:stretch>
            <a:fillRect/>
          </a:stretch>
        </p:blipFill>
        <p:spPr bwMode="auto">
          <a:xfrm>
            <a:off x="-36512" y="3688584"/>
            <a:ext cx="4540405" cy="3196800"/>
          </a:xfrm>
          <a:prstGeom prst="rect">
            <a:avLst/>
          </a:prstGeom>
          <a:noFill/>
        </p:spPr>
      </p:pic>
      <p:pic>
        <p:nvPicPr>
          <p:cNvPr id="18" name="Picture 2" descr="https://lh3.googleusercontent.com/ycOtlmVLExW_ZBXAqMyt5nZ20tCBiLd8xS2C__fJf-k=w914-c-h685-no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 t="4382"/>
          <a:stretch>
            <a:fillRect/>
          </a:stretch>
        </p:blipFill>
        <p:spPr bwMode="auto">
          <a:xfrm>
            <a:off x="4572000" y="332656"/>
            <a:ext cx="4572000" cy="327636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5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Dandé Mayo / Walo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small" dirty="0" smtClean="0">
                <a:solidFill>
                  <a:schemeClr val="bg1"/>
                </a:solidFill>
              </a:rPr>
              <a:t>CONTEXTE  LOCAL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CONSTATS INITIAUX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H:\DCIM\101MSDCF\DSC0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0" y="3483000"/>
            <a:ext cx="4536000" cy="3402000"/>
          </a:xfrm>
          <a:prstGeom prst="rect">
            <a:avLst/>
          </a:prstGeom>
          <a:noFill/>
        </p:spPr>
      </p:pic>
      <p:pic>
        <p:nvPicPr>
          <p:cNvPr id="2053" name="Picture 5" descr="https://lh3.googleusercontent.com/LMhgjv_aOabMXbnozuUQy-HyWT9iTwT-bNJC21CsrrU=w914-h685-no"/>
          <p:cNvPicPr>
            <a:picLocks noChangeAspect="1" noChangeArrowheads="1"/>
          </p:cNvPicPr>
          <p:nvPr/>
        </p:nvPicPr>
        <p:blipFill>
          <a:blip r:embed="rId3" cstate="print"/>
          <a:srcRect t="146" b="4639"/>
          <a:stretch>
            <a:fillRect/>
          </a:stretch>
        </p:blipFill>
        <p:spPr bwMode="auto">
          <a:xfrm>
            <a:off x="0" y="332656"/>
            <a:ext cx="4536000" cy="324036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6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Ferlo</a:t>
            </a:r>
          </a:p>
        </p:txBody>
      </p:sp>
      <p:pic>
        <p:nvPicPr>
          <p:cNvPr id="15" name="Picture 4" descr="H:\DCIM\101MSDCF\DSC04175.JPG"/>
          <p:cNvPicPr>
            <a:picLocks noChangeAspect="1" noChangeArrowheads="1"/>
          </p:cNvPicPr>
          <p:nvPr/>
        </p:nvPicPr>
        <p:blipFill>
          <a:blip r:embed="rId5" cstate="print"/>
          <a:srcRect b="11101"/>
          <a:stretch>
            <a:fillRect/>
          </a:stretch>
        </p:blipFill>
        <p:spPr bwMode="auto">
          <a:xfrm>
            <a:off x="4608000" y="332656"/>
            <a:ext cx="4536000" cy="3024336"/>
          </a:xfrm>
          <a:prstGeom prst="rect">
            <a:avLst/>
          </a:prstGeom>
          <a:noFill/>
        </p:spPr>
      </p:pic>
      <p:pic>
        <p:nvPicPr>
          <p:cNvPr id="19" name="Image 18" descr="Bagondé ancien pu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07998"/>
            <a:ext cx="4536000" cy="317520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small" dirty="0" smtClean="0">
                <a:solidFill>
                  <a:schemeClr val="bg1"/>
                </a:solidFill>
              </a:rPr>
              <a:t>CONTEXTE  LOCAL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CONSTATS INITIAUX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7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2814027"/>
            <a:ext cx="9144000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Constats initiaux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</a:t>
            </a:r>
            <a:r>
              <a:rPr lang="fr-FR" sz="1600" cap="small" dirty="0" smtClean="0">
                <a:solidFill>
                  <a:schemeClr val="bg1"/>
                </a:solidFill>
              </a:rPr>
              <a:t>CONSTATS INITIAUX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8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1196752"/>
            <a:ext cx="8460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Disparité dans l’accès à l’eau potable et à l’assainissement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Pannes de forages, parfois de longue durée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Service technique de l’Etat en sous effectif et peu équipé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Peu de main d’œuvre qualifiée dans les métiers de l’eau 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Indisponibilité des pièces de rechange en région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ASUFOR parfois défaillantes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20000"/>
              <a:buFont typeface="Courier New" pitchFamily="49" charset="0"/>
              <a:buChar char="o"/>
            </a:pPr>
            <a:r>
              <a:rPr lang="fr-FR" sz="2400" dirty="0" smtClean="0">
                <a:latin typeface="Gisha" pitchFamily="34" charset="-79"/>
                <a:cs typeface="Gisha" pitchFamily="34" charset="-79"/>
              </a:rPr>
              <a:t> 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3528" y="457508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Gisha" pitchFamily="34" charset="-79"/>
                <a:cs typeface="Gisha" pitchFamily="34" charset="-79"/>
              </a:rPr>
              <a:t>Constats initiaux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</a:t>
            </a:r>
            <a:r>
              <a:rPr lang="fr-FR" sz="1600" cap="small" dirty="0" smtClean="0">
                <a:solidFill>
                  <a:schemeClr val="bg1"/>
                </a:solidFill>
              </a:rPr>
              <a:t>CONSTATS INITIAUX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PRESENTATION DU PROGRAMME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STANDARD\Documents\Fabien\1. BDD Suivi forage ressource\Photothèques\Taille originale\Yerimale Torob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36512" y="-5208"/>
            <a:ext cx="9204862" cy="690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7470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Partage de 5 ans d’expérience pilote</a:t>
            </a:r>
          </a:p>
          <a:p>
            <a:pPr lvl="0" fontAlgn="base">
              <a:spcBef>
                <a:spcPct val="0"/>
              </a:spcBef>
            </a:pP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Gisha" pitchFamily="34" charset="-79"/>
                <a:cs typeface="Gisha" pitchFamily="34" charset="-79"/>
              </a:rPr>
              <a:t>sur l’eau et l'assainissement au Sénégal 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23928" y="6427470"/>
            <a:ext cx="12452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i="0" u="none" strike="noStrik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Gisha" pitchFamily="34" charset="-79"/>
                <a:cs typeface="Gisha" pitchFamily="34" charset="-79"/>
              </a:rPr>
              <a:t>Valence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4 juin 2015</a:t>
            </a:r>
            <a:endParaRPr kumimoji="0" lang="fr-FR" sz="1200" i="0" u="none" strike="noStrike" normalizeH="0" dirty="0" smtClean="0">
              <a:ln>
                <a:noFill/>
              </a:ln>
              <a:solidFill>
                <a:schemeClr val="bg1"/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779912" y="6453336"/>
            <a:ext cx="0" cy="40466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638201" y="6427470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fld id="{82E01222-5473-4898-BE51-472CB9917EA7}" type="slidenum">
              <a:rPr kumimoji="0" lang="fr-FR" sz="2000" i="0" u="none" strike="noStrike" normalizeH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isha" pitchFamily="34" charset="-79"/>
                <a:cs typeface="Gisha" pitchFamily="34" charset="-79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9</a:t>
            </a:fld>
            <a:endParaRPr kumimoji="0" lang="fr-FR" sz="2000" i="0" u="none" strike="noStrik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32" name="Image 31" descr="C:\Users\STANDARD\Documents\Fabien\9. Divers\Logo\Logo A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39" y="6165304"/>
            <a:ext cx="504000" cy="6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8388424" y="6165304"/>
            <a:ext cx="0" cy="692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2814027"/>
            <a:ext cx="9144000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fr-FR" sz="4800" dirty="0" smtClean="0">
                <a:solidFill>
                  <a:schemeClr val="bg1"/>
                </a:solidFill>
                <a:latin typeface="Gisha" pitchFamily="34" charset="-79"/>
                <a:cs typeface="Gisha" pitchFamily="34" charset="-79"/>
              </a:rPr>
              <a:t>Présentation du Programme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CONTEXTE  LOCAL          CONSTATS INITIAUX         </a:t>
            </a:r>
            <a:r>
              <a:rPr lang="fr-FR" sz="1600" cap="small" dirty="0" smtClean="0">
                <a:solidFill>
                  <a:schemeClr val="bg1"/>
                </a:solidFill>
              </a:rPr>
              <a:t>PRESENTATION DU PROGRAMME</a:t>
            </a:r>
            <a:r>
              <a:rPr lang="fr-FR" sz="1450" cap="smal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FOCUS         PERSPECTIVES</a:t>
            </a:r>
            <a:endParaRPr lang="fr-FR" sz="145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1509</Words>
  <Application>Microsoft Office PowerPoint</Application>
  <PresentationFormat>Affichage à l'écran (4:3)</PresentationFormat>
  <Paragraphs>301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</dc:creator>
  <cp:lastModifiedBy>Anonymous 2</cp:lastModifiedBy>
  <cp:revision>283</cp:revision>
  <dcterms:created xsi:type="dcterms:W3CDTF">2015-05-19T16:32:07Z</dcterms:created>
  <dcterms:modified xsi:type="dcterms:W3CDTF">2015-06-04T12:24:50Z</dcterms:modified>
</cp:coreProperties>
</file>