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7.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84" r:id="rId2"/>
    <p:sldId id="292" r:id="rId3"/>
    <p:sldId id="295" r:id="rId4"/>
    <p:sldId id="304" r:id="rId5"/>
    <p:sldId id="297" r:id="rId6"/>
    <p:sldId id="298" r:id="rId7"/>
    <p:sldId id="313" r:id="rId8"/>
    <p:sldId id="314" r:id="rId9"/>
    <p:sldId id="311" r:id="rId10"/>
    <p:sldId id="301" r:id="rId11"/>
    <p:sldId id="302" r:id="rId12"/>
    <p:sldId id="306" r:id="rId13"/>
    <p:sldId id="308" r:id="rId14"/>
    <p:sldId id="312"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DD0"/>
    <a:srgbClr val="020406"/>
    <a:srgbClr val="234485"/>
    <a:srgbClr val="33CCCC"/>
    <a:srgbClr val="0494D3"/>
    <a:srgbClr val="F6A81C"/>
    <a:srgbClr val="008000"/>
    <a:srgbClr val="662D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77425" autoAdjust="0"/>
  </p:normalViewPr>
  <p:slideViewPr>
    <p:cSldViewPr>
      <p:cViewPr>
        <p:scale>
          <a:sx n="70" d="100"/>
          <a:sy n="70" d="100"/>
        </p:scale>
        <p:origin x="-1386" y="2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oleObject" Target="file:///C:\Users\noblot_c\Documents\1_pseau\1_PSIE\3-Observatoire\1-France\1-MONITORING\6-Bilan%202013\ANALYSE\cdng_engagement_financier_selection_18juin.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noblot_c\Documents\1_pseau\1_PSIE\3-Observatoire\1-France\1-MONITORING\6-Bilan%202013\ANALYSE\cdng_engagement_financier_selection_18juin.xls"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noblot_c\Documents\1_pseau\1_PSIE\3-Observatoire\1-France\8-Bilan%202014\Monitoring%202014_tableau%20donnees_02%2006%202015.xlsx"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fr-FR" sz="1800" b="1" dirty="0">
                <a:latin typeface="Futura Lt BT" pitchFamily="34" charset="0"/>
              </a:rPr>
              <a:t>Engagements financiers </a:t>
            </a:r>
            <a:r>
              <a:rPr lang="fr-FR" sz="1800" b="1" dirty="0" smtClean="0">
                <a:latin typeface="Futura Lt BT" pitchFamily="34" charset="0"/>
              </a:rPr>
              <a:t>2014</a:t>
            </a:r>
            <a:endParaRPr lang="fr-FR" sz="1800" b="1" dirty="0">
              <a:latin typeface="Futura Lt BT" pitchFamily="34" charset="0"/>
            </a:endParaRPr>
          </a:p>
          <a:p>
            <a:pPr>
              <a:defRPr/>
            </a:pPr>
            <a:r>
              <a:rPr lang="fr-FR" sz="1800" b="1" dirty="0">
                <a:latin typeface="Futura Lt BT" pitchFamily="34" charset="0"/>
              </a:rPr>
              <a:t>Répartition</a:t>
            </a:r>
            <a:r>
              <a:rPr lang="fr-FR" sz="1800" b="1" baseline="0" dirty="0">
                <a:latin typeface="Futura Lt BT" pitchFamily="34" charset="0"/>
              </a:rPr>
              <a:t> </a:t>
            </a:r>
            <a:r>
              <a:rPr lang="fr-FR" sz="1800" b="1" baseline="0" dirty="0" smtClean="0">
                <a:latin typeface="Futura Lt BT" pitchFamily="34" charset="0"/>
              </a:rPr>
              <a:t>1%/Budget </a:t>
            </a:r>
            <a:r>
              <a:rPr lang="fr-FR" sz="1800" b="1" baseline="0" dirty="0">
                <a:latin typeface="Futura Lt BT" pitchFamily="34" charset="0"/>
              </a:rPr>
              <a:t>général</a:t>
            </a:r>
            <a:endParaRPr lang="fr-FR" sz="1800" b="1" dirty="0">
              <a:latin typeface="Futura Lt BT" pitchFamily="34" charset="0"/>
            </a:endParaRPr>
          </a:p>
        </c:rich>
      </c:tx>
      <c:layout>
        <c:manualLayout>
          <c:xMode val="edge"/>
          <c:yMode val="edge"/>
          <c:x val="0.1072160097634858"/>
          <c:y val="3.7151841168368865E-2"/>
        </c:manualLayout>
      </c:layout>
      <c:overlay val="0"/>
    </c:title>
    <c:autoTitleDeleted val="0"/>
    <c:plotArea>
      <c:layout>
        <c:manualLayout>
          <c:layoutTarget val="inner"/>
          <c:xMode val="edge"/>
          <c:yMode val="edge"/>
          <c:x val="0.12152481141942099"/>
          <c:y val="0.25226504964608365"/>
          <c:w val="0.72046017875408452"/>
          <c:h val="0.70824898928367663"/>
        </c:manualLayout>
      </c:layout>
      <c:pieChart>
        <c:varyColors val="1"/>
        <c:ser>
          <c:idx val="0"/>
          <c:order val="0"/>
          <c:dLbls>
            <c:delete val="1"/>
          </c:dLbls>
          <c:cat>
            <c:strRef>
              <c:f>Analyse!$A$16:$A$17</c:f>
              <c:strCache>
                <c:ptCount val="2"/>
                <c:pt idx="0">
                  <c:v>Oudin (coop dec + agences)</c:v>
                </c:pt>
                <c:pt idx="1">
                  <c:v>Hors Oudin</c:v>
                </c:pt>
              </c:strCache>
            </c:strRef>
          </c:cat>
          <c:val>
            <c:numRef>
              <c:f>Analyse!$B$16:$B$17</c:f>
              <c:numCache>
                <c:formatCode>#,##0</c:formatCode>
                <c:ptCount val="2"/>
                <c:pt idx="0">
                  <c:v>23681091.879999999</c:v>
                </c:pt>
                <c:pt idx="1">
                  <c:v>4685737.68</c:v>
                </c:pt>
              </c:numCache>
            </c:numRef>
          </c:val>
        </c:ser>
        <c:dLbls>
          <c:showLegendKey val="0"/>
          <c:showVal val="0"/>
          <c:showCatName val="1"/>
          <c:showSerName val="0"/>
          <c:showPercent val="1"/>
          <c:showBubbleSize val="0"/>
          <c:showLeaderLines val="1"/>
        </c:dLbls>
        <c:firstSliceAng val="0"/>
      </c:pieChart>
      <c:spPr>
        <a:noFill/>
        <a:ln w="25400">
          <a:noFill/>
        </a:ln>
      </c:spPr>
    </c:plotArea>
    <c:plotVisOnly val="1"/>
    <c:dispBlanksAs val="zero"/>
    <c:showDLblsOverMax val="0"/>
  </c:chart>
  <c:spPr>
    <a:solidFill>
      <a:schemeClr val="accent5">
        <a:lumMod val="20000"/>
        <a:lumOff val="80000"/>
      </a:schemeClr>
    </a:solidFill>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fr-FR" sz="1800" b="1" i="0" baseline="0" dirty="0">
                <a:latin typeface="Futura Lt BT" pitchFamily="34" charset="0"/>
              </a:rPr>
              <a:t>Engagements financiers des collectivités locales en </a:t>
            </a:r>
            <a:r>
              <a:rPr lang="fr-FR" sz="1800" b="1" i="0" baseline="0" dirty="0" smtClean="0">
                <a:latin typeface="Futura Lt BT" pitchFamily="34" charset="0"/>
              </a:rPr>
              <a:t>2014</a:t>
            </a:r>
            <a:endParaRPr lang="fr-FR" sz="1800" b="1" i="0" baseline="0" dirty="0">
              <a:latin typeface="Futura Lt BT" pitchFamily="34" charset="0"/>
            </a:endParaRPr>
          </a:p>
          <a:p>
            <a:pPr>
              <a:defRPr/>
            </a:pPr>
            <a:r>
              <a:rPr lang="fr-FR" sz="1800" b="1" i="0" baseline="0" dirty="0">
                <a:latin typeface="Futura Lt BT" pitchFamily="34" charset="0"/>
              </a:rPr>
              <a:t>Répartition </a:t>
            </a:r>
            <a:r>
              <a:rPr lang="fr-FR" sz="1800" b="1" i="0" baseline="0" dirty="0" smtClean="0">
                <a:latin typeface="Futura Lt BT" pitchFamily="34" charset="0"/>
              </a:rPr>
              <a:t>1%/Budget </a:t>
            </a:r>
            <a:r>
              <a:rPr lang="fr-FR" sz="1800" b="1" i="0" baseline="0" dirty="0">
                <a:latin typeface="Futura Lt BT" pitchFamily="34" charset="0"/>
              </a:rPr>
              <a:t>général</a:t>
            </a:r>
            <a:endParaRPr lang="fr-FR" sz="1800" b="1" dirty="0">
              <a:latin typeface="Futura Lt BT" pitchFamily="34" charset="0"/>
            </a:endParaRPr>
          </a:p>
        </c:rich>
      </c:tx>
      <c:layout>
        <c:manualLayout>
          <c:xMode val="edge"/>
          <c:yMode val="edge"/>
          <c:x val="8.7599941002723836E-2"/>
          <c:y val="0"/>
        </c:manualLayout>
      </c:layout>
      <c:overlay val="0"/>
    </c:title>
    <c:autoTitleDeleted val="0"/>
    <c:plotArea>
      <c:layout>
        <c:manualLayout>
          <c:layoutTarget val="inner"/>
          <c:xMode val="edge"/>
          <c:yMode val="edge"/>
          <c:x val="0.17401706323818425"/>
          <c:y val="0.25371545346185626"/>
          <c:w val="0.71583449540089594"/>
          <c:h val="0.70370170734325321"/>
        </c:manualLayout>
      </c:layout>
      <c:pieChart>
        <c:varyColors val="1"/>
        <c:ser>
          <c:idx val="0"/>
          <c:order val="0"/>
          <c:dLbls>
            <c:delete val="1"/>
          </c:dLbls>
          <c:cat>
            <c:strRef>
              <c:f>Analyse!$A$22:$A$23</c:f>
              <c:strCache>
                <c:ptCount val="2"/>
                <c:pt idx="0">
                  <c:v>CT oudin</c:v>
                </c:pt>
                <c:pt idx="1">
                  <c:v>CT budget général</c:v>
                </c:pt>
              </c:strCache>
            </c:strRef>
          </c:cat>
          <c:val>
            <c:numRef>
              <c:f>Analyse!$B$22:$B$23</c:f>
              <c:numCache>
                <c:formatCode>#,##0</c:formatCode>
                <c:ptCount val="2"/>
                <c:pt idx="0">
                  <c:v>8306970.8800000008</c:v>
                </c:pt>
                <c:pt idx="1">
                  <c:v>4685737.68</c:v>
                </c:pt>
              </c:numCache>
            </c:numRef>
          </c:val>
        </c:ser>
        <c:dLbls>
          <c:showLegendKey val="0"/>
          <c:showVal val="0"/>
          <c:showCatName val="1"/>
          <c:showSerName val="0"/>
          <c:showPercent val="1"/>
          <c:showBubbleSize val="0"/>
          <c:showLeaderLines val="1"/>
        </c:dLbls>
        <c:firstSliceAng val="0"/>
      </c:pieChart>
      <c:spPr>
        <a:noFill/>
        <a:ln w="25400">
          <a:noFill/>
        </a:ln>
      </c:spPr>
    </c:plotArea>
    <c:plotVisOnly val="1"/>
    <c:dispBlanksAs val="zero"/>
    <c:showDLblsOverMax val="0"/>
  </c:chart>
  <c:spPr>
    <a:solidFill>
      <a:schemeClr val="accent3">
        <a:lumMod val="20000"/>
        <a:lumOff val="80000"/>
      </a:schemeClr>
    </a:solidFill>
  </c:sp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098735663300019"/>
          <c:y val="0"/>
          <c:w val="0.72202919016773792"/>
          <c:h val="1"/>
        </c:manualLayout>
      </c:layout>
      <c:pieChart>
        <c:varyColors val="1"/>
        <c:ser>
          <c:idx val="0"/>
          <c:order val="0"/>
          <c:dLbls>
            <c:dLbl>
              <c:idx val="0"/>
              <c:layout>
                <c:manualLayout>
                  <c:x val="-0.23263795852748406"/>
                  <c:y val="-5.2806187681289814E-2"/>
                </c:manualLayout>
              </c:layout>
              <c:showLegendKey val="0"/>
              <c:showVal val="0"/>
              <c:showCatName val="1"/>
              <c:showSerName val="0"/>
              <c:showPercent val="1"/>
              <c:showBubbleSize val="0"/>
            </c:dLbl>
            <c:dLbl>
              <c:idx val="1"/>
              <c:layout>
                <c:manualLayout>
                  <c:x val="0.14996012153333751"/>
                  <c:y val="-0.14823533817949558"/>
                </c:manualLayout>
              </c:layout>
              <c:showLegendKey val="0"/>
              <c:showVal val="0"/>
              <c:showCatName val="1"/>
              <c:showSerName val="0"/>
              <c:showPercent val="1"/>
              <c:showBubbleSize val="0"/>
            </c:dLbl>
            <c:dLbl>
              <c:idx val="2"/>
              <c:layout>
                <c:manualLayout>
                  <c:x val="0.17679986809744486"/>
                  <c:y val="1.2866895285194869E-2"/>
                </c:manualLayout>
              </c:layout>
              <c:showLegendKey val="0"/>
              <c:showVal val="0"/>
              <c:showCatName val="1"/>
              <c:showSerName val="0"/>
              <c:showPercent val="1"/>
              <c:showBubbleSize val="0"/>
            </c:dLbl>
            <c:txPr>
              <a:bodyPr/>
              <a:lstStyle/>
              <a:p>
                <a:pPr>
                  <a:defRPr sz="1600"/>
                </a:pPr>
                <a:endParaRPr lang="fr-FR"/>
              </a:p>
            </c:txPr>
            <c:showLegendKey val="0"/>
            <c:showVal val="0"/>
            <c:showCatName val="1"/>
            <c:showSerName val="0"/>
            <c:showPercent val="1"/>
            <c:showBubbleSize val="0"/>
            <c:showLeaderLines val="1"/>
          </c:dLbls>
          <c:cat>
            <c:strRef>
              <c:f>Analyse!$G$64:$G$68</c:f>
              <c:strCache>
                <c:ptCount val="5"/>
                <c:pt idx="0">
                  <c:v>Agences de l'eau</c:v>
                </c:pt>
                <c:pt idx="1">
                  <c:v>Villes et agglomérations</c:v>
                </c:pt>
                <c:pt idx="2">
                  <c:v>Syndicats</c:v>
                </c:pt>
                <c:pt idx="3">
                  <c:v>Conseils départementaux</c:v>
                </c:pt>
                <c:pt idx="4">
                  <c:v>Conseils régionaux</c:v>
                </c:pt>
              </c:strCache>
            </c:strRef>
          </c:cat>
          <c:val>
            <c:numRef>
              <c:f>Analyse!$H$64:$H$68</c:f>
              <c:numCache>
                <c:formatCode>0</c:formatCode>
                <c:ptCount val="5"/>
                <c:pt idx="0">
                  <c:v>50.981457104874856</c:v>
                </c:pt>
                <c:pt idx="1">
                  <c:v>16.894616743537867</c:v>
                </c:pt>
                <c:pt idx="2">
                  <c:v>20.122488267952797</c:v>
                </c:pt>
                <c:pt idx="3">
                  <c:v>4.1274501570664226</c:v>
                </c:pt>
                <c:pt idx="4">
                  <c:v>8.1925067633140944</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3BF8C7-0A44-4BAF-ADE1-4A9FCF8A3058}" type="datetimeFigureOut">
              <a:rPr lang="fr-FR" smtClean="0"/>
              <a:pPr/>
              <a:t>04/06/2015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B8C162-92F3-4FD6-AE91-CA25FE31E714}" type="slidenum">
              <a:rPr lang="fr-FR" smtClean="0"/>
              <a:pPr/>
              <a:t>‹N°›</a:t>
            </a:fld>
            <a:endParaRPr lang="fr-FR"/>
          </a:p>
        </p:txBody>
      </p:sp>
    </p:spTree>
    <p:extLst>
      <p:ext uri="{BB962C8B-B14F-4D97-AF65-F5344CB8AC3E}">
        <p14:creationId xmlns:p14="http://schemas.microsoft.com/office/powerpoint/2010/main" val="2575816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1B8C162-92F3-4FD6-AE91-CA25FE31E714}" type="slidenum">
              <a:rPr lang="fr-FR" smtClean="0"/>
              <a:pPr/>
              <a:t>1</a:t>
            </a:fld>
            <a:endParaRPr lang="fr-FR"/>
          </a:p>
        </p:txBody>
      </p:sp>
    </p:spTree>
    <p:extLst>
      <p:ext uri="{BB962C8B-B14F-4D97-AF65-F5344CB8AC3E}">
        <p14:creationId xmlns:p14="http://schemas.microsoft.com/office/powerpoint/2010/main" val="4179164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1B8C162-92F3-4FD6-AE91-CA25FE31E714}"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126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dirty="0" smtClean="0"/>
              <a:t>Les engagements financiers comptabilisés en 2014 s’élèvent au total à </a:t>
            </a:r>
            <a:r>
              <a:rPr lang="fr-FR" b="1" dirty="0" smtClean="0"/>
              <a:t>24,8 millions d’euros</a:t>
            </a:r>
            <a:r>
              <a:rPr lang="fr-FR" dirty="0" smtClean="0"/>
              <a:t>, dont 12,2 millions d’euros mobilisés par les collectivités territoriales, et 12,9 millions d’euros mobilisés par les Agences de l’eau. </a:t>
            </a:r>
            <a:r>
              <a:rPr lang="fr-FR" b="1" dirty="0" smtClean="0"/>
              <a:t>On observe une baisse de 3,5M€ par rapport à 2013</a:t>
            </a:r>
            <a:r>
              <a:rPr lang="fr-FR" dirty="0" smtClean="0"/>
              <a:t>.</a:t>
            </a:r>
          </a:p>
          <a:p>
            <a:pPr eaLnBrk="1" hangingPunct="1">
              <a:spcBef>
                <a:spcPct val="0"/>
              </a:spcBef>
            </a:pPr>
            <a:r>
              <a:rPr lang="fr-FR" dirty="0" smtClean="0"/>
              <a:t>Cette baisse est en grande partie liée à une baisse des contributions de certaines agences de l’eau, notamment Seine-Normandie et Adour-Garonne, ainsi que Loire-Bretagne et Artois-Picardie. (tandis que l’agence RMC et l’agence Rhin-Meuse ont augmenté leur contribution).</a:t>
            </a:r>
          </a:p>
          <a:p>
            <a:pPr eaLnBrk="1" hangingPunct="1">
              <a:spcBef>
                <a:spcPct val="0"/>
              </a:spcBef>
            </a:pPr>
            <a:r>
              <a:rPr lang="fr-FR" dirty="0" smtClean="0"/>
              <a:t>Ces baisses interviennent malgré l’engagement pris par les agences de l’eau en 2012, à l’occasion du Forum Mondial de l’Eau de Marseille, d’atteindre leur 1% en 2015 et de ainsi 20M€ à elles 6.</a:t>
            </a:r>
          </a:p>
          <a:p>
            <a:pPr eaLnBrk="1" hangingPunct="1">
              <a:spcBef>
                <a:spcPct val="0"/>
              </a:spcBef>
            </a:pPr>
            <a:r>
              <a:rPr lang="fr-FR" dirty="0" smtClean="0"/>
              <a:t>Cette évolution s’explique notamment par la ponction par l’Etat d’une partie des ressources des agences de l’eau, notamment Seine-Normandie, et d’une priorisation des budgets sur d’autres politiques.</a:t>
            </a:r>
          </a:p>
          <a:p>
            <a:pPr eaLnBrk="1" hangingPunct="1">
              <a:spcBef>
                <a:spcPct val="0"/>
              </a:spcBef>
            </a:pPr>
            <a:r>
              <a:rPr lang="fr-FR" dirty="0" smtClean="0"/>
              <a:t>Concernant les collectivités, on constate également une baisse des contributions, mais beaucoup moins importante: elles passent de plus de 12,9M€ en 2013 à un peu moins de 12,2M€ en 2014, soit 800 000€ de baisse.</a:t>
            </a:r>
          </a:p>
          <a:p>
            <a:pPr eaLnBrk="1" hangingPunct="1">
              <a:spcBef>
                <a:spcPct val="0"/>
              </a:spcBef>
            </a:pPr>
            <a:r>
              <a:rPr lang="fr-FR" dirty="0" smtClean="0"/>
              <a:t>Cette baisse est expliquée par un ensemble de facteurs très différents selon les cas:</a:t>
            </a:r>
          </a:p>
          <a:p>
            <a:pPr eaLnBrk="1" hangingPunct="1">
              <a:spcBef>
                <a:spcPct val="0"/>
              </a:spcBef>
              <a:buFontTx/>
              <a:buChar char="-"/>
            </a:pPr>
            <a:r>
              <a:rPr lang="fr-FR" dirty="0" smtClean="0"/>
              <a:t> Des facteurs liés aux cycles projet et aux timing des appels à projets: pour beaucoup d’acteurs, l’année 2014 correspond à une année blanche entre la fin d’un projet et le début d’un autre. Beaucoup des projets financés par l’appel à projets du MAE ont été retardés &gt; des décaissements ont donc eu lieu en 2014 mais pas de nouveaux engagements. Dans ces cas là en tout cas, les baisses enregistrées sont ponctuelles et ne signifient en rien un arrêt de la coopération.</a:t>
            </a:r>
          </a:p>
          <a:p>
            <a:pPr eaLnBrk="1" hangingPunct="1">
              <a:spcBef>
                <a:spcPct val="0"/>
              </a:spcBef>
              <a:buFontTx/>
              <a:buChar char="-"/>
            </a:pPr>
            <a:r>
              <a:rPr lang="fr-FR" dirty="0" smtClean="0"/>
              <a:t> Des facteurs liés au contexte politique en France et dans les pays d’intervention: 2014 a été l’année des élections municipales. Cela a fortement ralenti, voire figé certaines coopérations, du fait de l’inertie provoquée par les campagnes électorales et des incertitudes quant à la position des éventuelles nouvelles équipes municipales à propos de la politique internationale. Dans certaines collectivités, le changement de majorité a effectivement donné lieu à une remise en cause de la politique de coopération décentralisée développée parfois depuis plusieurs années voire décennies. La réforme territoriale plonge également les régions et les départements dans une période de doute et d’incertitude qui n’est pas favorable à l’action et la prise d’engagements.</a:t>
            </a:r>
          </a:p>
          <a:p>
            <a:pPr eaLnBrk="1" hangingPunct="1">
              <a:spcBef>
                <a:spcPct val="0"/>
              </a:spcBef>
            </a:pPr>
            <a:r>
              <a:rPr lang="fr-FR" dirty="0" smtClean="0"/>
              <a:t>Dans le même temps, certains pays de forte concentration des interventions, ont connu des évènements marquants qui ont également ralenti ou figé des coopération (ex: au Sénégal, la réforme du découpage administratif, au Burkina, l’insurrection populaire et le remplacement des maires par des délégations spéciales, au Mali, le déploiement d’</a:t>
            </a:r>
            <a:r>
              <a:rPr lang="fr-FR" dirty="0" err="1" smtClean="0"/>
              <a:t>aqmi</a:t>
            </a:r>
            <a:r>
              <a:rPr lang="fr-FR" dirty="0" smtClean="0"/>
              <a:t> au Nord et le contexte d’insécurité).</a:t>
            </a:r>
          </a:p>
          <a:p>
            <a:pPr eaLnBrk="1" hangingPunct="1">
              <a:spcBef>
                <a:spcPct val="0"/>
              </a:spcBef>
              <a:buFontTx/>
              <a:buChar char="-"/>
            </a:pPr>
            <a:r>
              <a:rPr lang="fr-FR" dirty="0" smtClean="0"/>
              <a:t>Enfin, du fait également des élections municipales et des changements d’équipes au sein des collectivités, la collecte des données a été particulièrement difficile cette année et n’a pas permis d’obtenir les engagements financiers de toutes les institutions interrogées.</a:t>
            </a:r>
          </a:p>
          <a:p>
            <a:pPr eaLnBrk="1" hangingPunct="1">
              <a:spcBef>
                <a:spcPct val="0"/>
              </a:spcBef>
              <a:buFontTx/>
              <a:buChar char="-"/>
            </a:pPr>
            <a:endParaRPr lang="fr-FR" dirty="0" smtClean="0"/>
          </a:p>
          <a:p>
            <a:pPr eaLnBrk="1" hangingPunct="1">
              <a:spcBef>
                <a:spcPct val="0"/>
              </a:spcBef>
              <a:buFontTx/>
              <a:buChar char="-"/>
            </a:pPr>
            <a:r>
              <a:rPr lang="fr-FR" dirty="0" smtClean="0"/>
              <a:t>Cependant, il faut tout de même noter que la baisse des contributions des collectivités est proportionnellement moins forte que la baisse des contributions des Agences de l’eau, et que malgré les quelques décisions prises par certaines collectivités d’arrêter leur coopération ou de la réduire, on enregistre en parallèle de nouvelles collectivités qui s’engagent, et des collectivités qui augmentent leurs contributions.</a:t>
            </a:r>
          </a:p>
          <a:p>
            <a:pPr eaLnBrk="1" hangingPunct="1">
              <a:spcBef>
                <a:spcPct val="0"/>
              </a:spcBef>
            </a:pPr>
            <a:r>
              <a:rPr lang="fr-FR" dirty="0" smtClean="0"/>
              <a:t>Par exemple, sur le bassin RMC, 10 nouvelles collectivités se sont engagées en 2014, dont 5 syndicats, 4 villes et 1 métropole.</a:t>
            </a:r>
          </a:p>
        </p:txBody>
      </p:sp>
      <p:sp>
        <p:nvSpPr>
          <p:cNvPr id="1126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B19EF5B-52AB-4488-A82A-BC4B2CCB9824}" type="slidenum">
              <a:rPr lang="fr-FR" smtClean="0">
                <a:latin typeface="Arial" pitchFamily="34" charset="0"/>
                <a:cs typeface="Arial" pitchFamily="34" charset="0"/>
              </a:rPr>
              <a:pPr/>
              <a:t>3</a:t>
            </a:fld>
            <a:endParaRPr lang="fr-FR" smtClean="0">
              <a:latin typeface="Arial" pitchFamily="34" charset="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1B8C162-92F3-4FD6-AE91-CA25FE31E714}"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 Il semble que le</a:t>
            </a:r>
            <a:r>
              <a:rPr lang="fr-FR" baseline="0" dirty="0" smtClean="0"/>
              <a:t> % mobilisé sur le 1% est de plus en plus important </a:t>
            </a:r>
            <a:endParaRPr lang="fr-FR" dirty="0"/>
          </a:p>
        </p:txBody>
      </p:sp>
      <p:sp>
        <p:nvSpPr>
          <p:cNvPr id="4" name="Espace réservé du numéro de diapositive 3"/>
          <p:cNvSpPr>
            <a:spLocks noGrp="1"/>
          </p:cNvSpPr>
          <p:nvPr>
            <p:ph type="sldNum" sz="quarter" idx="10"/>
          </p:nvPr>
        </p:nvSpPr>
        <p:spPr/>
        <p:txBody>
          <a:bodyPr/>
          <a:lstStyle/>
          <a:p>
            <a:fld id="{11B8C162-92F3-4FD6-AE91-CA25FE31E714}"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024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dirty="0" smtClean="0"/>
              <a:t>L’application de la loi Oudin-Santini a permis en 2013 de mobiliser 20,5M€ (agences de l’eau et collectivités confondues), soit 83% de la contribution totale. Si l’on ne regarde que les contributions des collectivités locales (12,2M€), elles se répartissent à 65% sur la loi Oudin (soit 7,9M€) et 35% sur le budget général (soit 4,3M€) (contre 55% sur la loi Oudin et 45% sur le budget général en 2012).</a:t>
            </a:r>
          </a:p>
          <a:p>
            <a:pPr eaLnBrk="1" hangingPunct="1">
              <a:spcBef>
                <a:spcPct val="0"/>
              </a:spcBef>
            </a:pPr>
            <a:endParaRPr lang="fr-FR" dirty="0" smtClean="0"/>
          </a:p>
        </p:txBody>
      </p:sp>
      <p:sp>
        <p:nvSpPr>
          <p:cNvPr id="10244"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E74AB82-1D1B-46FE-B68F-F74023AA64B9}" type="slidenum">
              <a:rPr lang="fr-FR" smtClean="0"/>
              <a:pPr/>
              <a:t>7</a:t>
            </a:fld>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lstStyle/>
          <a:p>
            <a:pPr eaLnBrk="1" fontAlgn="auto" hangingPunct="1">
              <a:spcBef>
                <a:spcPts val="0"/>
              </a:spcBef>
              <a:spcAft>
                <a:spcPts val="0"/>
              </a:spcAft>
              <a:defRPr/>
            </a:pPr>
            <a:r>
              <a:rPr lang="fr-FR" dirty="0" smtClean="0"/>
              <a:t>En 2014, plus de </a:t>
            </a:r>
            <a:r>
              <a:rPr lang="fr-FR" b="1" dirty="0" smtClean="0"/>
              <a:t>230</a:t>
            </a:r>
            <a:r>
              <a:rPr lang="fr-FR" dirty="0" smtClean="0"/>
              <a:t> collectivités locales, syndicats d’eau et d’assainissement, EPCI et  agences de l’eau se sont impliqués dans des actions de solidarité pour l’accès à l’eau potable et à l’assainissement. </a:t>
            </a:r>
          </a:p>
          <a:p>
            <a:pPr eaLnBrk="1" fontAlgn="auto" hangingPunct="1">
              <a:spcBef>
                <a:spcPts val="0"/>
              </a:spcBef>
              <a:spcAft>
                <a:spcPts val="0"/>
              </a:spcAft>
              <a:defRPr/>
            </a:pPr>
            <a:r>
              <a:rPr lang="fr-FR" sz="1050" dirty="0" smtClean="0"/>
              <a:t>Tous les types de collectivités se mobilisent, </a:t>
            </a:r>
            <a:r>
              <a:rPr lang="fr-FR" sz="1050" b="1" dirty="0" smtClean="0"/>
              <a:t>grandes ou petites, rurales ou urbaines</a:t>
            </a:r>
            <a:r>
              <a:rPr lang="fr-FR" sz="1050" dirty="0" smtClean="0"/>
              <a:t>, et de </a:t>
            </a:r>
            <a:r>
              <a:rPr lang="fr-FR" sz="1050" b="1" dirty="0" smtClean="0"/>
              <a:t>tous bords politiques. </a:t>
            </a:r>
            <a:r>
              <a:rPr lang="fr-FR" sz="1050" dirty="0" smtClean="0"/>
              <a:t/>
            </a:r>
            <a:br>
              <a:rPr lang="fr-FR" sz="1050" dirty="0" smtClean="0"/>
            </a:br>
            <a:r>
              <a:rPr lang="fr-FR" sz="1050" dirty="0" smtClean="0"/>
              <a:t/>
            </a:r>
            <a:br>
              <a:rPr lang="fr-FR" sz="1050" dirty="0" smtClean="0"/>
            </a:br>
            <a:r>
              <a:rPr lang="fr-FR" sz="1050" dirty="0" smtClean="0"/>
              <a:t>Pour la première fois cette année, ce sont </a:t>
            </a:r>
            <a:r>
              <a:rPr lang="fr-FR" sz="1050" b="1" dirty="0" smtClean="0"/>
              <a:t>les syndicats </a:t>
            </a:r>
            <a:r>
              <a:rPr lang="fr-FR" sz="1050" dirty="0" smtClean="0"/>
              <a:t>qui sont les principaux contributeurs (en volumes financiers), représentant 20% des contributions (contre 15% en 2013) suivis par les </a:t>
            </a:r>
            <a:r>
              <a:rPr lang="fr-FR" sz="1050" b="1" dirty="0" smtClean="0"/>
              <a:t>villes et agglomérations</a:t>
            </a:r>
            <a:r>
              <a:rPr lang="fr-FR" sz="1050" dirty="0" smtClean="0"/>
              <a:t> qui cumulent 17% du total des engagements (contre 21% les années précédentes). Les conseils régionaux et les conseils départementaux contribuent quant à eux respectivement à hauteur de 8% et 4%.</a:t>
            </a:r>
          </a:p>
          <a:p>
            <a:pPr eaLnBrk="1" fontAlgn="auto" hangingPunct="1">
              <a:spcBef>
                <a:spcPts val="0"/>
              </a:spcBef>
              <a:spcAft>
                <a:spcPts val="0"/>
              </a:spcAft>
              <a:defRPr/>
            </a:pPr>
            <a:r>
              <a:rPr lang="fr-FR" sz="1050" dirty="0" smtClean="0"/>
              <a:t/>
            </a:r>
            <a:br>
              <a:rPr lang="fr-FR" sz="1050" dirty="0" smtClean="0"/>
            </a:br>
            <a:r>
              <a:rPr lang="fr-FR" sz="1050" dirty="0" smtClean="0"/>
              <a:t>Les</a:t>
            </a:r>
            <a:r>
              <a:rPr lang="fr-FR" sz="1050" b="1" dirty="0" smtClean="0"/>
              <a:t> 6 agences de l’eau</a:t>
            </a:r>
            <a:r>
              <a:rPr lang="fr-FR" sz="1050" dirty="0" smtClean="0"/>
              <a:t> sont par ailleurs des contributrices importantes depuis le vote de la loi Oudin-Santini qui les a autorisé à s’engager. Globalement, depuis 2007, l’augmentation du montant total des contributions de la coopération décentralisée française était en grande partie due à la hausse significative de leur contribution, qui est passée de 5,6M€ en 2007 à 15,7M€ en 2012, représentant 55% du total des fonds mobilisés. Cependant, en 2014, on enregistre une forte baisse de la contribution des agences, qui ont mobilisé 12,6M€ contre 15,4M€ en 2013 (soit 2,8M€ de moins). Elles représentent donc désormais 51% du total des contributions sur 2014.</a:t>
            </a:r>
            <a:br>
              <a:rPr lang="fr-FR" sz="1050" dirty="0" smtClean="0"/>
            </a:br>
            <a:endParaRPr lang="fr-FR" sz="1050" dirty="0" smtClean="0"/>
          </a:p>
        </p:txBody>
      </p:sp>
      <p:sp>
        <p:nvSpPr>
          <p:cNvPr id="1126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E176558-1AAD-44F0-AE21-7C9BA271870A}" type="slidenum">
              <a:rPr lang="fr-FR" smtClean="0"/>
              <a:pPr/>
              <a:t>8</a:t>
            </a:fld>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1B8C162-92F3-4FD6-AE91-CA25FE31E714}"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126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dirty="0" smtClean="0"/>
              <a:t>Les engagements financiers comptabilisés en 2013 s’élèvent au total à </a:t>
            </a:r>
            <a:r>
              <a:rPr lang="fr-FR" b="1" dirty="0" smtClean="0"/>
              <a:t>28,3 millions d’euros</a:t>
            </a:r>
            <a:r>
              <a:rPr lang="fr-FR" dirty="0" smtClean="0"/>
              <a:t>, dont 12,9 millions d’euros mobilisés par les collectivités territoriales, et 15,4 millions d’euros mobilisés par les Agences de l’eau.</a:t>
            </a:r>
          </a:p>
        </p:txBody>
      </p:sp>
      <p:sp>
        <p:nvSpPr>
          <p:cNvPr id="1126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B19EF5B-52AB-4488-A82A-BC4B2CCB9824}" type="slidenum">
              <a:rPr lang="fr-FR" smtClean="0">
                <a:latin typeface="Arial" pitchFamily="34" charset="0"/>
                <a:cs typeface="Arial" pitchFamily="34" charset="0"/>
              </a:rPr>
              <a:pPr/>
              <a:t>13</a:t>
            </a:fld>
            <a:endParaRPr lang="fr-FR"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rgbClr val="234485">
            <a:alpha val="60000"/>
          </a:srgbClr>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dirty="0" smtClean="0"/>
              <a:t>Cliquez pour modifier le style du titre</a:t>
            </a:r>
            <a:endParaRPr lang="fr-FR" dirty="0"/>
          </a:p>
        </p:txBody>
      </p:sp>
      <p:sp>
        <p:nvSpPr>
          <p:cNvPr id="3" name="Sous-titre 2"/>
          <p:cNvSpPr>
            <a:spLocks noGrp="1"/>
          </p:cNvSpPr>
          <p:nvPr>
            <p:ph type="subTitle" idx="1"/>
          </p:nvPr>
        </p:nvSpPr>
        <p:spPr>
          <a:xfrm>
            <a:off x="683568" y="3861048"/>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lang="fr-FR" dirty="0"/>
          </a:p>
        </p:txBody>
      </p:sp>
      <p:sp>
        <p:nvSpPr>
          <p:cNvPr id="4" name="Espace réservé de la date 3"/>
          <p:cNvSpPr>
            <a:spLocks noGrp="1"/>
          </p:cNvSpPr>
          <p:nvPr>
            <p:ph type="dt" sz="half" idx="10"/>
          </p:nvPr>
        </p:nvSpPr>
        <p:spPr/>
        <p:txBody>
          <a:bodyPr/>
          <a:lstStyle/>
          <a:p>
            <a:fld id="{C325C8C2-35B6-45B3-A545-FA858BC34211}" type="datetimeFigureOut">
              <a:rPr lang="fr-FR" smtClean="0"/>
              <a:pPr/>
              <a:t>04/06/2015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F2ACECB-9486-4D69-9376-73B04E4BAA9A}"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325C8C2-35B6-45B3-A545-FA858BC34211}" type="datetimeFigureOut">
              <a:rPr lang="fr-FR" smtClean="0"/>
              <a:pPr/>
              <a:t>04/06/2015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F2ACECB-9486-4D69-9376-73B04E4BAA9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325C8C2-35B6-45B3-A545-FA858BC34211}" type="datetimeFigureOut">
              <a:rPr lang="fr-FR" smtClean="0"/>
              <a:pPr/>
              <a:t>04/06/2015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F2ACECB-9486-4D69-9376-73B04E4BAA9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2" name="Titre 1"/>
          <p:cNvSpPr>
            <a:spLocks noGrp="1"/>
          </p:cNvSpPr>
          <p:nvPr>
            <p:ph type="title"/>
          </p:nvPr>
        </p:nvSpPr>
        <p:spPr>
          <a:xfrm>
            <a:off x="467544" y="476672"/>
            <a:ext cx="8229600" cy="1143000"/>
          </a:xfrm>
        </p:spPr>
        <p:txBody>
          <a:bodyPr/>
          <a:lstStyle/>
          <a:p>
            <a:r>
              <a:rPr lang="fr-FR" dirty="0" smtClean="0"/>
              <a:t>Cliquez pour modifier le style du titre</a:t>
            </a:r>
            <a:endParaRPr lang="fr-FR" dirty="0"/>
          </a:p>
        </p:txBody>
      </p:sp>
      <p:sp>
        <p:nvSpPr>
          <p:cNvPr id="4" name="Espace réservé de la date 3"/>
          <p:cNvSpPr>
            <a:spLocks noGrp="1"/>
          </p:cNvSpPr>
          <p:nvPr>
            <p:ph type="dt" sz="half" idx="10"/>
          </p:nvPr>
        </p:nvSpPr>
        <p:spPr/>
        <p:txBody>
          <a:bodyPr/>
          <a:lstStyle/>
          <a:p>
            <a:fld id="{C325C8C2-35B6-45B3-A545-FA858BC34211}" type="datetimeFigureOut">
              <a:rPr lang="fr-FR" smtClean="0"/>
              <a:pPr/>
              <a:t>04/06/2015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F2ACECB-9486-4D69-9376-73B04E4BAA9A}" type="slidenum">
              <a:rPr lang="fr-FR" smtClean="0"/>
              <a:pPr/>
              <a:t>‹N°›</a:t>
            </a:fld>
            <a:endParaRPr lang="fr-FR"/>
          </a:p>
        </p:txBody>
      </p:sp>
      <p:pic>
        <p:nvPicPr>
          <p:cNvPr id="7" name="Image 5" descr="triangle_fiche_pays.png"/>
          <p:cNvPicPr>
            <a:picLocks noChangeAspect="1"/>
          </p:cNvPicPr>
          <p:nvPr userDrawn="1"/>
        </p:nvPicPr>
        <p:blipFill>
          <a:blip r:embed="rId2" cstate="print"/>
          <a:srcRect/>
          <a:stretch>
            <a:fillRect/>
          </a:stretch>
        </p:blipFill>
        <p:spPr bwMode="auto">
          <a:xfrm>
            <a:off x="467544" y="476672"/>
            <a:ext cx="244475" cy="641350"/>
          </a:xfrm>
          <a:prstGeom prst="rect">
            <a:avLst/>
          </a:prstGeom>
          <a:noFill/>
          <a:ln w="9525">
            <a:noFill/>
            <a:miter lim="800000"/>
            <a:headEnd/>
            <a:tailEnd/>
          </a:ln>
        </p:spPr>
      </p:pic>
      <p:pic>
        <p:nvPicPr>
          <p:cNvPr id="8" name="Image 3" descr="vague pied de page_web_650px.png"/>
          <p:cNvPicPr>
            <a:picLocks noChangeAspect="1"/>
          </p:cNvPicPr>
          <p:nvPr userDrawn="1"/>
        </p:nvPicPr>
        <p:blipFill>
          <a:blip r:embed="rId3" cstate="print"/>
          <a:srcRect/>
          <a:stretch>
            <a:fillRect/>
          </a:stretch>
        </p:blipFill>
        <p:spPr bwMode="auto">
          <a:xfrm>
            <a:off x="0" y="5999163"/>
            <a:ext cx="9144000" cy="858837"/>
          </a:xfrm>
          <a:prstGeom prst="rect">
            <a:avLst/>
          </a:prstGeom>
          <a:noFill/>
          <a:ln w="9525">
            <a:noFill/>
            <a:miter lim="800000"/>
            <a:headEnd/>
            <a:tailEnd/>
          </a:ln>
        </p:spPr>
      </p:pic>
      <p:pic>
        <p:nvPicPr>
          <p:cNvPr id="9" name="Image 4" descr="LOGO PSEAU SEUL.png"/>
          <p:cNvPicPr>
            <a:picLocks noChangeAspect="1"/>
          </p:cNvPicPr>
          <p:nvPr userDrawn="1"/>
        </p:nvPicPr>
        <p:blipFill>
          <a:blip r:embed="rId4" cstate="print"/>
          <a:srcRect/>
          <a:stretch>
            <a:fillRect/>
          </a:stretch>
        </p:blipFill>
        <p:spPr bwMode="auto">
          <a:xfrm>
            <a:off x="107950" y="6021388"/>
            <a:ext cx="503238" cy="504825"/>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325C8C2-35B6-45B3-A545-FA858BC34211}" type="datetimeFigureOut">
              <a:rPr lang="fr-FR" smtClean="0"/>
              <a:pPr/>
              <a:t>04/06/2015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F2ACECB-9486-4D69-9376-73B04E4BAA9A}"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325C8C2-35B6-45B3-A545-FA858BC34211}" type="datetimeFigureOut">
              <a:rPr lang="fr-FR" smtClean="0"/>
              <a:pPr/>
              <a:t>04/06/2015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F2ACECB-9486-4D69-9376-73B04E4BAA9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325C8C2-35B6-45B3-A545-FA858BC34211}" type="datetimeFigureOut">
              <a:rPr lang="fr-FR" smtClean="0"/>
              <a:pPr/>
              <a:t>04/06/2015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F2ACECB-9486-4D69-9376-73B04E4BAA9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C325C8C2-35B6-45B3-A545-FA858BC34211}" type="datetimeFigureOut">
              <a:rPr lang="fr-FR" smtClean="0"/>
              <a:pPr/>
              <a:t>04/06/2015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F2ACECB-9486-4D69-9376-73B04E4BAA9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325C8C2-35B6-45B3-A545-FA858BC34211}" type="datetimeFigureOut">
              <a:rPr lang="fr-FR" smtClean="0"/>
              <a:pPr/>
              <a:t>04/06/2015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F2ACECB-9486-4D69-9376-73B04E4BAA9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325C8C2-35B6-45B3-A545-FA858BC34211}" type="datetimeFigureOut">
              <a:rPr lang="fr-FR" smtClean="0"/>
              <a:pPr/>
              <a:t>04/06/2015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F2ACECB-9486-4D69-9376-73B04E4BAA9A}"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67544" y="2564904"/>
            <a:ext cx="8229600" cy="1143000"/>
          </a:xfrm>
          <a:prstGeom prst="rect">
            <a:avLst/>
          </a:prstGeom>
        </p:spPr>
        <p:txBody>
          <a:bodyPr vert="horz" lIns="91440" tIns="45720" rIns="91440" bIns="45720" rtlCol="0" anchor="ctr">
            <a:normAutofit/>
          </a:bodyPr>
          <a:lstStyle/>
          <a:p>
            <a:r>
              <a:rPr lang="fr-FR" dirty="0" smtClean="0"/>
              <a:t>Cliquez pour modifier le style du titre</a:t>
            </a:r>
            <a:endParaRPr lang="fr-FR" dirty="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25C8C2-35B6-45B3-A545-FA858BC34211}" type="datetimeFigureOut">
              <a:rPr lang="fr-FR" smtClean="0"/>
              <a:pPr/>
              <a:t>04/06/2015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2ACECB-9486-4D69-9376-73B04E4BAA9A}" type="slidenum">
              <a:rPr lang="fr-FR" smtClean="0"/>
              <a:pPr/>
              <a:t>‹N°›</a:t>
            </a:fld>
            <a:endParaRPr lang="fr-FR"/>
          </a:p>
        </p:txBody>
      </p:sp>
      <p:pic>
        <p:nvPicPr>
          <p:cNvPr id="8" name="Image 5" descr="bandeau haut_transparent.png"/>
          <p:cNvPicPr>
            <a:picLocks noChangeAspect="1"/>
          </p:cNvPicPr>
          <p:nvPr userDrawn="1"/>
        </p:nvPicPr>
        <p:blipFill>
          <a:blip r:embed="rId13" cstate="print"/>
          <a:srcRect/>
          <a:stretch>
            <a:fillRect/>
          </a:stretch>
        </p:blipFill>
        <p:spPr bwMode="auto">
          <a:xfrm>
            <a:off x="0" y="0"/>
            <a:ext cx="9144000" cy="20002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a:xfrm>
            <a:off x="467544" y="5661248"/>
            <a:ext cx="7848872" cy="936104"/>
          </a:xfrm>
        </p:spPr>
        <p:txBody>
          <a:bodyPr/>
          <a:lstStyle/>
          <a:p>
            <a:pPr algn="ctr"/>
            <a:endParaRPr lang="fr-FR" sz="3600" b="1" dirty="0" smtClean="0">
              <a:solidFill>
                <a:schemeClr val="tx1"/>
              </a:solidFill>
            </a:endParaRPr>
          </a:p>
          <a:p>
            <a:pPr algn="ctr"/>
            <a:r>
              <a:rPr lang="fr-FR" sz="3200" b="1" dirty="0" smtClean="0">
                <a:solidFill>
                  <a:srgbClr val="008DD0"/>
                </a:solidFill>
                <a:latin typeface="Club Type Std Light" pitchFamily="34" charset="0"/>
              </a:rPr>
              <a:t>Coopération décentralisée et non gouvernementale pour l’eau et l’assainissement</a:t>
            </a:r>
          </a:p>
          <a:p>
            <a:pPr algn="ctr"/>
            <a:endParaRPr lang="fr-FR" sz="2400" b="1" dirty="0" smtClean="0">
              <a:solidFill>
                <a:srgbClr val="020406"/>
              </a:solidFill>
              <a:latin typeface="Futura Lt BT" pitchFamily="34" charset="0"/>
            </a:endParaRPr>
          </a:p>
          <a:p>
            <a:pPr algn="ctr"/>
            <a:r>
              <a:rPr lang="fr-FR" sz="2400" b="1" dirty="0" smtClean="0">
                <a:solidFill>
                  <a:srgbClr val="020406"/>
                </a:solidFill>
                <a:latin typeface="Arial" pitchFamily="34" charset="0"/>
                <a:cs typeface="Arial" pitchFamily="34" charset="0"/>
              </a:rPr>
              <a:t>4 juin 2015 </a:t>
            </a:r>
          </a:p>
          <a:p>
            <a:pPr algn="ctr"/>
            <a:r>
              <a:rPr lang="fr-FR" sz="2400" b="1" dirty="0" smtClean="0">
                <a:solidFill>
                  <a:srgbClr val="020406"/>
                </a:solidFill>
                <a:latin typeface="Arial" pitchFamily="34" charset="0"/>
                <a:cs typeface="Arial" pitchFamily="34" charset="0"/>
              </a:rPr>
              <a:t>Valence   </a:t>
            </a:r>
          </a:p>
          <a:p>
            <a:pPr algn="ctr"/>
            <a:endParaRPr lang="fr-FR" sz="2400" b="1" dirty="0" smtClean="0">
              <a:solidFill>
                <a:schemeClr val="tx1">
                  <a:lumMod val="40000"/>
                  <a:lumOff val="60000"/>
                </a:schemeClr>
              </a:solidFill>
            </a:endParaRPr>
          </a:p>
          <a:p>
            <a:pPr algn="ctr"/>
            <a:endParaRPr lang="fr-FR" sz="2400" b="1" dirty="0" smtClean="0">
              <a:solidFill>
                <a:schemeClr val="tx1">
                  <a:lumMod val="40000"/>
                  <a:lumOff val="60000"/>
                </a:schemeClr>
              </a:solidFill>
            </a:endParaRPr>
          </a:p>
          <a:p>
            <a:pPr algn="ctr"/>
            <a:r>
              <a:rPr lang="fr-FR" sz="2400" b="1" dirty="0" smtClean="0">
                <a:solidFill>
                  <a:schemeClr val="tx1">
                    <a:lumMod val="40000"/>
                    <a:lumOff val="60000"/>
                  </a:schemeClr>
                </a:solidFill>
              </a:rPr>
              <a:t> </a:t>
            </a:r>
          </a:p>
          <a:p>
            <a:pPr algn="ctr"/>
            <a:endParaRPr lang="fr-FR" sz="2400" b="1" dirty="0" smtClean="0">
              <a:solidFill>
                <a:schemeClr val="tx1">
                  <a:lumMod val="40000"/>
                  <a:lumOff val="60000"/>
                </a:schemeClr>
              </a:solidFill>
            </a:endParaRPr>
          </a:p>
        </p:txBody>
      </p:sp>
      <p:pic>
        <p:nvPicPr>
          <p:cNvPr id="3" name="Picture 8"/>
          <p:cNvPicPr>
            <a:picLocks noChangeAspect="1" noChangeArrowheads="1"/>
          </p:cNvPicPr>
          <p:nvPr/>
        </p:nvPicPr>
        <p:blipFill>
          <a:blip r:embed="rId3" cstate="print"/>
          <a:srcRect/>
          <a:stretch>
            <a:fillRect/>
          </a:stretch>
        </p:blipFill>
        <p:spPr bwMode="auto">
          <a:xfrm>
            <a:off x="0" y="5653087"/>
            <a:ext cx="9144000" cy="12049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3563888" y="1556792"/>
            <a:ext cx="5832648" cy="954107"/>
          </a:xfrm>
          <a:prstGeom prst="rect">
            <a:avLst/>
          </a:prstGeom>
          <a:noFill/>
        </p:spPr>
        <p:txBody>
          <a:bodyPr wrap="square" rtlCol="0">
            <a:spAutoFit/>
          </a:bodyPr>
          <a:lstStyle/>
          <a:p>
            <a:r>
              <a:rPr lang="fr-FR" sz="2800" b="1" cap="all" dirty="0" smtClean="0">
                <a:solidFill>
                  <a:schemeClr val="accent2">
                    <a:lumMod val="75000"/>
                  </a:schemeClr>
                </a:solidFill>
                <a:latin typeface="Calibri" pitchFamily="34" charset="0"/>
                <a:ea typeface="+mj-ea"/>
                <a:cs typeface="+mj-cs"/>
              </a:rPr>
              <a:t>Les atouts de la  Coopération Décentralisée </a:t>
            </a:r>
          </a:p>
        </p:txBody>
      </p:sp>
      <p:sp>
        <p:nvSpPr>
          <p:cNvPr id="6" name="Espace réservé du contenu 2"/>
          <p:cNvSpPr txBox="1">
            <a:spLocks/>
          </p:cNvSpPr>
          <p:nvPr/>
        </p:nvSpPr>
        <p:spPr bwMode="auto">
          <a:xfrm>
            <a:off x="323528" y="2636912"/>
            <a:ext cx="8406705" cy="5115719"/>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90000"/>
              </a:lnSpc>
              <a:spcBef>
                <a:spcPct val="20000"/>
              </a:spcBef>
              <a:spcAft>
                <a:spcPts val="0"/>
              </a:spcAft>
              <a:buClrTx/>
              <a:buSzTx/>
              <a:buFont typeface="Arial" pitchFamily="34" charset="0"/>
              <a:buChar char="•"/>
              <a:tabLst/>
              <a:defRPr/>
            </a:pPr>
            <a:r>
              <a:rPr lang="fr-FR" sz="2800" dirty="0" smtClean="0">
                <a:solidFill>
                  <a:schemeClr val="tx1">
                    <a:lumMod val="50000"/>
                  </a:schemeClr>
                </a:solidFill>
                <a:latin typeface="Calibri" pitchFamily="34" charset="0"/>
                <a:ea typeface="Calibri" pitchFamily="34" charset="0"/>
                <a:cs typeface="Calibri" pitchFamily="34" charset="0"/>
              </a:rPr>
              <a:t>Des partenariats dans la durée !!</a:t>
            </a:r>
          </a:p>
          <a:p>
            <a:pPr marL="0" marR="0" lvl="0" indent="0" algn="l" defTabSz="914400" rtl="0" eaLnBrk="1" fontAlgn="auto" latinLnBrk="0" hangingPunct="1">
              <a:lnSpc>
                <a:spcPct val="90000"/>
              </a:lnSpc>
              <a:spcBef>
                <a:spcPct val="20000"/>
              </a:spcBef>
              <a:spcAft>
                <a:spcPts val="0"/>
              </a:spcAft>
              <a:buClrTx/>
              <a:buSzTx/>
              <a:buFont typeface="Arial" pitchFamily="34" charset="0"/>
              <a:buChar char="•"/>
              <a:tabLst/>
              <a:defRPr/>
            </a:pPr>
            <a:r>
              <a:rPr lang="fr-FR" sz="2800" dirty="0" smtClean="0">
                <a:solidFill>
                  <a:schemeClr val="tx1">
                    <a:lumMod val="50000"/>
                  </a:schemeClr>
                </a:solidFill>
                <a:latin typeface="Calibri" pitchFamily="34" charset="0"/>
                <a:ea typeface="Calibri" pitchFamily="34" charset="0"/>
                <a:cs typeface="Calibri" pitchFamily="34" charset="0"/>
              </a:rPr>
              <a:t>Mobilise les acteurs des territoires (migrants, socio-pro, écoles… )</a:t>
            </a:r>
          </a:p>
          <a:p>
            <a:pPr>
              <a:lnSpc>
                <a:spcPct val="90000"/>
              </a:lnSpc>
              <a:spcBef>
                <a:spcPct val="20000"/>
              </a:spcBef>
              <a:buFont typeface="Arial" pitchFamily="34" charset="0"/>
              <a:buChar char="•"/>
            </a:pPr>
            <a:r>
              <a:rPr lang="fr-FR" sz="2800" dirty="0" smtClean="0">
                <a:solidFill>
                  <a:schemeClr val="tx1">
                    <a:lumMod val="50000"/>
                  </a:schemeClr>
                </a:solidFill>
                <a:latin typeface="Calibri" pitchFamily="34" charset="0"/>
                <a:ea typeface="Calibri" pitchFamily="34" charset="0"/>
                <a:cs typeface="Calibri" pitchFamily="34" charset="0"/>
              </a:rPr>
              <a:t>Proximité et souplesse</a:t>
            </a:r>
          </a:p>
          <a:p>
            <a:pPr marL="0" marR="0" lvl="0" indent="0" algn="l" defTabSz="914400" rtl="0" eaLnBrk="1" fontAlgn="auto" latinLnBrk="0" hangingPunct="1">
              <a:lnSpc>
                <a:spcPct val="90000"/>
              </a:lnSpc>
              <a:spcBef>
                <a:spcPct val="20000"/>
              </a:spcBef>
              <a:spcAft>
                <a:spcPts val="0"/>
              </a:spcAft>
              <a:buClrTx/>
              <a:buSzTx/>
              <a:buFont typeface="Arial" pitchFamily="34" charset="0"/>
              <a:buChar char="•"/>
              <a:tabLst/>
              <a:defRPr/>
            </a:pPr>
            <a:r>
              <a:rPr lang="fr-FR" sz="2800" dirty="0" smtClean="0">
                <a:solidFill>
                  <a:schemeClr val="tx1">
                    <a:lumMod val="50000"/>
                  </a:schemeClr>
                </a:solidFill>
                <a:latin typeface="Calibri" pitchFamily="34" charset="0"/>
                <a:ea typeface="Calibri" pitchFamily="34" charset="0"/>
                <a:cs typeface="Calibri" pitchFamily="34" charset="0"/>
              </a:rPr>
              <a:t>Coopération institutionnelle et technique directe entre acteurs locaux de même nature et ayant les « mêmes » compétences</a:t>
            </a:r>
          </a:p>
          <a:p>
            <a:pPr marL="0" marR="0" lvl="0" indent="0" algn="l" defTabSz="914400" rtl="0" eaLnBrk="1" fontAlgn="auto" latinLnBrk="0" hangingPunct="1">
              <a:lnSpc>
                <a:spcPct val="90000"/>
              </a:lnSpc>
              <a:spcBef>
                <a:spcPct val="20000"/>
              </a:spcBef>
              <a:spcAft>
                <a:spcPts val="0"/>
              </a:spcAft>
              <a:buClrTx/>
              <a:buSzTx/>
              <a:buFont typeface="Arial" pitchFamily="34" charset="0"/>
              <a:buChar char="•"/>
              <a:tabLst/>
              <a:defRPr/>
            </a:pPr>
            <a:r>
              <a:rPr lang="fr-FR" sz="2800" dirty="0" smtClean="0">
                <a:solidFill>
                  <a:schemeClr val="tx1">
                    <a:lumMod val="50000"/>
                  </a:schemeClr>
                </a:solidFill>
                <a:latin typeface="Calibri" pitchFamily="34" charset="0"/>
                <a:ea typeface="Calibri" pitchFamily="34" charset="0"/>
                <a:cs typeface="Calibri" pitchFamily="34" charset="0"/>
              </a:rPr>
              <a:t>Facteur d’innovation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3563888" y="1556792"/>
            <a:ext cx="5832648" cy="954107"/>
          </a:xfrm>
          <a:prstGeom prst="rect">
            <a:avLst/>
          </a:prstGeom>
          <a:noFill/>
        </p:spPr>
        <p:txBody>
          <a:bodyPr wrap="square" rtlCol="0">
            <a:spAutoFit/>
          </a:bodyPr>
          <a:lstStyle/>
          <a:p>
            <a:r>
              <a:rPr lang="fr-FR" sz="2800" b="1" cap="all" dirty="0" smtClean="0">
                <a:solidFill>
                  <a:schemeClr val="accent2">
                    <a:lumMod val="75000"/>
                  </a:schemeClr>
                </a:solidFill>
                <a:latin typeface="Calibri" pitchFamily="34" charset="0"/>
                <a:ea typeface="+mj-ea"/>
                <a:cs typeface="+mj-cs"/>
              </a:rPr>
              <a:t>Les atouts de la  Coopération Décentralisée </a:t>
            </a:r>
          </a:p>
        </p:txBody>
      </p:sp>
      <p:sp>
        <p:nvSpPr>
          <p:cNvPr id="6" name="Espace réservé du contenu 2"/>
          <p:cNvSpPr txBox="1">
            <a:spLocks/>
          </p:cNvSpPr>
          <p:nvPr/>
        </p:nvSpPr>
        <p:spPr bwMode="auto">
          <a:xfrm>
            <a:off x="323528" y="2636912"/>
            <a:ext cx="8406705" cy="5115719"/>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spcBef>
                <a:spcPct val="20000"/>
              </a:spcBef>
              <a:buFont typeface="Arial" pitchFamily="34" charset="0"/>
              <a:buChar char="•"/>
              <a:defRPr/>
            </a:pPr>
            <a:r>
              <a:rPr lang="fr-FR" sz="2700" dirty="0" smtClean="0">
                <a:solidFill>
                  <a:schemeClr val="tx1">
                    <a:lumMod val="50000"/>
                  </a:schemeClr>
                </a:solidFill>
                <a:latin typeface="Calibri" pitchFamily="34" charset="0"/>
                <a:ea typeface="Calibri" pitchFamily="34" charset="0"/>
                <a:cs typeface="Calibri" pitchFamily="34" charset="0"/>
              </a:rPr>
              <a:t>En phase avec les enjeux liés à la décentralisation  : nouveau rôle des collectivités locales du Sud dans l’organisation et la gestion des services publics locaux</a:t>
            </a:r>
          </a:p>
          <a:p>
            <a:pPr lvl="0" algn="just">
              <a:lnSpc>
                <a:spcPct val="90000"/>
              </a:lnSpc>
              <a:spcBef>
                <a:spcPct val="20000"/>
              </a:spcBef>
              <a:buFont typeface="Arial" pitchFamily="34" charset="0"/>
              <a:buChar char="•"/>
              <a:defRPr/>
            </a:pPr>
            <a:r>
              <a:rPr lang="fr-FR" sz="2700" dirty="0" smtClean="0">
                <a:solidFill>
                  <a:schemeClr val="tx1">
                    <a:lumMod val="50000"/>
                  </a:schemeClr>
                </a:solidFill>
                <a:latin typeface="Calibri" pitchFamily="34" charset="0"/>
                <a:ea typeface="Calibri" pitchFamily="34" charset="0"/>
                <a:cs typeface="Calibri" pitchFamily="34" charset="0"/>
              </a:rPr>
              <a:t>Permet de  créer un débat sur la protection de la ressource en eau et sa gestion (tarification sociale, DSP etc.)</a:t>
            </a:r>
          </a:p>
          <a:p>
            <a:pPr lvl="0" algn="just">
              <a:lnSpc>
                <a:spcPct val="90000"/>
              </a:lnSpc>
              <a:spcBef>
                <a:spcPct val="20000"/>
              </a:spcBef>
              <a:buFont typeface="Arial" pitchFamily="34" charset="0"/>
              <a:buChar char="•"/>
              <a:defRPr/>
            </a:pPr>
            <a:r>
              <a:rPr lang="fr-FR" sz="2700" dirty="0" smtClean="0">
                <a:solidFill>
                  <a:schemeClr val="tx1">
                    <a:lumMod val="50000"/>
                  </a:schemeClr>
                </a:solidFill>
                <a:latin typeface="Calibri" pitchFamily="34" charset="0"/>
                <a:ea typeface="Calibri" pitchFamily="34" charset="0"/>
                <a:cs typeface="Calibri" pitchFamily="34" charset="0"/>
              </a:rPr>
              <a:t>Affirme la solidarité entre usagers du Nord et du Sud, </a:t>
            </a:r>
          </a:p>
          <a:p>
            <a:pPr lvl="0">
              <a:lnSpc>
                <a:spcPct val="90000"/>
              </a:lnSpc>
              <a:spcBef>
                <a:spcPct val="20000"/>
              </a:spcBef>
              <a:defRPr/>
            </a:pPr>
            <a:endParaRPr lang="fr-FR" sz="2400" dirty="0" smtClean="0">
              <a:solidFill>
                <a:schemeClr val="tx1">
                  <a:tint val="75000"/>
                </a:schemeClr>
              </a:solidFill>
              <a:latin typeface="Calibri" pitchFamily="34" charset="0"/>
              <a:ea typeface="Calibri" pitchFamily="34" charset="0"/>
              <a:cs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3563888" y="1556792"/>
            <a:ext cx="5832648" cy="523220"/>
          </a:xfrm>
          <a:prstGeom prst="rect">
            <a:avLst/>
          </a:prstGeom>
          <a:noFill/>
        </p:spPr>
        <p:txBody>
          <a:bodyPr wrap="square" rtlCol="0">
            <a:spAutoFit/>
          </a:bodyPr>
          <a:lstStyle/>
          <a:p>
            <a:r>
              <a:rPr lang="fr-FR" sz="2800" b="1" cap="all" dirty="0" smtClean="0">
                <a:solidFill>
                  <a:schemeClr val="accent2">
                    <a:lumMod val="75000"/>
                  </a:schemeClr>
                </a:solidFill>
                <a:latin typeface="Calibri" pitchFamily="34" charset="0"/>
                <a:ea typeface="+mj-ea"/>
                <a:cs typeface="+mj-cs"/>
              </a:rPr>
              <a:t>Les actions au SENEGAL </a:t>
            </a:r>
          </a:p>
        </p:txBody>
      </p:sp>
      <p:sp>
        <p:nvSpPr>
          <p:cNvPr id="6" name="Espace réservé du contenu 2"/>
          <p:cNvSpPr txBox="1">
            <a:spLocks/>
          </p:cNvSpPr>
          <p:nvPr/>
        </p:nvSpPr>
        <p:spPr bwMode="auto">
          <a:xfrm>
            <a:off x="323528" y="2204864"/>
            <a:ext cx="8406705" cy="5115719"/>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spcBef>
                <a:spcPct val="20000"/>
              </a:spcBef>
              <a:defRPr/>
            </a:pPr>
            <a:r>
              <a:rPr lang="fr-FR" sz="2600" b="1" u="sng" dirty="0" smtClean="0">
                <a:solidFill>
                  <a:schemeClr val="tx1">
                    <a:lumMod val="50000"/>
                  </a:schemeClr>
                </a:solidFill>
                <a:latin typeface="Calibri" pitchFamily="34" charset="0"/>
                <a:ea typeface="Calibri" pitchFamily="34" charset="0"/>
                <a:cs typeface="Calibri" pitchFamily="34" charset="0"/>
              </a:rPr>
              <a:t>Depuis 2007 </a:t>
            </a:r>
            <a:endParaRPr lang="fr-FR" sz="2600" dirty="0" smtClean="0">
              <a:solidFill>
                <a:schemeClr val="tx1">
                  <a:lumMod val="50000"/>
                </a:schemeClr>
              </a:solidFill>
              <a:latin typeface="Calibri" pitchFamily="34" charset="0"/>
              <a:ea typeface="Calibri" pitchFamily="34" charset="0"/>
              <a:cs typeface="Calibri" pitchFamily="34" charset="0"/>
            </a:endParaRPr>
          </a:p>
          <a:p>
            <a:pPr>
              <a:lnSpc>
                <a:spcPct val="90000"/>
              </a:lnSpc>
              <a:spcBef>
                <a:spcPct val="20000"/>
              </a:spcBef>
              <a:buFont typeface="Arial" pitchFamily="34" charset="0"/>
              <a:buChar char="•"/>
              <a:defRPr/>
            </a:pPr>
            <a:r>
              <a:rPr lang="fr-FR" sz="2400" dirty="0" smtClean="0">
                <a:solidFill>
                  <a:schemeClr val="tx1">
                    <a:lumMod val="50000"/>
                  </a:schemeClr>
                </a:solidFill>
                <a:latin typeface="Calibri" pitchFamily="34" charset="0"/>
                <a:ea typeface="Calibri" pitchFamily="34" charset="0"/>
                <a:cs typeface="Calibri" pitchFamily="34" charset="0"/>
              </a:rPr>
              <a:t>Environ 150 actions recensées sur le secteur EHA – 33 millions d’euros mobilisés</a:t>
            </a:r>
          </a:p>
          <a:p>
            <a:pPr>
              <a:lnSpc>
                <a:spcPct val="90000"/>
              </a:lnSpc>
              <a:spcBef>
                <a:spcPct val="20000"/>
              </a:spcBef>
              <a:buFont typeface="Arial" pitchFamily="34" charset="0"/>
              <a:buChar char="•"/>
              <a:defRPr/>
            </a:pPr>
            <a:r>
              <a:rPr lang="fr-FR" sz="2400" dirty="0" smtClean="0">
                <a:solidFill>
                  <a:schemeClr val="tx1">
                    <a:lumMod val="50000"/>
                  </a:schemeClr>
                </a:solidFill>
                <a:latin typeface="Calibri" pitchFamily="34" charset="0"/>
                <a:ea typeface="Calibri" pitchFamily="34" charset="0"/>
                <a:cs typeface="Calibri" pitchFamily="34" charset="0"/>
              </a:rPr>
              <a:t>En moyenne 4  millions d’euros / ans </a:t>
            </a:r>
          </a:p>
          <a:p>
            <a:pPr>
              <a:lnSpc>
                <a:spcPct val="90000"/>
              </a:lnSpc>
              <a:spcBef>
                <a:spcPct val="20000"/>
              </a:spcBef>
              <a:defRPr/>
            </a:pPr>
            <a:r>
              <a:rPr lang="fr-FR" sz="2400" dirty="0" smtClean="0">
                <a:solidFill>
                  <a:schemeClr val="tx1">
                    <a:lumMod val="50000"/>
                  </a:schemeClr>
                </a:solidFill>
                <a:latin typeface="Calibri" pitchFamily="34" charset="0"/>
                <a:ea typeface="Calibri" pitchFamily="34" charset="0"/>
                <a:cs typeface="Calibri" pitchFamily="34" charset="0"/>
              </a:rPr>
              <a:t>( 9,1 millions en 2011 !) </a:t>
            </a:r>
          </a:p>
          <a:p>
            <a:pPr>
              <a:lnSpc>
                <a:spcPct val="90000"/>
              </a:lnSpc>
              <a:spcBef>
                <a:spcPct val="20000"/>
              </a:spcBef>
              <a:buFont typeface="Arial" pitchFamily="34" charset="0"/>
              <a:buChar char="•"/>
              <a:defRPr/>
            </a:pPr>
            <a:r>
              <a:rPr lang="fr-FR" sz="2400" dirty="0" smtClean="0">
                <a:solidFill>
                  <a:schemeClr val="tx1">
                    <a:lumMod val="50000"/>
                  </a:schemeClr>
                </a:solidFill>
                <a:latin typeface="Calibri" pitchFamily="34" charset="0"/>
                <a:ea typeface="Calibri" pitchFamily="34" charset="0"/>
                <a:cs typeface="Calibri" pitchFamily="34" charset="0"/>
              </a:rPr>
              <a:t>Une majorité d’actions sur l’eau potable en milieu rural / petit centre </a:t>
            </a:r>
          </a:p>
          <a:p>
            <a:pPr>
              <a:lnSpc>
                <a:spcPct val="90000"/>
              </a:lnSpc>
              <a:spcBef>
                <a:spcPct val="20000"/>
              </a:spcBef>
              <a:buFont typeface="Arial" pitchFamily="34" charset="0"/>
              <a:buChar char="•"/>
              <a:defRPr/>
            </a:pPr>
            <a:r>
              <a:rPr lang="fr-FR" sz="2400" dirty="0" smtClean="0">
                <a:solidFill>
                  <a:schemeClr val="tx1">
                    <a:lumMod val="50000"/>
                  </a:schemeClr>
                </a:solidFill>
                <a:latin typeface="Calibri" pitchFamily="34" charset="0"/>
                <a:ea typeface="Calibri" pitchFamily="34" charset="0"/>
                <a:cs typeface="Calibri" pitchFamily="34" charset="0"/>
              </a:rPr>
              <a:t>Bassin RMC : 30 % des actions identifiés en faveur de l’accès à l’eau et de l’assainissement pour le Sénégal (en nombre et en volume ) en France</a:t>
            </a:r>
          </a:p>
          <a:p>
            <a:pPr>
              <a:lnSpc>
                <a:spcPct val="90000"/>
              </a:lnSpc>
              <a:spcBef>
                <a:spcPct val="20000"/>
              </a:spcBef>
              <a:buFont typeface="Arial" pitchFamily="34" charset="0"/>
              <a:buChar char="•"/>
              <a:defRPr/>
            </a:pPr>
            <a:endParaRPr lang="fr-FR" sz="2400" dirty="0" smtClean="0">
              <a:solidFill>
                <a:schemeClr val="tx1">
                  <a:lumMod val="50000"/>
                </a:schemeClr>
              </a:solidFill>
              <a:latin typeface="Calibri" pitchFamily="34" charset="0"/>
              <a:ea typeface="Calibri" pitchFamily="34" charset="0"/>
              <a:cs typeface="Calibri" pitchFamily="34" charset="0"/>
            </a:endParaRPr>
          </a:p>
          <a:p>
            <a:pPr>
              <a:lnSpc>
                <a:spcPct val="90000"/>
              </a:lnSpc>
              <a:spcBef>
                <a:spcPct val="20000"/>
              </a:spcBef>
              <a:defRPr/>
            </a:pPr>
            <a:endParaRPr lang="fr-FR" sz="2600" dirty="0" smtClean="0">
              <a:solidFill>
                <a:schemeClr val="tx1">
                  <a:lumMod val="50000"/>
                </a:schemeClr>
              </a:solidFill>
              <a:latin typeface="Calibri" pitchFamily="34" charset="0"/>
              <a:ea typeface="Calibri" pitchFamily="34" charset="0"/>
              <a:cs typeface="Calibri" pitchFamily="34" charset="0"/>
            </a:endParaRPr>
          </a:p>
          <a:p>
            <a:pPr>
              <a:lnSpc>
                <a:spcPct val="90000"/>
              </a:lnSpc>
              <a:spcBef>
                <a:spcPct val="20000"/>
              </a:spcBef>
              <a:defRPr/>
            </a:pPr>
            <a:endParaRPr lang="fr-FR" sz="2600" dirty="0" smtClean="0">
              <a:solidFill>
                <a:schemeClr val="tx1">
                  <a:lumMod val="50000"/>
                </a:schemeClr>
              </a:solidFill>
              <a:latin typeface="Calibri" pitchFamily="34" charset="0"/>
              <a:ea typeface="Calibri" pitchFamily="34" charset="0"/>
              <a:cs typeface="Calibri" pitchFamily="34" charset="0"/>
            </a:endParaRPr>
          </a:p>
          <a:p>
            <a:pPr>
              <a:lnSpc>
                <a:spcPct val="90000"/>
              </a:lnSpc>
              <a:spcBef>
                <a:spcPct val="20000"/>
              </a:spcBef>
              <a:buFontTx/>
              <a:buChar char="-"/>
              <a:defRPr/>
            </a:pPr>
            <a:endParaRPr lang="fr-FR" sz="2600" dirty="0" smtClean="0">
              <a:solidFill>
                <a:schemeClr val="tx1">
                  <a:lumMod val="50000"/>
                </a:schemeClr>
              </a:solidFill>
              <a:latin typeface="Calibri" pitchFamily="34" charset="0"/>
              <a:ea typeface="Calibri" pitchFamily="34" charset="0"/>
              <a:cs typeface="Calibri" pitchFamily="34" charset="0"/>
            </a:endParaRPr>
          </a:p>
          <a:p>
            <a:pPr lvl="0">
              <a:lnSpc>
                <a:spcPct val="90000"/>
              </a:lnSpc>
              <a:spcBef>
                <a:spcPct val="20000"/>
              </a:spcBef>
              <a:defRPr/>
            </a:pPr>
            <a:endParaRPr lang="fr-FR" sz="2400" dirty="0" smtClean="0">
              <a:solidFill>
                <a:schemeClr val="tx1">
                  <a:tint val="75000"/>
                </a:schemeClr>
              </a:solidFill>
              <a:latin typeface="Calibri" pitchFamily="34" charset="0"/>
              <a:ea typeface="Calibri" pitchFamily="34" charset="0"/>
              <a:cs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3" descr="vague pied de page_web_650px.png"/>
          <p:cNvPicPr>
            <a:picLocks noChangeAspect="1"/>
          </p:cNvPicPr>
          <p:nvPr/>
        </p:nvPicPr>
        <p:blipFill>
          <a:blip r:embed="rId3" cstate="print"/>
          <a:srcRect/>
          <a:stretch>
            <a:fillRect/>
          </a:stretch>
        </p:blipFill>
        <p:spPr bwMode="auto">
          <a:xfrm>
            <a:off x="0" y="5999163"/>
            <a:ext cx="9144000" cy="858837"/>
          </a:xfrm>
          <a:prstGeom prst="rect">
            <a:avLst/>
          </a:prstGeom>
          <a:noFill/>
          <a:ln w="9525">
            <a:noFill/>
            <a:miter lim="800000"/>
            <a:headEnd/>
            <a:tailEnd/>
          </a:ln>
        </p:spPr>
      </p:pic>
      <p:pic>
        <p:nvPicPr>
          <p:cNvPr id="3075" name="Image 4" descr="LOGO PSEAU SEUL.png"/>
          <p:cNvPicPr>
            <a:picLocks noChangeAspect="1"/>
          </p:cNvPicPr>
          <p:nvPr/>
        </p:nvPicPr>
        <p:blipFill>
          <a:blip r:embed="rId4" cstate="print"/>
          <a:srcRect/>
          <a:stretch>
            <a:fillRect/>
          </a:stretch>
        </p:blipFill>
        <p:spPr bwMode="auto">
          <a:xfrm>
            <a:off x="107950" y="6021388"/>
            <a:ext cx="503238" cy="504825"/>
          </a:xfrm>
          <a:prstGeom prst="rect">
            <a:avLst/>
          </a:prstGeom>
          <a:noFill/>
          <a:ln w="9525">
            <a:noFill/>
            <a:miter lim="800000"/>
            <a:headEnd/>
            <a:tailEnd/>
          </a:ln>
        </p:spPr>
      </p:pic>
      <p:sp>
        <p:nvSpPr>
          <p:cNvPr id="3077" name="Titre 1"/>
          <p:cNvSpPr>
            <a:spLocks noGrp="1"/>
          </p:cNvSpPr>
          <p:nvPr>
            <p:ph type="title"/>
          </p:nvPr>
        </p:nvSpPr>
        <p:spPr>
          <a:xfrm>
            <a:off x="251520" y="0"/>
            <a:ext cx="8075240" cy="782216"/>
          </a:xfrm>
        </p:spPr>
        <p:txBody>
          <a:bodyPr/>
          <a:lstStyle/>
          <a:p>
            <a:pPr eaLnBrk="1" hangingPunct="1"/>
            <a:r>
              <a:rPr lang="fr-FR" sz="3600" b="1" dirty="0" smtClean="0">
                <a:solidFill>
                  <a:schemeClr val="accent2">
                    <a:lumMod val="75000"/>
                  </a:schemeClr>
                </a:solidFill>
                <a:latin typeface="Calibri" pitchFamily="34" charset="0"/>
              </a:rPr>
              <a:t>Atlas des actions – Sénégal </a:t>
            </a:r>
          </a:p>
        </p:txBody>
      </p:sp>
      <p:pic>
        <p:nvPicPr>
          <p:cNvPr id="6" name="Image 5" descr="Présentation Valence.jpg"/>
          <p:cNvPicPr>
            <a:picLocks noChangeAspect="1"/>
          </p:cNvPicPr>
          <p:nvPr/>
        </p:nvPicPr>
        <p:blipFill>
          <a:blip r:embed="rId5" cstate="print"/>
          <a:stretch>
            <a:fillRect/>
          </a:stretch>
        </p:blipFill>
        <p:spPr>
          <a:xfrm>
            <a:off x="755576" y="692696"/>
            <a:ext cx="7416824" cy="5429066"/>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3563888" y="1556792"/>
            <a:ext cx="5832648" cy="523220"/>
          </a:xfrm>
          <a:prstGeom prst="rect">
            <a:avLst/>
          </a:prstGeom>
          <a:noFill/>
        </p:spPr>
        <p:txBody>
          <a:bodyPr wrap="square" rtlCol="0">
            <a:spAutoFit/>
          </a:bodyPr>
          <a:lstStyle/>
          <a:p>
            <a:r>
              <a:rPr lang="fr-FR" sz="2800" b="1" cap="all" dirty="0" smtClean="0">
                <a:solidFill>
                  <a:schemeClr val="accent2">
                    <a:lumMod val="75000"/>
                  </a:schemeClr>
                </a:solidFill>
                <a:latin typeface="Calibri" pitchFamily="34" charset="0"/>
                <a:ea typeface="+mj-ea"/>
                <a:cs typeface="+mj-cs"/>
              </a:rPr>
              <a:t>Les actions au SENEGAL </a:t>
            </a:r>
          </a:p>
        </p:txBody>
      </p:sp>
      <p:sp>
        <p:nvSpPr>
          <p:cNvPr id="6" name="Espace réservé du contenu 2"/>
          <p:cNvSpPr txBox="1">
            <a:spLocks/>
          </p:cNvSpPr>
          <p:nvPr/>
        </p:nvSpPr>
        <p:spPr bwMode="auto">
          <a:xfrm>
            <a:off x="251520" y="2204864"/>
            <a:ext cx="8640960" cy="4104457"/>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r>
              <a:rPr lang="fr-FR" sz="2000" dirty="0" smtClean="0">
                <a:solidFill>
                  <a:schemeClr val="tx1">
                    <a:lumMod val="50000"/>
                  </a:schemeClr>
                </a:solidFill>
                <a:latin typeface="Calibri" pitchFamily="34" charset="0"/>
              </a:rPr>
              <a:t>Multi – partenariats , néanmoins </a:t>
            </a:r>
          </a:p>
          <a:p>
            <a:endParaRPr lang="fr-FR" sz="2000" dirty="0" smtClean="0">
              <a:solidFill>
                <a:schemeClr val="tx1">
                  <a:lumMod val="50000"/>
                </a:schemeClr>
              </a:solidFill>
              <a:latin typeface="Calibri" pitchFamily="34" charset="0"/>
            </a:endParaRPr>
          </a:p>
          <a:p>
            <a:r>
              <a:rPr lang="fr-FR" sz="2200" b="1" u="sng" dirty="0" smtClean="0">
                <a:solidFill>
                  <a:schemeClr val="tx1">
                    <a:lumMod val="50000"/>
                  </a:schemeClr>
                </a:solidFill>
                <a:latin typeface="Calibri" pitchFamily="34" charset="0"/>
              </a:rPr>
              <a:t>Migrants: </a:t>
            </a:r>
            <a:r>
              <a:rPr lang="fr-FR" sz="2200" b="1" dirty="0" smtClean="0">
                <a:solidFill>
                  <a:schemeClr val="tx1">
                    <a:lumMod val="50000"/>
                  </a:schemeClr>
                </a:solidFill>
                <a:latin typeface="Calibri" pitchFamily="34" charset="0"/>
              </a:rPr>
              <a:t>	- </a:t>
            </a:r>
            <a:r>
              <a:rPr lang="fr-FR" sz="2200" dirty="0" smtClean="0">
                <a:solidFill>
                  <a:schemeClr val="tx1">
                    <a:lumMod val="50000"/>
                  </a:schemeClr>
                </a:solidFill>
                <a:latin typeface="Calibri" pitchFamily="34" charset="0"/>
              </a:rPr>
              <a:t>33 % des actions E&amp;A menées au Sénégal </a:t>
            </a:r>
          </a:p>
          <a:p>
            <a:pPr>
              <a:buNone/>
            </a:pPr>
            <a:r>
              <a:rPr lang="fr-FR" sz="2200" dirty="0" smtClean="0">
                <a:solidFill>
                  <a:schemeClr val="tx1">
                    <a:lumMod val="50000"/>
                  </a:schemeClr>
                </a:solidFill>
                <a:latin typeface="Calibri" pitchFamily="34" charset="0"/>
              </a:rPr>
              <a:t>		- montant moyen des actions </a:t>
            </a:r>
            <a:r>
              <a:rPr lang="fr-FR" sz="2200" b="1" u="sng" dirty="0" smtClean="0">
                <a:solidFill>
                  <a:schemeClr val="tx1">
                    <a:lumMod val="50000"/>
                  </a:schemeClr>
                </a:solidFill>
                <a:latin typeface="Calibri" pitchFamily="34" charset="0"/>
              </a:rPr>
              <a:t>140 000 €  </a:t>
            </a:r>
          </a:p>
          <a:p>
            <a:pPr>
              <a:buNone/>
            </a:pPr>
            <a:r>
              <a:rPr lang="fr-FR" sz="2200" dirty="0" smtClean="0">
                <a:solidFill>
                  <a:schemeClr val="tx1">
                    <a:lumMod val="50000"/>
                  </a:schemeClr>
                </a:solidFill>
                <a:latin typeface="Calibri" pitchFamily="34" charset="0"/>
              </a:rPr>
              <a:t>		- les montants s’échelonnent de 32 000 €  à 300 000 € . </a:t>
            </a:r>
          </a:p>
          <a:p>
            <a:pPr>
              <a:buNone/>
            </a:pPr>
            <a:endParaRPr lang="fr-FR" sz="2200" dirty="0" smtClean="0">
              <a:solidFill>
                <a:schemeClr val="tx1">
                  <a:lumMod val="50000"/>
                </a:schemeClr>
              </a:solidFill>
              <a:latin typeface="Calibri" pitchFamily="34" charset="0"/>
            </a:endParaRPr>
          </a:p>
          <a:p>
            <a:r>
              <a:rPr lang="fr-FR" sz="2200" b="1" u="sng" dirty="0" smtClean="0">
                <a:solidFill>
                  <a:schemeClr val="tx1">
                    <a:lumMod val="50000"/>
                  </a:schemeClr>
                </a:solidFill>
                <a:latin typeface="Calibri" pitchFamily="34" charset="0"/>
              </a:rPr>
              <a:t>Collectivités </a:t>
            </a:r>
            <a:r>
              <a:rPr lang="fr-FR" sz="2200" dirty="0" smtClean="0">
                <a:solidFill>
                  <a:schemeClr val="tx1">
                    <a:lumMod val="50000"/>
                  </a:schemeClr>
                </a:solidFill>
                <a:latin typeface="Calibri" pitchFamily="34" charset="0"/>
              </a:rPr>
              <a:t>:	- 32 % des actions E&amp;A menées au Sénégal </a:t>
            </a:r>
          </a:p>
          <a:p>
            <a:pPr>
              <a:buNone/>
            </a:pPr>
            <a:r>
              <a:rPr lang="fr-FR" sz="2200" dirty="0" smtClean="0">
                <a:solidFill>
                  <a:schemeClr val="tx1">
                    <a:lumMod val="50000"/>
                  </a:schemeClr>
                </a:solidFill>
                <a:latin typeface="Calibri" pitchFamily="34" charset="0"/>
              </a:rPr>
              <a:t>		- montant moyen </a:t>
            </a:r>
            <a:r>
              <a:rPr lang="fr-FR" sz="2200" b="1" u="sng" dirty="0" smtClean="0">
                <a:solidFill>
                  <a:schemeClr val="tx1">
                    <a:lumMod val="50000"/>
                  </a:schemeClr>
                </a:solidFill>
                <a:latin typeface="Calibri" pitchFamily="34" charset="0"/>
              </a:rPr>
              <a:t>470 000 € </a:t>
            </a:r>
          </a:p>
          <a:p>
            <a:pPr>
              <a:buNone/>
            </a:pPr>
            <a:r>
              <a:rPr lang="fr-FR" sz="2200" dirty="0" smtClean="0">
                <a:solidFill>
                  <a:schemeClr val="tx1">
                    <a:lumMod val="50000"/>
                  </a:schemeClr>
                </a:solidFill>
                <a:latin typeface="Calibri" pitchFamily="34" charset="0"/>
              </a:rPr>
              <a:t>		- de 60 000 € à 2 600 000 €</a:t>
            </a:r>
            <a:endParaRPr lang="fr-FR" sz="2200" i="1" dirty="0" smtClean="0">
              <a:solidFill>
                <a:schemeClr val="tx1">
                  <a:lumMod val="50000"/>
                </a:schemeClr>
              </a:solidFill>
              <a:latin typeface="Calibri" pitchFamily="34" charset="0"/>
            </a:endParaRPr>
          </a:p>
          <a:p>
            <a:pPr>
              <a:buNone/>
            </a:pPr>
            <a:r>
              <a:rPr lang="fr-FR" sz="2200" i="1" dirty="0" smtClean="0">
                <a:solidFill>
                  <a:schemeClr val="tx1">
                    <a:lumMod val="50000"/>
                  </a:schemeClr>
                </a:solidFill>
                <a:latin typeface="Calibri" pitchFamily="34" charset="0"/>
              </a:rPr>
              <a:t> </a:t>
            </a:r>
          </a:p>
          <a:p>
            <a:r>
              <a:rPr lang="fr-FR" sz="2200" b="1" u="sng" dirty="0" smtClean="0">
                <a:solidFill>
                  <a:schemeClr val="tx1">
                    <a:lumMod val="50000"/>
                  </a:schemeClr>
                </a:solidFill>
                <a:latin typeface="Calibri" pitchFamily="34" charset="0"/>
              </a:rPr>
              <a:t>ASI et ONG </a:t>
            </a:r>
            <a:r>
              <a:rPr lang="fr-FR" sz="2200" dirty="0" smtClean="0">
                <a:solidFill>
                  <a:schemeClr val="tx1">
                    <a:lumMod val="50000"/>
                  </a:schemeClr>
                </a:solidFill>
                <a:latin typeface="Calibri" pitchFamily="34" charset="0"/>
              </a:rPr>
              <a:t>: 	- 35 % des actions E&amp;A menées au Sénégal </a:t>
            </a:r>
          </a:p>
          <a:p>
            <a:pPr>
              <a:buNone/>
            </a:pPr>
            <a:r>
              <a:rPr lang="fr-FR" sz="2200" dirty="0" smtClean="0">
                <a:solidFill>
                  <a:schemeClr val="tx1">
                    <a:lumMod val="50000"/>
                  </a:schemeClr>
                </a:solidFill>
                <a:latin typeface="Calibri" pitchFamily="34" charset="0"/>
              </a:rPr>
              <a:t>		- montant moyen </a:t>
            </a:r>
            <a:r>
              <a:rPr lang="fr-FR" sz="2200" b="1" u="sng" dirty="0" smtClean="0">
                <a:solidFill>
                  <a:schemeClr val="tx1">
                    <a:lumMod val="50000"/>
                  </a:schemeClr>
                </a:solidFill>
                <a:latin typeface="Calibri" pitchFamily="34" charset="0"/>
              </a:rPr>
              <a:t>260 000 €</a:t>
            </a:r>
          </a:p>
          <a:p>
            <a:pPr>
              <a:buNone/>
            </a:pPr>
            <a:r>
              <a:rPr lang="fr-FR" sz="2200" dirty="0" smtClean="0">
                <a:solidFill>
                  <a:schemeClr val="tx1">
                    <a:lumMod val="50000"/>
                  </a:schemeClr>
                </a:solidFill>
                <a:latin typeface="Calibri" pitchFamily="34" charset="0"/>
              </a:rPr>
              <a:t>		- de 11 000 € à 1 300 000 €</a:t>
            </a:r>
            <a:endParaRPr lang="fr-FR" sz="2200" dirty="0" smtClean="0">
              <a:solidFill>
                <a:schemeClr val="tx1">
                  <a:lumMod val="50000"/>
                </a:schemeClr>
              </a:solidFill>
              <a:latin typeface="Calibri" pitchFamily="34" charset="0"/>
              <a:ea typeface="Calibri" pitchFamily="34" charset="0"/>
              <a:cs typeface="Calibri" pitchFamily="34" charset="0"/>
            </a:endParaRPr>
          </a:p>
          <a:p>
            <a:pPr>
              <a:lnSpc>
                <a:spcPct val="90000"/>
              </a:lnSpc>
              <a:spcBef>
                <a:spcPct val="20000"/>
              </a:spcBef>
              <a:buFontTx/>
              <a:buChar char="-"/>
              <a:defRPr/>
            </a:pPr>
            <a:endParaRPr lang="fr-FR" sz="2000" dirty="0" smtClean="0">
              <a:solidFill>
                <a:schemeClr val="tx1">
                  <a:lumMod val="50000"/>
                </a:schemeClr>
              </a:solidFill>
              <a:latin typeface="Calibri" pitchFamily="34" charset="0"/>
              <a:ea typeface="Calibri" pitchFamily="34" charset="0"/>
              <a:cs typeface="Calibri" pitchFamily="34" charset="0"/>
            </a:endParaRPr>
          </a:p>
          <a:p>
            <a:pPr lvl="0">
              <a:lnSpc>
                <a:spcPct val="90000"/>
              </a:lnSpc>
              <a:spcBef>
                <a:spcPct val="20000"/>
              </a:spcBef>
              <a:defRPr/>
            </a:pPr>
            <a:endParaRPr lang="fr-FR" sz="2000" dirty="0" smtClean="0">
              <a:solidFill>
                <a:schemeClr val="tx1">
                  <a:tint val="75000"/>
                </a:schemeClr>
              </a:solidFill>
              <a:latin typeface="Calibri" pitchFamily="34" charset="0"/>
              <a:ea typeface="Calibri" pitchFamily="34" charset="0"/>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2060848"/>
            <a:ext cx="8132440" cy="1362075"/>
          </a:xfrm>
        </p:spPr>
        <p:txBody>
          <a:bodyPr>
            <a:normAutofit/>
          </a:bodyPr>
          <a:lstStyle/>
          <a:p>
            <a:r>
              <a:rPr lang="fr-FR" sz="3200" dirty="0" smtClean="0">
                <a:solidFill>
                  <a:schemeClr val="accent2">
                    <a:lumMod val="75000"/>
                  </a:schemeClr>
                </a:solidFill>
                <a:latin typeface="Calibri" pitchFamily="34" charset="0"/>
              </a:rPr>
              <a:t>Actions extérieures  des collectivités territoriales </a:t>
            </a:r>
          </a:p>
        </p:txBody>
      </p:sp>
      <p:sp>
        <p:nvSpPr>
          <p:cNvPr id="3" name="Espace réservé du texte 2"/>
          <p:cNvSpPr>
            <a:spLocks noGrp="1"/>
          </p:cNvSpPr>
          <p:nvPr>
            <p:ph type="body" idx="1"/>
          </p:nvPr>
        </p:nvSpPr>
        <p:spPr>
          <a:xfrm>
            <a:off x="791072" y="4797152"/>
            <a:ext cx="8352928" cy="2232248"/>
          </a:xfrm>
        </p:spPr>
        <p:txBody>
          <a:bodyPr/>
          <a:lstStyle/>
          <a:p>
            <a:r>
              <a:rPr lang="fr-FR" sz="2400" dirty="0" smtClean="0">
                <a:solidFill>
                  <a:schemeClr val="tx1">
                    <a:lumMod val="50000"/>
                  </a:schemeClr>
                </a:solidFill>
                <a:latin typeface="Calibri" pitchFamily="34" charset="0"/>
                <a:ea typeface="Calibri" pitchFamily="34" charset="0"/>
                <a:cs typeface="Calibri" pitchFamily="34" charset="0"/>
              </a:rPr>
              <a:t>La France </a:t>
            </a:r>
            <a:r>
              <a:rPr lang="fr-FR" sz="2400" dirty="0" smtClean="0">
                <a:solidFill>
                  <a:schemeClr val="tx1">
                    <a:lumMod val="50000"/>
                  </a:schemeClr>
                </a:solidFill>
                <a:latin typeface="Calibri" pitchFamily="34" charset="0"/>
                <a:ea typeface="Calibri" pitchFamily="34" charset="0"/>
                <a:cs typeface="Calibri" pitchFamily="34" charset="0"/>
              </a:rPr>
              <a:t>a </a:t>
            </a:r>
            <a:r>
              <a:rPr lang="fr-FR" sz="2400" dirty="0" smtClean="0">
                <a:solidFill>
                  <a:schemeClr val="tx1">
                    <a:lumMod val="50000"/>
                  </a:schemeClr>
                </a:solidFill>
                <a:latin typeface="Calibri" pitchFamily="34" charset="0"/>
                <a:ea typeface="Calibri" pitchFamily="34" charset="0"/>
                <a:cs typeface="Calibri" pitchFamily="34" charset="0"/>
              </a:rPr>
              <a:t>consacré environ 65 millions d’euros (APD- dons) </a:t>
            </a:r>
            <a:r>
              <a:rPr lang="fr-FR" sz="2400" dirty="0" smtClean="0">
                <a:solidFill>
                  <a:schemeClr val="tx1">
                    <a:lumMod val="50000"/>
                  </a:schemeClr>
                </a:solidFill>
                <a:latin typeface="Calibri" pitchFamily="34" charset="0"/>
                <a:ea typeface="Calibri" pitchFamily="34" charset="0"/>
                <a:cs typeface="Calibri" pitchFamily="34" charset="0"/>
              </a:rPr>
              <a:t>/ </a:t>
            </a:r>
            <a:r>
              <a:rPr lang="fr-FR" sz="2400" dirty="0" smtClean="0">
                <a:solidFill>
                  <a:schemeClr val="tx1">
                    <a:lumMod val="50000"/>
                  </a:schemeClr>
                </a:solidFill>
                <a:latin typeface="Calibri" pitchFamily="34" charset="0"/>
                <a:ea typeface="Calibri" pitchFamily="34" charset="0"/>
                <a:cs typeface="Calibri" pitchFamily="34" charset="0"/>
              </a:rPr>
              <a:t>an  au secteur </a:t>
            </a:r>
            <a:r>
              <a:rPr lang="fr-FR" sz="2400" dirty="0" smtClean="0">
                <a:solidFill>
                  <a:schemeClr val="tx1">
                    <a:lumMod val="50000"/>
                  </a:schemeClr>
                </a:solidFill>
                <a:latin typeface="Calibri" pitchFamily="34" charset="0"/>
                <a:ea typeface="Calibri" pitchFamily="34" charset="0"/>
                <a:cs typeface="Calibri" pitchFamily="34" charset="0"/>
              </a:rPr>
              <a:t>E&amp;A ces dernières années </a:t>
            </a:r>
            <a:r>
              <a:rPr lang="fr-FR" sz="1600" dirty="0" smtClean="0">
                <a:solidFill>
                  <a:schemeClr val="tx1">
                    <a:lumMod val="50000"/>
                  </a:schemeClr>
                </a:solidFill>
                <a:latin typeface="Calibri" pitchFamily="34" charset="0"/>
                <a:ea typeface="Calibri" pitchFamily="34" charset="0"/>
                <a:cs typeface="Calibri" pitchFamily="34" charset="0"/>
              </a:rPr>
              <a:t>( </a:t>
            </a:r>
            <a:r>
              <a:rPr lang="fr-FR" sz="1600" dirty="0" smtClean="0">
                <a:solidFill>
                  <a:schemeClr val="tx1">
                    <a:lumMod val="50000"/>
                  </a:schemeClr>
                </a:solidFill>
                <a:latin typeface="Calibri" pitchFamily="34" charset="0"/>
                <a:ea typeface="Calibri" pitchFamily="34" charset="0"/>
                <a:cs typeface="Calibri" pitchFamily="34" charset="0"/>
              </a:rPr>
              <a:t>Etude Coalition Eau, 2014) </a:t>
            </a:r>
          </a:p>
          <a:p>
            <a:r>
              <a:rPr lang="fr-FR" sz="2400" dirty="0" smtClean="0">
                <a:solidFill>
                  <a:schemeClr val="tx1">
                    <a:lumMod val="50000"/>
                  </a:schemeClr>
                </a:solidFill>
                <a:latin typeface="Calibri" pitchFamily="34" charset="0"/>
                <a:ea typeface="Calibri" pitchFamily="34" charset="0"/>
                <a:cs typeface="Calibri" pitchFamily="34" charset="0"/>
              </a:rPr>
              <a:t>En </a:t>
            </a:r>
            <a:r>
              <a:rPr lang="fr-FR" sz="2400" dirty="0" smtClean="0">
                <a:solidFill>
                  <a:schemeClr val="tx1">
                    <a:lumMod val="50000"/>
                  </a:schemeClr>
                </a:solidFill>
                <a:latin typeface="Calibri" pitchFamily="34" charset="0"/>
                <a:ea typeface="Calibri" pitchFamily="34" charset="0"/>
                <a:cs typeface="Calibri" pitchFamily="34" charset="0"/>
              </a:rPr>
              <a:t>2013:  28, 3 millions d </a:t>
            </a:r>
            <a:r>
              <a:rPr lang="fr-FR" sz="2400" dirty="0" smtClean="0">
                <a:solidFill>
                  <a:schemeClr val="tx1">
                    <a:lumMod val="50000"/>
                  </a:schemeClr>
                </a:solidFill>
                <a:latin typeface="Calibri" pitchFamily="34" charset="0"/>
                <a:ea typeface="Calibri" pitchFamily="34" charset="0"/>
                <a:cs typeface="Calibri" pitchFamily="34" charset="0"/>
              </a:rPr>
              <a:t>’euros </a:t>
            </a:r>
            <a:r>
              <a:rPr lang="fr-FR" sz="2400" dirty="0" smtClean="0">
                <a:solidFill>
                  <a:schemeClr val="tx1">
                    <a:lumMod val="50000"/>
                  </a:schemeClr>
                </a:solidFill>
                <a:latin typeface="Calibri" pitchFamily="34" charset="0"/>
                <a:ea typeface="Calibri" pitchFamily="34" charset="0"/>
                <a:cs typeface="Calibri" pitchFamily="34" charset="0"/>
              </a:rPr>
              <a:t>issus AE et CT </a:t>
            </a:r>
            <a:endParaRPr lang="fr-FR" sz="2400" dirty="0" smtClean="0">
              <a:solidFill>
                <a:schemeClr val="tx1">
                  <a:lumMod val="50000"/>
                </a:schemeClr>
              </a:solidFill>
              <a:latin typeface="Calibri" pitchFamily="34" charset="0"/>
              <a:ea typeface="Calibri" pitchFamily="34" charset="0"/>
              <a:cs typeface="Calibri" pitchFamily="34" charset="0"/>
            </a:endParaRPr>
          </a:p>
          <a:p>
            <a:r>
              <a:rPr lang="fr-FR" sz="2400" dirty="0" smtClean="0">
                <a:solidFill>
                  <a:schemeClr val="tx1">
                    <a:lumMod val="50000"/>
                  </a:schemeClr>
                </a:solidFill>
                <a:latin typeface="Calibri" pitchFamily="34" charset="0"/>
                <a:ea typeface="Calibri" pitchFamily="34" charset="0"/>
                <a:cs typeface="Calibri" pitchFamily="34" charset="0"/>
              </a:rPr>
              <a:t> En </a:t>
            </a:r>
            <a:r>
              <a:rPr lang="fr-FR" sz="2400" dirty="0" smtClean="0">
                <a:solidFill>
                  <a:schemeClr val="tx1">
                    <a:lumMod val="50000"/>
                  </a:schemeClr>
                </a:solidFill>
                <a:latin typeface="Calibri" pitchFamily="34" charset="0"/>
                <a:ea typeface="Calibri" pitchFamily="34" charset="0"/>
                <a:cs typeface="Calibri" pitchFamily="34" charset="0"/>
              </a:rPr>
              <a:t>2014 : 24,8  millions d’euros           </a:t>
            </a:r>
            <a:endParaRPr lang="fr-FR" sz="2400" dirty="0" smtClean="0">
              <a:solidFill>
                <a:schemeClr val="tx1">
                  <a:lumMod val="50000"/>
                </a:schemeClr>
              </a:solidFill>
              <a:latin typeface="Calibri" pitchFamily="34" charset="0"/>
              <a:ea typeface="Calibri" pitchFamily="34" charset="0"/>
              <a:cs typeface="Calibri" pitchFamily="34" charset="0"/>
            </a:endParaRPr>
          </a:p>
          <a:p>
            <a:r>
              <a:rPr lang="fr-FR" sz="2400" dirty="0" smtClean="0">
                <a:solidFill>
                  <a:schemeClr val="tx1">
                    <a:lumMod val="50000"/>
                  </a:schemeClr>
                </a:solidFill>
                <a:latin typeface="Calibri" pitchFamily="34" charset="0"/>
                <a:ea typeface="Calibri" pitchFamily="34" charset="0"/>
                <a:cs typeface="Calibri" pitchFamily="34" charset="0"/>
              </a:rPr>
              <a:t>1</a:t>
            </a:r>
            <a:r>
              <a:rPr lang="fr-FR" sz="2400" baseline="30000" dirty="0" smtClean="0">
                <a:solidFill>
                  <a:schemeClr val="tx1">
                    <a:lumMod val="50000"/>
                  </a:schemeClr>
                </a:solidFill>
                <a:latin typeface="Calibri" pitchFamily="34" charset="0"/>
                <a:ea typeface="Calibri" pitchFamily="34" charset="0"/>
                <a:cs typeface="Calibri" pitchFamily="34" charset="0"/>
              </a:rPr>
              <a:t>ère</a:t>
            </a:r>
            <a:r>
              <a:rPr lang="fr-FR" sz="2400" dirty="0" smtClean="0">
                <a:solidFill>
                  <a:schemeClr val="tx1">
                    <a:lumMod val="50000"/>
                  </a:schemeClr>
                </a:solidFill>
                <a:latin typeface="Calibri" pitchFamily="34" charset="0"/>
                <a:ea typeface="Calibri" pitchFamily="34" charset="0"/>
                <a:cs typeface="Calibri" pitchFamily="34" charset="0"/>
              </a:rPr>
              <a:t> baisse au niveau nationale  </a:t>
            </a:r>
            <a:r>
              <a:rPr lang="fr-FR" sz="2400" dirty="0" smtClean="0">
                <a:solidFill>
                  <a:schemeClr val="tx1">
                    <a:lumMod val="50000"/>
                  </a:schemeClr>
                </a:solidFill>
                <a:latin typeface="Calibri" pitchFamily="34" charset="0"/>
                <a:ea typeface="Calibri" pitchFamily="34" charset="0"/>
                <a:cs typeface="Calibri" pitchFamily="34" charset="0"/>
              </a:rPr>
              <a:t>mais pas sur le Bassin Rhône Méditerranée Corse  !</a:t>
            </a:r>
          </a:p>
          <a:p>
            <a:endParaRPr lang="fr-FR" sz="2400" dirty="0" smtClean="0">
              <a:solidFill>
                <a:schemeClr val="tx1">
                  <a:lumMod val="50000"/>
                </a:schemeClr>
              </a:solidFill>
            </a:endParaRPr>
          </a:p>
          <a:p>
            <a:endParaRPr lang="fr-FR" sz="2400" dirty="0" smtClean="0"/>
          </a:p>
          <a:p>
            <a:endParaRPr lang="fr-F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3" descr="vague pied de page_web_650px.png"/>
          <p:cNvPicPr>
            <a:picLocks noChangeAspect="1"/>
          </p:cNvPicPr>
          <p:nvPr/>
        </p:nvPicPr>
        <p:blipFill>
          <a:blip r:embed="rId3" cstate="print"/>
          <a:srcRect/>
          <a:stretch>
            <a:fillRect/>
          </a:stretch>
        </p:blipFill>
        <p:spPr bwMode="auto">
          <a:xfrm>
            <a:off x="0" y="5999163"/>
            <a:ext cx="9144000" cy="858837"/>
          </a:xfrm>
          <a:prstGeom prst="rect">
            <a:avLst/>
          </a:prstGeom>
          <a:noFill/>
          <a:ln w="9525">
            <a:noFill/>
            <a:miter lim="800000"/>
            <a:headEnd/>
            <a:tailEnd/>
          </a:ln>
        </p:spPr>
      </p:pic>
      <p:pic>
        <p:nvPicPr>
          <p:cNvPr id="3075" name="Image 4" descr="LOGO PSEAU SEUL.png"/>
          <p:cNvPicPr>
            <a:picLocks noChangeAspect="1"/>
          </p:cNvPicPr>
          <p:nvPr/>
        </p:nvPicPr>
        <p:blipFill>
          <a:blip r:embed="rId4" cstate="print"/>
          <a:srcRect/>
          <a:stretch>
            <a:fillRect/>
          </a:stretch>
        </p:blipFill>
        <p:spPr bwMode="auto">
          <a:xfrm>
            <a:off x="107950" y="6021388"/>
            <a:ext cx="503238" cy="504825"/>
          </a:xfrm>
          <a:prstGeom prst="rect">
            <a:avLst/>
          </a:prstGeom>
          <a:noFill/>
          <a:ln w="9525">
            <a:noFill/>
            <a:miter lim="800000"/>
            <a:headEnd/>
            <a:tailEnd/>
          </a:ln>
        </p:spPr>
      </p:pic>
      <p:sp>
        <p:nvSpPr>
          <p:cNvPr id="3077" name="Titre 1"/>
          <p:cNvSpPr>
            <a:spLocks noGrp="1"/>
          </p:cNvSpPr>
          <p:nvPr>
            <p:ph type="title"/>
          </p:nvPr>
        </p:nvSpPr>
        <p:spPr>
          <a:xfrm>
            <a:off x="611560" y="476672"/>
            <a:ext cx="8075240" cy="782216"/>
          </a:xfrm>
        </p:spPr>
        <p:txBody>
          <a:bodyPr/>
          <a:lstStyle/>
          <a:p>
            <a:pPr eaLnBrk="1" hangingPunct="1"/>
            <a:r>
              <a:rPr lang="fr-FR" sz="3600" b="1" dirty="0" smtClean="0">
                <a:solidFill>
                  <a:schemeClr val="accent2">
                    <a:lumMod val="75000"/>
                  </a:schemeClr>
                </a:solidFill>
                <a:latin typeface="Calibri" pitchFamily="34" charset="0"/>
              </a:rPr>
              <a:t>Evolution des contributions 2007-2014</a:t>
            </a:r>
          </a:p>
        </p:txBody>
      </p:sp>
      <p:pic>
        <p:nvPicPr>
          <p:cNvPr id="6" name="Image 5" descr="evolution 2007-2014.png"/>
          <p:cNvPicPr>
            <a:picLocks noChangeAspect="1"/>
          </p:cNvPicPr>
          <p:nvPr/>
        </p:nvPicPr>
        <p:blipFill>
          <a:blip r:embed="rId5" cstate="print"/>
          <a:srcRect l="787" t="8597" r="1962" b="1364"/>
          <a:stretch>
            <a:fillRect/>
          </a:stretch>
        </p:blipFill>
        <p:spPr bwMode="auto">
          <a:xfrm>
            <a:off x="144463" y="1196975"/>
            <a:ext cx="8891587" cy="475297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187624" y="2276872"/>
            <a:ext cx="6624736" cy="1384995"/>
          </a:xfrm>
          <a:prstGeom prst="rect">
            <a:avLst/>
          </a:prstGeom>
          <a:noFill/>
        </p:spPr>
        <p:txBody>
          <a:bodyPr wrap="square" rtlCol="0">
            <a:spAutoFit/>
          </a:bodyPr>
          <a:lstStyle/>
          <a:p>
            <a:r>
              <a:rPr lang="fr-FR" sz="2800" b="1" cap="all" dirty="0" smtClean="0">
                <a:solidFill>
                  <a:schemeClr val="accent2">
                    <a:lumMod val="75000"/>
                  </a:schemeClr>
                </a:solidFill>
                <a:latin typeface="Calibri" pitchFamily="34" charset="0"/>
                <a:ea typeface="+mj-ea"/>
                <a:cs typeface="+mj-cs"/>
              </a:rPr>
              <a:t>Le BASSIN Rhône Méditerranée </a:t>
            </a:r>
            <a:r>
              <a:rPr lang="fr-FR" sz="2800" b="1" cap="all" dirty="0" smtClean="0">
                <a:solidFill>
                  <a:schemeClr val="accent2">
                    <a:lumMod val="75000"/>
                  </a:schemeClr>
                </a:solidFill>
                <a:latin typeface="Calibri" pitchFamily="34" charset="0"/>
                <a:ea typeface="+mj-ea"/>
                <a:cs typeface="+mj-cs"/>
              </a:rPr>
              <a:t>CORSE</a:t>
            </a:r>
          </a:p>
          <a:p>
            <a:pPr algn="ctr"/>
            <a:r>
              <a:rPr lang="fr-FR" sz="2800" b="1" cap="all" dirty="0" smtClean="0">
                <a:solidFill>
                  <a:schemeClr val="bg2">
                    <a:lumMod val="25000"/>
                  </a:schemeClr>
                </a:solidFill>
                <a:latin typeface="Calibri" pitchFamily="34" charset="0"/>
                <a:ea typeface="+mj-ea"/>
                <a:cs typeface="+mj-cs"/>
              </a:rPr>
              <a:t>Forte mobilisation des acteurs </a:t>
            </a:r>
          </a:p>
          <a:p>
            <a:endParaRPr lang="fr-FR" sz="2800" b="1" cap="all" dirty="0" smtClean="0">
              <a:solidFill>
                <a:schemeClr val="accent2">
                  <a:lumMod val="75000"/>
                </a:schemeClr>
              </a:solidFill>
              <a:latin typeface="Calibri" pitchFamily="34" charset="0"/>
              <a:ea typeface="+mj-ea"/>
              <a:cs typeface="+mj-cs"/>
            </a:endParaRPr>
          </a:p>
        </p:txBody>
      </p:sp>
      <p:graphicFrame>
        <p:nvGraphicFramePr>
          <p:cNvPr id="5" name="Tableau 4"/>
          <p:cNvGraphicFramePr>
            <a:graphicFrameLocks noGrp="1"/>
          </p:cNvGraphicFramePr>
          <p:nvPr>
            <p:extLst>
              <p:ext uri="{D42A27DB-BD31-4B8C-83A1-F6EECF244321}">
                <p14:modId xmlns:p14="http://schemas.microsoft.com/office/powerpoint/2010/main" val="3510922277"/>
              </p:ext>
            </p:extLst>
          </p:nvPr>
        </p:nvGraphicFramePr>
        <p:xfrm>
          <a:off x="1171118" y="3230979"/>
          <a:ext cx="6768752" cy="1872207"/>
        </p:xfrm>
        <a:graphic>
          <a:graphicData uri="http://schemas.openxmlformats.org/drawingml/2006/table">
            <a:tbl>
              <a:tblPr firstRow="1" bandRow="1">
                <a:tableStyleId>{5C22544A-7EE6-4342-B048-85BDC9FD1C3A}</a:tableStyleId>
              </a:tblPr>
              <a:tblGrid>
                <a:gridCol w="3384376"/>
                <a:gridCol w="3384376"/>
              </a:tblGrid>
              <a:tr h="624069">
                <a:tc>
                  <a:txBody>
                    <a:bodyPr/>
                    <a:lstStyle/>
                    <a:p>
                      <a:r>
                        <a:rPr lang="fr-FR" dirty="0" smtClean="0"/>
                        <a:t>2012</a:t>
                      </a:r>
                      <a:endParaRPr lang="fr-FR" dirty="0"/>
                    </a:p>
                  </a:txBody>
                  <a:tcPr/>
                </a:tc>
                <a:tc>
                  <a:txBody>
                    <a:bodyPr/>
                    <a:lstStyle/>
                    <a:p>
                      <a:r>
                        <a:rPr lang="fr-FR" dirty="0" smtClean="0"/>
                        <a:t>6,1 millions d’euros </a:t>
                      </a:r>
                      <a:endParaRPr lang="fr-FR" dirty="0"/>
                    </a:p>
                  </a:txBody>
                  <a:tcPr/>
                </a:tc>
              </a:tr>
              <a:tr h="624069">
                <a:tc>
                  <a:txBody>
                    <a:bodyPr/>
                    <a:lstStyle/>
                    <a:p>
                      <a:r>
                        <a:rPr lang="fr-FR" dirty="0" smtClean="0"/>
                        <a:t>2013</a:t>
                      </a:r>
                      <a:endParaRPr lang="fr-FR" dirty="0"/>
                    </a:p>
                  </a:txBody>
                  <a:tcPr/>
                </a:tc>
                <a:tc>
                  <a:txBody>
                    <a:bodyPr/>
                    <a:lstStyle/>
                    <a:p>
                      <a:r>
                        <a:rPr lang="fr-FR" dirty="0" smtClean="0"/>
                        <a:t>6,7 millions d’euros </a:t>
                      </a:r>
                      <a:endParaRPr lang="fr-FR" dirty="0"/>
                    </a:p>
                  </a:txBody>
                  <a:tcPr/>
                </a:tc>
              </a:tr>
              <a:tr h="624069">
                <a:tc>
                  <a:txBody>
                    <a:bodyPr/>
                    <a:lstStyle/>
                    <a:p>
                      <a:r>
                        <a:rPr lang="fr-FR" dirty="0" smtClean="0"/>
                        <a:t>2014</a:t>
                      </a:r>
                      <a:endParaRPr lang="fr-FR" dirty="0"/>
                    </a:p>
                  </a:txBody>
                  <a:tcPr/>
                </a:tc>
                <a:tc>
                  <a:txBody>
                    <a:bodyPr/>
                    <a:lstStyle/>
                    <a:p>
                      <a:r>
                        <a:rPr lang="fr-FR" dirty="0" smtClean="0"/>
                        <a:t>6,8 millions d’euros</a:t>
                      </a:r>
                      <a:r>
                        <a:rPr lang="fr-FR" baseline="0" dirty="0" smtClean="0"/>
                        <a:t> </a:t>
                      </a:r>
                      <a:endParaRPr lang="fr-FR" dirty="0"/>
                    </a:p>
                  </a:txBody>
                  <a:tcPr/>
                </a:tc>
              </a:tr>
            </a:tbl>
          </a:graphicData>
        </a:graphic>
      </p:graphicFrame>
      <p:sp>
        <p:nvSpPr>
          <p:cNvPr id="6" name="ZoneTexte 5"/>
          <p:cNvSpPr txBox="1"/>
          <p:nvPr/>
        </p:nvSpPr>
        <p:spPr>
          <a:xfrm>
            <a:off x="1259632" y="5301208"/>
            <a:ext cx="6480720" cy="646331"/>
          </a:xfrm>
          <a:prstGeom prst="rect">
            <a:avLst/>
          </a:prstGeom>
          <a:noFill/>
        </p:spPr>
        <p:txBody>
          <a:bodyPr wrap="square" rtlCol="0">
            <a:spAutoFit/>
          </a:bodyPr>
          <a:lstStyle/>
          <a:p>
            <a:r>
              <a:rPr lang="fr-FR" dirty="0" smtClean="0"/>
              <a:t>250 acteurs partenaires d’au moins une action  pour l’eau potable et l’assainissement dans les PED </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323528" y="1916832"/>
            <a:ext cx="8352928" cy="4392488"/>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auto" latinLnBrk="0" hangingPunct="1">
              <a:lnSpc>
                <a:spcPct val="90000"/>
              </a:lnSpc>
              <a:spcBef>
                <a:spcPct val="20000"/>
              </a:spcBef>
              <a:spcAft>
                <a:spcPts val="0"/>
              </a:spcAft>
              <a:buClrTx/>
              <a:buSzTx/>
              <a:buFontTx/>
              <a:buNone/>
              <a:tabLst/>
              <a:defRPr/>
            </a:pPr>
            <a:endParaRPr kumimoji="0" lang="fr-FR" sz="2400" b="1" i="0" u="none" strike="noStrike" kern="1200" cap="none" spc="0" normalizeH="0" baseline="0" noProof="0" dirty="0" smtClean="0">
              <a:ln>
                <a:noFill/>
              </a:ln>
              <a:solidFill>
                <a:schemeClr val="tx1">
                  <a:lumMod val="50000"/>
                </a:schemeClr>
              </a:solidFill>
              <a:effectLst/>
              <a:uLnTx/>
              <a:uFillTx/>
              <a:latin typeface="Calibri" pitchFamily="34" charset="0"/>
              <a:ea typeface="Calibri" pitchFamily="34" charset="0"/>
              <a:cs typeface="Calibri" pitchFamily="34" charset="0"/>
            </a:endParaRPr>
          </a:p>
          <a:p>
            <a:pPr marL="0" marR="0" lvl="0" indent="0" algn="just" defTabSz="914400" rtl="0" eaLnBrk="1" fontAlgn="auto" latinLnBrk="0" hangingPunct="1">
              <a:lnSpc>
                <a:spcPct val="90000"/>
              </a:lnSpc>
              <a:spcBef>
                <a:spcPct val="20000"/>
              </a:spcBef>
              <a:spcAft>
                <a:spcPts val="0"/>
              </a:spcAft>
              <a:buClrTx/>
              <a:buSzTx/>
              <a:buFontTx/>
              <a:buChar char="-"/>
              <a:tabLst/>
              <a:defRPr/>
            </a:pPr>
            <a:r>
              <a:rPr kumimoji="0" lang="fr-FR" sz="2400" b="1" i="0" u="sng" strike="noStrike" kern="1200" cap="none" spc="0" normalizeH="0" baseline="0" noProof="0" dirty="0" smtClean="0">
                <a:ln>
                  <a:noFill/>
                </a:ln>
                <a:solidFill>
                  <a:schemeClr val="tx1">
                    <a:lumMod val="50000"/>
                  </a:schemeClr>
                </a:solidFill>
                <a:effectLst/>
                <a:uLnTx/>
                <a:uFillTx/>
                <a:latin typeface="Calibri" pitchFamily="34" charset="0"/>
                <a:ea typeface="Calibri" pitchFamily="34" charset="0"/>
                <a:cs typeface="Calibri" pitchFamily="34" charset="0"/>
              </a:rPr>
              <a:t>La loi du 6 février 1992 </a:t>
            </a:r>
            <a:r>
              <a:rPr kumimoji="0" lang="fr-FR" sz="2000" b="0" i="0" u="none" strike="noStrike" kern="1200" cap="none" spc="0" normalizeH="0" baseline="0" noProof="0" dirty="0" smtClean="0">
                <a:ln>
                  <a:noFill/>
                </a:ln>
                <a:solidFill>
                  <a:schemeClr val="tx1">
                    <a:lumMod val="50000"/>
                  </a:schemeClr>
                </a:solidFill>
                <a:effectLst/>
                <a:uLnTx/>
                <a:uFillTx/>
                <a:latin typeface="Calibri" pitchFamily="34" charset="0"/>
                <a:ea typeface="Calibri" pitchFamily="34" charset="0"/>
                <a:cs typeface="Calibri" pitchFamily="34" charset="0"/>
              </a:rPr>
              <a:t>permet aux CT de nouer des partenariats avec des CT étrangères et de soutenir leurs projets dans le cadre d’une convention de partenariat.</a:t>
            </a:r>
            <a:r>
              <a:rPr kumimoji="0" lang="fr-FR" sz="2000" b="0" i="0" u="none" strike="noStrike" kern="1200" cap="none" spc="0" normalizeH="0" noProof="0" dirty="0" smtClean="0">
                <a:ln>
                  <a:noFill/>
                </a:ln>
                <a:solidFill>
                  <a:schemeClr val="tx1">
                    <a:lumMod val="50000"/>
                  </a:schemeClr>
                </a:solidFill>
                <a:effectLst/>
                <a:uLnTx/>
                <a:uFillTx/>
                <a:latin typeface="Calibri" pitchFamily="34" charset="0"/>
                <a:ea typeface="Calibri" pitchFamily="34" charset="0"/>
                <a:cs typeface="Calibri" pitchFamily="34" charset="0"/>
              </a:rPr>
              <a:t> </a:t>
            </a:r>
            <a:endParaRPr kumimoji="0" lang="fr-FR" sz="2000" b="0" i="0" u="none" strike="noStrike" kern="1200" cap="none" spc="0" normalizeH="0" baseline="0" noProof="0" dirty="0" smtClean="0">
              <a:ln>
                <a:noFill/>
              </a:ln>
              <a:solidFill>
                <a:schemeClr val="tx1">
                  <a:lumMod val="50000"/>
                </a:schemeClr>
              </a:solidFill>
              <a:effectLst/>
              <a:uLnTx/>
              <a:uFillTx/>
              <a:latin typeface="Calibri" pitchFamily="34" charset="0"/>
              <a:ea typeface="Calibri" pitchFamily="34" charset="0"/>
              <a:cs typeface="Calibri" pitchFamily="34" charset="0"/>
            </a:endParaRPr>
          </a:p>
          <a:p>
            <a:pPr marL="0" marR="0" lvl="0" indent="0" algn="just" defTabSz="914400" rtl="0" eaLnBrk="1" fontAlgn="auto" latinLnBrk="0" hangingPunct="1">
              <a:lnSpc>
                <a:spcPct val="90000"/>
              </a:lnSpc>
              <a:spcBef>
                <a:spcPct val="20000"/>
              </a:spcBef>
              <a:spcAft>
                <a:spcPts val="0"/>
              </a:spcAft>
              <a:buClrTx/>
              <a:buSzTx/>
              <a:buFontTx/>
              <a:buChar char="-"/>
              <a:tabLst/>
              <a:defRPr/>
            </a:pPr>
            <a:endParaRPr kumimoji="0" lang="fr-FR" sz="800" b="0" i="0" u="none" strike="noStrike" kern="1200" cap="none" spc="0" normalizeH="0" baseline="0" noProof="0" dirty="0" smtClean="0">
              <a:ln>
                <a:noFill/>
              </a:ln>
              <a:solidFill>
                <a:schemeClr val="tx1">
                  <a:lumMod val="50000"/>
                </a:schemeClr>
              </a:solidFill>
              <a:effectLst/>
              <a:uLnTx/>
              <a:uFillTx/>
              <a:latin typeface="Calibri" pitchFamily="34" charset="0"/>
              <a:ea typeface="Calibri" pitchFamily="34" charset="0"/>
              <a:cs typeface="Calibri" pitchFamily="34" charset="0"/>
            </a:endParaRPr>
          </a:p>
          <a:p>
            <a:pPr marL="0" marR="0" lvl="0" indent="0" algn="just" defTabSz="914400" rtl="0" eaLnBrk="1" fontAlgn="auto" latinLnBrk="0" hangingPunct="1">
              <a:lnSpc>
                <a:spcPct val="90000"/>
              </a:lnSpc>
              <a:spcBef>
                <a:spcPct val="20000"/>
              </a:spcBef>
              <a:spcAft>
                <a:spcPts val="0"/>
              </a:spcAft>
              <a:buClrTx/>
              <a:buSzTx/>
              <a:buFontTx/>
              <a:buChar char="-"/>
              <a:tabLst/>
              <a:defRPr/>
            </a:pPr>
            <a:r>
              <a:rPr kumimoji="0" lang="fr-FR" sz="2400" b="1" i="0" u="sng" strike="noStrike" kern="1200" cap="none" spc="0" normalizeH="0" baseline="0" noProof="0" dirty="0" smtClean="0">
                <a:ln>
                  <a:noFill/>
                </a:ln>
                <a:solidFill>
                  <a:schemeClr val="tx1">
                    <a:lumMod val="50000"/>
                  </a:schemeClr>
                </a:solidFill>
                <a:effectLst/>
                <a:uLnTx/>
                <a:uFillTx/>
                <a:latin typeface="Calibri" pitchFamily="34" charset="0"/>
                <a:ea typeface="Calibri" pitchFamily="34" charset="0"/>
                <a:cs typeface="Calibri" pitchFamily="34" charset="0"/>
              </a:rPr>
              <a:t>La loi </a:t>
            </a:r>
            <a:r>
              <a:rPr kumimoji="0" lang="fr-FR" sz="2400" b="1" i="0" u="sng" strike="noStrike" kern="1200" cap="none" spc="0" normalizeH="0" baseline="0" noProof="0" dirty="0" err="1" smtClean="0">
                <a:ln>
                  <a:noFill/>
                </a:ln>
                <a:solidFill>
                  <a:schemeClr val="tx1">
                    <a:lumMod val="50000"/>
                  </a:schemeClr>
                </a:solidFill>
                <a:effectLst/>
                <a:uLnTx/>
                <a:uFillTx/>
                <a:latin typeface="Calibri" pitchFamily="34" charset="0"/>
                <a:ea typeface="Calibri" pitchFamily="34" charset="0"/>
                <a:cs typeface="Calibri" pitchFamily="34" charset="0"/>
              </a:rPr>
              <a:t>Thiollière</a:t>
            </a:r>
            <a:r>
              <a:rPr kumimoji="0" lang="fr-FR" sz="2400" b="1" i="0" u="sng" strike="noStrike" kern="1200" cap="none" spc="0" normalizeH="0" baseline="0" noProof="0" dirty="0" smtClean="0">
                <a:ln>
                  <a:noFill/>
                </a:ln>
                <a:solidFill>
                  <a:schemeClr val="tx1">
                    <a:lumMod val="50000"/>
                  </a:schemeClr>
                </a:solidFill>
                <a:effectLst/>
                <a:uLnTx/>
                <a:uFillTx/>
                <a:latin typeface="Calibri" pitchFamily="34" charset="0"/>
                <a:ea typeface="Calibri" pitchFamily="34" charset="0"/>
                <a:cs typeface="Calibri" pitchFamily="34" charset="0"/>
              </a:rPr>
              <a:t> en 2007</a:t>
            </a:r>
            <a:r>
              <a:rPr kumimoji="0" lang="fr-FR" sz="2400" b="0" i="0" u="sng" strike="noStrike" kern="1200" cap="none" spc="0" normalizeH="0" baseline="0" noProof="0" dirty="0" smtClean="0">
                <a:ln>
                  <a:noFill/>
                </a:ln>
                <a:solidFill>
                  <a:schemeClr val="tx1">
                    <a:lumMod val="50000"/>
                  </a:schemeClr>
                </a:solidFill>
                <a:effectLst/>
                <a:uLnTx/>
                <a:uFillTx/>
                <a:latin typeface="Calibri" pitchFamily="34" charset="0"/>
                <a:ea typeface="Calibri" pitchFamily="34" charset="0"/>
                <a:cs typeface="Calibri" pitchFamily="34" charset="0"/>
              </a:rPr>
              <a:t> </a:t>
            </a:r>
            <a:r>
              <a:rPr kumimoji="0" lang="fr-FR" sz="2000" b="0" i="0" u="none" strike="noStrike" kern="1200" cap="none" spc="0" normalizeH="0" baseline="0" noProof="0" dirty="0" smtClean="0">
                <a:ln>
                  <a:noFill/>
                </a:ln>
                <a:solidFill>
                  <a:schemeClr val="tx1">
                    <a:lumMod val="50000"/>
                  </a:schemeClr>
                </a:solidFill>
                <a:effectLst/>
                <a:uLnTx/>
                <a:uFillTx/>
                <a:latin typeface="Calibri" pitchFamily="34" charset="0"/>
                <a:ea typeface="Calibri" pitchFamily="34" charset="0"/>
                <a:cs typeface="Calibri" pitchFamily="34" charset="0"/>
              </a:rPr>
              <a:t>renforce et complète la loi 1992 en faisant de l’action internationale une compétence à part entière des collectivités et permet une grande liberté d’initiative (notamment en cas d’urgence).</a:t>
            </a:r>
            <a:r>
              <a:rPr kumimoji="0" lang="fr-FR" sz="2000" b="1" i="0" u="none" strike="noStrike" kern="1200" cap="none" spc="0" normalizeH="0" baseline="0" noProof="0" dirty="0" smtClean="0">
                <a:ln>
                  <a:noFill/>
                </a:ln>
                <a:solidFill>
                  <a:schemeClr val="tx1">
                    <a:lumMod val="50000"/>
                  </a:schemeClr>
                </a:solidFill>
                <a:effectLst/>
                <a:uLnTx/>
                <a:uFillTx/>
                <a:latin typeface="Calibri" pitchFamily="34" charset="0"/>
                <a:ea typeface="Calibri" pitchFamily="34" charset="0"/>
                <a:cs typeface="Calibri" pitchFamily="34" charset="0"/>
              </a:rPr>
              <a:t> </a:t>
            </a:r>
          </a:p>
          <a:p>
            <a:pPr marL="0" marR="0" lvl="0" indent="0" algn="just" defTabSz="914400" rtl="0" eaLnBrk="1" fontAlgn="auto" latinLnBrk="0" hangingPunct="1">
              <a:lnSpc>
                <a:spcPct val="90000"/>
              </a:lnSpc>
              <a:spcBef>
                <a:spcPct val="20000"/>
              </a:spcBef>
              <a:spcAft>
                <a:spcPts val="0"/>
              </a:spcAft>
              <a:buClrTx/>
              <a:buSzTx/>
              <a:buFont typeface="Arial" pitchFamily="34" charset="0"/>
              <a:buNone/>
              <a:tabLst/>
              <a:defRPr/>
            </a:pPr>
            <a:endParaRPr kumimoji="0" lang="fr-FR" sz="800" b="1" i="0" u="none" strike="noStrike" kern="1200" cap="none" spc="0" normalizeH="0" baseline="0" noProof="0" dirty="0" smtClean="0">
              <a:ln>
                <a:noFill/>
              </a:ln>
              <a:solidFill>
                <a:schemeClr val="tx1">
                  <a:lumMod val="50000"/>
                </a:schemeClr>
              </a:solidFill>
              <a:effectLst/>
              <a:uLnTx/>
              <a:uFillTx/>
              <a:latin typeface="Calibri" pitchFamily="34" charset="0"/>
              <a:ea typeface="Calibri" pitchFamily="34" charset="0"/>
              <a:cs typeface="Calibri" pitchFamily="34" charset="0"/>
            </a:endParaRPr>
          </a:p>
          <a:p>
            <a:pPr lvl="0" algn="just">
              <a:lnSpc>
                <a:spcPct val="90000"/>
              </a:lnSpc>
              <a:spcBef>
                <a:spcPct val="20000"/>
              </a:spcBef>
              <a:defRPr/>
            </a:pPr>
            <a:r>
              <a:rPr lang="fr-FR" sz="2400" b="1" u="sng" dirty="0" smtClean="0">
                <a:solidFill>
                  <a:schemeClr val="tx1">
                    <a:lumMod val="50000"/>
                  </a:schemeClr>
                </a:solidFill>
                <a:latin typeface="Calibri" pitchFamily="34" charset="0"/>
                <a:ea typeface="Calibri" pitchFamily="34" charset="0"/>
                <a:cs typeface="Calibri" pitchFamily="34" charset="0"/>
              </a:rPr>
              <a:t>-La loi du 7 juillet 2014</a:t>
            </a:r>
            <a:r>
              <a:rPr lang="fr-FR" sz="2400" b="1" u="sng" dirty="0" smtClean="0">
                <a:latin typeface="Calibri" pitchFamily="34" charset="0"/>
                <a:ea typeface="Calibri" pitchFamily="34" charset="0"/>
                <a:cs typeface="Calibri" pitchFamily="34" charset="0"/>
              </a:rPr>
              <a:t> : </a:t>
            </a:r>
            <a:r>
              <a:rPr lang="fr-FR" sz="2000" dirty="0" smtClean="0">
                <a:solidFill>
                  <a:schemeClr val="tx1">
                    <a:lumMod val="50000"/>
                  </a:schemeClr>
                </a:solidFill>
                <a:latin typeface="Calibri" pitchFamily="34" charset="0"/>
                <a:ea typeface="Calibri" pitchFamily="34" charset="0"/>
                <a:cs typeface="Calibri" pitchFamily="34" charset="0"/>
              </a:rPr>
              <a:t>permet plus de flexibilité et de légitimité aux CT qui peuvent désormais «mettre en œuvre ou soutenir toute action internationale  annuelle ou </a:t>
            </a:r>
            <a:r>
              <a:rPr lang="fr-FR" sz="2000" dirty="0" err="1" smtClean="0">
                <a:solidFill>
                  <a:schemeClr val="tx1">
                    <a:lumMod val="50000"/>
                  </a:schemeClr>
                </a:solidFill>
                <a:latin typeface="Calibri" pitchFamily="34" charset="0"/>
                <a:ea typeface="Calibri" pitchFamily="34" charset="0"/>
                <a:cs typeface="Calibri" pitchFamily="34" charset="0"/>
              </a:rPr>
              <a:t>pluri-annuelles</a:t>
            </a:r>
            <a:r>
              <a:rPr lang="fr-FR" sz="2000" dirty="0" smtClean="0">
                <a:solidFill>
                  <a:schemeClr val="tx1">
                    <a:lumMod val="50000"/>
                  </a:schemeClr>
                </a:solidFill>
                <a:latin typeface="Calibri" pitchFamily="34" charset="0"/>
                <a:ea typeface="Calibri" pitchFamily="34" charset="0"/>
                <a:cs typeface="Calibri" pitchFamily="34" charset="0"/>
              </a:rPr>
              <a:t> de coopération, d’aide au développement ou à caractère humanitaire » sans que cela se fasse obligatoirement dans le cadre de conventions. </a:t>
            </a:r>
          </a:p>
          <a:p>
            <a:pPr marL="0" marR="0" lvl="0" indent="0" algn="just" defTabSz="914400" rtl="0" eaLnBrk="1" fontAlgn="auto" latinLnBrk="0" hangingPunct="1">
              <a:lnSpc>
                <a:spcPct val="90000"/>
              </a:lnSpc>
              <a:spcBef>
                <a:spcPct val="20000"/>
              </a:spcBef>
              <a:spcAft>
                <a:spcPts val="0"/>
              </a:spcAft>
              <a:buClrTx/>
              <a:buSzTx/>
              <a:buFont typeface="Arial" pitchFamily="34" charset="0"/>
              <a:buNone/>
              <a:tabLst/>
              <a:defRPr/>
            </a:pPr>
            <a:r>
              <a:rPr kumimoji="0" lang="fr-FR" sz="2400" b="0" i="0" u="none" strike="noStrike" kern="1200" cap="none" spc="0" normalizeH="0" baseline="0" noProof="0" dirty="0" smtClean="0">
                <a:ln>
                  <a:noFill/>
                </a:ln>
                <a:effectLst/>
                <a:uLnTx/>
                <a:uFillTx/>
                <a:latin typeface="Calibri" pitchFamily="34" charset="0"/>
                <a:ea typeface="Calibri" pitchFamily="34" charset="0"/>
                <a:cs typeface="Calibri" pitchFamily="34" charset="0"/>
              </a:rPr>
              <a:t>	</a:t>
            </a:r>
          </a:p>
          <a:p>
            <a:pPr marL="0" marR="0" lvl="0" indent="0" algn="just" defTabSz="914400" rtl="0" eaLnBrk="1" fontAlgn="auto" latinLnBrk="0" hangingPunct="1">
              <a:lnSpc>
                <a:spcPct val="90000"/>
              </a:lnSpc>
              <a:spcBef>
                <a:spcPct val="20000"/>
              </a:spcBef>
              <a:spcAft>
                <a:spcPts val="0"/>
              </a:spcAft>
              <a:buClrTx/>
              <a:buSzTx/>
              <a:buFontTx/>
              <a:buChar char="-"/>
              <a:tabLst/>
              <a:defRPr/>
            </a:pPr>
            <a:endParaRPr kumimoji="0" lang="fr-FR" sz="2400" b="0" i="0" u="none" strike="noStrike" kern="1200" cap="none" spc="0" normalizeH="0" baseline="0" noProof="0" dirty="0" smtClean="0">
              <a:ln>
                <a:noFill/>
              </a:ln>
              <a:effectLst/>
              <a:uLnTx/>
              <a:uFillTx/>
              <a:latin typeface="Calibri" pitchFamily="34" charset="0"/>
              <a:ea typeface="Calibri" pitchFamily="34" charset="0"/>
              <a:cs typeface="Calibri" pitchFamily="34" charset="0"/>
            </a:endParaRPr>
          </a:p>
          <a:p>
            <a:pPr marL="0" marR="0" lvl="0" indent="0" algn="just" defTabSz="914400" rtl="0" eaLnBrk="1" fontAlgn="auto" latinLnBrk="0" hangingPunct="1">
              <a:lnSpc>
                <a:spcPct val="90000"/>
              </a:lnSpc>
              <a:spcBef>
                <a:spcPct val="20000"/>
              </a:spcBef>
              <a:spcAft>
                <a:spcPts val="0"/>
              </a:spcAft>
              <a:buClrTx/>
              <a:buSzTx/>
              <a:buFontTx/>
              <a:buChar char="-"/>
              <a:tabLst/>
              <a:defRPr/>
            </a:pPr>
            <a:endParaRPr kumimoji="0" lang="fr-FR" sz="2400" b="0" i="0" u="none" strike="noStrike" kern="1200" cap="none" spc="0" normalizeH="0" baseline="0" noProof="0" dirty="0" smtClean="0">
              <a:ln>
                <a:noFill/>
              </a:ln>
              <a:effectLst/>
              <a:uLnTx/>
              <a:uFillTx/>
              <a:latin typeface="Calibri" pitchFamily="34" charset="0"/>
              <a:ea typeface="Calibri" pitchFamily="34" charset="0"/>
              <a:cs typeface="Calibri" pitchFamily="34" charset="0"/>
            </a:endParaRPr>
          </a:p>
          <a:p>
            <a:pPr marL="0" marR="0" lvl="0" indent="0" algn="just" defTabSz="914400" rtl="0" eaLnBrk="1" fontAlgn="auto" latinLnBrk="0" hangingPunct="1">
              <a:lnSpc>
                <a:spcPct val="90000"/>
              </a:lnSpc>
              <a:spcBef>
                <a:spcPct val="20000"/>
              </a:spcBef>
              <a:spcAft>
                <a:spcPts val="0"/>
              </a:spcAft>
              <a:buClrTx/>
              <a:buSzTx/>
              <a:buFontTx/>
              <a:buChar char="-"/>
              <a:tabLst/>
              <a:defRPr/>
            </a:pPr>
            <a:endParaRPr kumimoji="0" lang="fr-FR" sz="2400" b="0" i="0" u="none" strike="noStrike" kern="1200" cap="none" spc="0" normalizeH="0" baseline="0" noProof="0" dirty="0" smtClean="0">
              <a:ln>
                <a:noFill/>
              </a:ln>
              <a:effectLst/>
              <a:uLnTx/>
              <a:uFillTx/>
              <a:latin typeface="Calibri" pitchFamily="34" charset="0"/>
              <a:ea typeface="Calibri" pitchFamily="34" charset="0"/>
              <a:cs typeface="Calibri" pitchFamily="34" charset="0"/>
            </a:endParaRPr>
          </a:p>
          <a:p>
            <a:pPr marL="0" marR="0" lvl="0" indent="0" algn="just" defTabSz="914400" rtl="0" eaLnBrk="1" fontAlgn="auto" latinLnBrk="0" hangingPunct="1">
              <a:lnSpc>
                <a:spcPct val="90000"/>
              </a:lnSpc>
              <a:spcBef>
                <a:spcPct val="20000"/>
              </a:spcBef>
              <a:spcAft>
                <a:spcPts val="0"/>
              </a:spcAft>
              <a:buClrTx/>
              <a:buSzTx/>
              <a:buFontTx/>
              <a:buChar char="-"/>
              <a:tabLst/>
              <a:defRPr/>
            </a:pPr>
            <a:endParaRPr kumimoji="0" lang="fr-FR" sz="2400" b="0" i="0" u="none" strike="noStrike" kern="1200" cap="none" spc="0" normalizeH="0" baseline="0" noProof="0" dirty="0" smtClean="0">
              <a:ln>
                <a:noFill/>
              </a:ln>
              <a:effectLst/>
              <a:uLnTx/>
              <a:uFillTx/>
              <a:latin typeface="Calibri" pitchFamily="34" charset="0"/>
              <a:ea typeface="Calibri" pitchFamily="34" charset="0"/>
              <a:cs typeface="Calibri" pitchFamily="34" charset="0"/>
            </a:endParaRPr>
          </a:p>
        </p:txBody>
      </p:sp>
      <p:sp>
        <p:nvSpPr>
          <p:cNvPr id="5" name="ZoneTexte 4"/>
          <p:cNvSpPr txBox="1"/>
          <p:nvPr/>
        </p:nvSpPr>
        <p:spPr>
          <a:xfrm>
            <a:off x="3563888" y="1556792"/>
            <a:ext cx="5832648" cy="523220"/>
          </a:xfrm>
          <a:prstGeom prst="rect">
            <a:avLst/>
          </a:prstGeom>
          <a:noFill/>
        </p:spPr>
        <p:txBody>
          <a:bodyPr wrap="square" rtlCol="0">
            <a:spAutoFit/>
          </a:bodyPr>
          <a:lstStyle/>
          <a:p>
            <a:r>
              <a:rPr lang="fr-FR" sz="2800" b="1" cap="all" dirty="0" smtClean="0">
                <a:solidFill>
                  <a:schemeClr val="accent2">
                    <a:lumMod val="75000"/>
                  </a:schemeClr>
                </a:solidFill>
                <a:latin typeface="Calibri" pitchFamily="34" charset="0"/>
                <a:ea typeface="+mj-ea"/>
                <a:cs typeface="+mj-cs"/>
              </a:rPr>
              <a:t>UN Cadre législatif favorable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323528" y="1916832"/>
            <a:ext cx="8352928" cy="4392488"/>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auto" latinLnBrk="0" hangingPunct="1">
              <a:lnSpc>
                <a:spcPct val="90000"/>
              </a:lnSpc>
              <a:spcBef>
                <a:spcPct val="20000"/>
              </a:spcBef>
              <a:spcAft>
                <a:spcPts val="0"/>
              </a:spcAft>
              <a:buClrTx/>
              <a:buSzTx/>
              <a:buFont typeface="Arial" pitchFamily="34" charset="0"/>
              <a:buNone/>
              <a:tabLst/>
              <a:defRPr/>
            </a:pPr>
            <a:endParaRPr kumimoji="0" lang="fr-FR" sz="800" b="1" i="0" u="none" strike="noStrike" kern="1200" cap="none" spc="0" normalizeH="0" baseline="0" noProof="0" dirty="0" smtClean="0">
              <a:ln>
                <a:noFill/>
              </a:ln>
              <a:effectLst/>
              <a:uLnTx/>
              <a:uFillTx/>
              <a:latin typeface="Calibri" pitchFamily="34" charset="0"/>
              <a:ea typeface="Calibri" pitchFamily="34" charset="0"/>
              <a:cs typeface="Calibri" pitchFamily="34" charset="0"/>
            </a:endParaRPr>
          </a:p>
          <a:p>
            <a:pPr marL="0" marR="0" lvl="0" indent="0" algn="just" defTabSz="914400" rtl="0" eaLnBrk="1" fontAlgn="auto" latinLnBrk="0" hangingPunct="1">
              <a:lnSpc>
                <a:spcPct val="90000"/>
              </a:lnSpc>
              <a:spcBef>
                <a:spcPct val="20000"/>
              </a:spcBef>
              <a:spcAft>
                <a:spcPts val="0"/>
              </a:spcAft>
              <a:buClrTx/>
              <a:buSzTx/>
              <a:tabLst/>
              <a:defRPr/>
            </a:pPr>
            <a:r>
              <a:rPr lang="fr-FR" sz="2400" b="1" u="sng" dirty="0" smtClean="0">
                <a:solidFill>
                  <a:schemeClr val="tx1">
                    <a:lumMod val="50000"/>
                  </a:schemeClr>
                </a:solidFill>
                <a:latin typeface="Calibri" pitchFamily="34" charset="0"/>
                <a:ea typeface="Calibri" pitchFamily="34" charset="0"/>
                <a:cs typeface="Calibri" pitchFamily="34" charset="0"/>
              </a:rPr>
              <a:t>La loi sur le 1% - 2005 </a:t>
            </a:r>
          </a:p>
          <a:p>
            <a:pPr marL="0" marR="0" lvl="0" indent="0" algn="just" defTabSz="914400" rtl="0" eaLnBrk="1" fontAlgn="auto" latinLnBrk="0" hangingPunct="1">
              <a:lnSpc>
                <a:spcPct val="90000"/>
              </a:lnSpc>
              <a:spcBef>
                <a:spcPct val="20000"/>
              </a:spcBef>
              <a:spcAft>
                <a:spcPts val="0"/>
              </a:spcAft>
              <a:buClrTx/>
              <a:buSzTx/>
              <a:tabLst/>
              <a:defRPr/>
            </a:pPr>
            <a:endParaRPr lang="fr-FR" sz="2400" b="1" u="sng" dirty="0" smtClean="0">
              <a:solidFill>
                <a:schemeClr val="tx1">
                  <a:lumMod val="50000"/>
                </a:schemeClr>
              </a:solidFill>
              <a:latin typeface="Calibri" pitchFamily="34" charset="0"/>
              <a:ea typeface="Calibri" pitchFamily="34" charset="0"/>
              <a:cs typeface="Calibri" pitchFamily="34" charset="0"/>
            </a:endParaRPr>
          </a:p>
          <a:p>
            <a:pPr>
              <a:lnSpc>
                <a:spcPct val="90000"/>
              </a:lnSpc>
              <a:buClr>
                <a:srgbClr val="000099"/>
              </a:buClr>
              <a:buFont typeface="Arial" pitchFamily="34" charset="0"/>
              <a:buChar char="•"/>
            </a:pPr>
            <a:r>
              <a:rPr lang="fr-FR" sz="2200" dirty="0" smtClean="0">
                <a:solidFill>
                  <a:schemeClr val="tx1">
                    <a:lumMod val="50000"/>
                  </a:schemeClr>
                </a:solidFill>
                <a:latin typeface="Calibri" pitchFamily="34" charset="0"/>
                <a:ea typeface="Calibri" pitchFamily="34" charset="0"/>
                <a:cs typeface="Calibri" pitchFamily="34" charset="0"/>
              </a:rPr>
              <a:t>A élargi les possibilités des CT en leur permettant de mobiliser 1% des recettes de leurs budgets annexes Eau Potable et Assainissement en plus du budget général</a:t>
            </a:r>
          </a:p>
          <a:p>
            <a:pPr>
              <a:lnSpc>
                <a:spcPct val="90000"/>
              </a:lnSpc>
              <a:buClr>
                <a:srgbClr val="000099"/>
              </a:buClr>
            </a:pPr>
            <a:endParaRPr lang="fr-FR" sz="2200" dirty="0" smtClean="0">
              <a:solidFill>
                <a:schemeClr val="tx1">
                  <a:lumMod val="50000"/>
                </a:schemeClr>
              </a:solidFill>
              <a:latin typeface="Calibri" pitchFamily="34" charset="0"/>
              <a:ea typeface="Calibri" pitchFamily="34" charset="0"/>
              <a:cs typeface="Calibri" pitchFamily="34" charset="0"/>
            </a:endParaRPr>
          </a:p>
          <a:p>
            <a:pPr>
              <a:lnSpc>
                <a:spcPct val="90000"/>
              </a:lnSpc>
              <a:buClr>
                <a:srgbClr val="000099"/>
              </a:buClr>
            </a:pPr>
            <a:endParaRPr lang="fr-FR" sz="2200" dirty="0">
              <a:solidFill>
                <a:schemeClr val="tx1">
                  <a:lumMod val="50000"/>
                </a:schemeClr>
              </a:solidFill>
              <a:latin typeface="Calibri" pitchFamily="34" charset="0"/>
              <a:ea typeface="Calibri" pitchFamily="34" charset="0"/>
              <a:cs typeface="Calibri" pitchFamily="34" charset="0"/>
            </a:endParaRPr>
          </a:p>
          <a:p>
            <a:pPr>
              <a:lnSpc>
                <a:spcPct val="90000"/>
              </a:lnSpc>
              <a:buClr>
                <a:srgbClr val="000099"/>
              </a:buClr>
              <a:buFont typeface="Arial" pitchFamily="34" charset="0"/>
              <a:buChar char="•"/>
            </a:pPr>
            <a:r>
              <a:rPr lang="fr-FR" sz="2200" dirty="0" smtClean="0">
                <a:solidFill>
                  <a:schemeClr val="tx1">
                    <a:lumMod val="50000"/>
                  </a:schemeClr>
                </a:solidFill>
                <a:latin typeface="Calibri" pitchFamily="34" charset="0"/>
                <a:ea typeface="Calibri" pitchFamily="34" charset="0"/>
                <a:cs typeface="Calibri" pitchFamily="34" charset="0"/>
              </a:rPr>
              <a:t>2005 – 2015 : 10 ans -  Etu</a:t>
            </a:r>
            <a:r>
              <a:rPr lang="fr-FR" sz="2200" dirty="0" smtClean="0">
                <a:solidFill>
                  <a:schemeClr val="tx1">
                    <a:lumMod val="50000"/>
                  </a:schemeClr>
                </a:solidFill>
                <a:latin typeface="Calibri" pitchFamily="34" charset="0"/>
                <a:ea typeface="Calibri" pitchFamily="34" charset="0"/>
                <a:cs typeface="Calibri" pitchFamily="34" charset="0"/>
              </a:rPr>
              <a:t>de qualitative en cours   </a:t>
            </a:r>
            <a:endParaRPr lang="fr-FR" sz="2200" dirty="0" smtClean="0">
              <a:solidFill>
                <a:schemeClr val="tx1">
                  <a:lumMod val="50000"/>
                </a:schemeClr>
              </a:solidFill>
              <a:latin typeface="Calibri" pitchFamily="34" charset="0"/>
              <a:ea typeface="Calibri" pitchFamily="34" charset="0"/>
              <a:cs typeface="Calibri" pitchFamily="34" charset="0"/>
            </a:endParaRPr>
          </a:p>
          <a:p>
            <a:pPr>
              <a:lnSpc>
                <a:spcPct val="90000"/>
              </a:lnSpc>
              <a:buClr>
                <a:srgbClr val="000099"/>
              </a:buClr>
            </a:pPr>
            <a:endParaRPr lang="fr-FR" sz="2400" dirty="0" smtClean="0">
              <a:solidFill>
                <a:schemeClr val="tx1">
                  <a:lumMod val="50000"/>
                </a:schemeClr>
              </a:solidFill>
              <a:latin typeface="Calibri" pitchFamily="34" charset="0"/>
              <a:ea typeface="Calibri" pitchFamily="34" charset="0"/>
              <a:cs typeface="Calibri" pitchFamily="34" charset="0"/>
            </a:endParaRPr>
          </a:p>
          <a:p>
            <a:pPr>
              <a:lnSpc>
                <a:spcPct val="90000"/>
              </a:lnSpc>
              <a:buClr>
                <a:srgbClr val="000099"/>
              </a:buClr>
            </a:pPr>
            <a:endParaRPr lang="fr-FR" sz="2400" dirty="0" smtClean="0">
              <a:solidFill>
                <a:schemeClr val="tx1">
                  <a:lumMod val="50000"/>
                </a:schemeClr>
              </a:solidFill>
              <a:latin typeface="Calibri" pitchFamily="34" charset="0"/>
              <a:ea typeface="Calibri" pitchFamily="34" charset="0"/>
              <a:cs typeface="Calibri" pitchFamily="34" charset="0"/>
            </a:endParaRPr>
          </a:p>
          <a:p>
            <a:pPr>
              <a:lnSpc>
                <a:spcPct val="90000"/>
              </a:lnSpc>
              <a:buClr>
                <a:srgbClr val="000099"/>
              </a:buClr>
            </a:pPr>
            <a:endParaRPr lang="fr-FR" sz="2400" dirty="0" smtClean="0">
              <a:solidFill>
                <a:schemeClr val="tx1">
                  <a:lumMod val="50000"/>
                </a:schemeClr>
              </a:solidFill>
              <a:latin typeface="Calibri" pitchFamily="34" charset="0"/>
              <a:ea typeface="Calibri" pitchFamily="34" charset="0"/>
              <a:cs typeface="Calibri" pitchFamily="34" charset="0"/>
            </a:endParaRPr>
          </a:p>
          <a:p>
            <a:pPr marL="0" marR="0" lvl="0" indent="0" algn="just" defTabSz="914400" rtl="0" eaLnBrk="1" fontAlgn="auto" latinLnBrk="0" hangingPunct="1">
              <a:lnSpc>
                <a:spcPct val="90000"/>
              </a:lnSpc>
              <a:spcBef>
                <a:spcPct val="20000"/>
              </a:spcBef>
              <a:spcAft>
                <a:spcPts val="0"/>
              </a:spcAft>
              <a:buClrTx/>
              <a:buSzTx/>
              <a:tabLst/>
              <a:defRPr/>
            </a:pPr>
            <a:endParaRPr lang="fr-FR" sz="2400" b="1" u="sng" dirty="0" smtClean="0">
              <a:latin typeface="Calibri" pitchFamily="34" charset="0"/>
              <a:ea typeface="Calibri" pitchFamily="34" charset="0"/>
              <a:cs typeface="Calibri" pitchFamily="34" charset="0"/>
            </a:endParaRPr>
          </a:p>
          <a:p>
            <a:pPr marL="0" marR="0" lvl="0" indent="0" algn="just" defTabSz="914400" rtl="0" eaLnBrk="1" fontAlgn="auto" latinLnBrk="0" hangingPunct="1">
              <a:lnSpc>
                <a:spcPct val="90000"/>
              </a:lnSpc>
              <a:spcBef>
                <a:spcPct val="20000"/>
              </a:spcBef>
              <a:spcAft>
                <a:spcPts val="0"/>
              </a:spcAft>
              <a:buClrTx/>
              <a:buSzTx/>
              <a:tabLst/>
              <a:defRPr/>
            </a:pPr>
            <a:r>
              <a:rPr lang="fr-FR" sz="2400" b="1" dirty="0" smtClean="0">
                <a:latin typeface="Calibri" pitchFamily="34" charset="0"/>
                <a:ea typeface="Calibri" pitchFamily="34" charset="0"/>
                <a:cs typeface="Calibri" pitchFamily="34" charset="0"/>
              </a:rPr>
              <a:t>- </a:t>
            </a:r>
          </a:p>
          <a:p>
            <a:pPr marL="0" marR="0" lvl="0" indent="0" algn="just" defTabSz="914400" rtl="0" eaLnBrk="1" fontAlgn="auto" latinLnBrk="0" hangingPunct="1">
              <a:lnSpc>
                <a:spcPct val="90000"/>
              </a:lnSpc>
              <a:spcBef>
                <a:spcPct val="20000"/>
              </a:spcBef>
              <a:spcAft>
                <a:spcPts val="0"/>
              </a:spcAft>
              <a:buClrTx/>
              <a:buSzTx/>
              <a:tabLst/>
              <a:defRPr/>
            </a:pPr>
            <a:endParaRPr lang="fr-FR" sz="2400" u="sng" dirty="0" smtClean="0">
              <a:latin typeface="Calibri" pitchFamily="34" charset="0"/>
              <a:ea typeface="Calibri" pitchFamily="34" charset="0"/>
              <a:cs typeface="Calibri" pitchFamily="34" charset="0"/>
            </a:endParaRPr>
          </a:p>
          <a:p>
            <a:pPr marL="0" marR="0" lvl="0" indent="0" algn="just" defTabSz="914400" rtl="0" eaLnBrk="1" fontAlgn="auto" latinLnBrk="0" hangingPunct="1">
              <a:lnSpc>
                <a:spcPct val="90000"/>
              </a:lnSpc>
              <a:spcBef>
                <a:spcPct val="20000"/>
              </a:spcBef>
              <a:spcAft>
                <a:spcPts val="0"/>
              </a:spcAft>
              <a:buClrTx/>
              <a:buSzTx/>
              <a:buFontTx/>
              <a:buChar char="-"/>
              <a:tabLst/>
              <a:defRPr/>
            </a:pPr>
            <a:endParaRPr kumimoji="0" lang="fr-FR" sz="2400" b="0" i="0" u="none" strike="noStrike" kern="1200" cap="none" spc="0" normalizeH="0" baseline="0" noProof="0" dirty="0" smtClean="0">
              <a:ln>
                <a:noFill/>
              </a:ln>
              <a:effectLst/>
              <a:uLnTx/>
              <a:uFillTx/>
              <a:latin typeface="Calibri" pitchFamily="34" charset="0"/>
              <a:ea typeface="Calibri" pitchFamily="34" charset="0"/>
              <a:cs typeface="Calibri" pitchFamily="34" charset="0"/>
            </a:endParaRPr>
          </a:p>
          <a:p>
            <a:pPr marL="0" marR="0" lvl="0" indent="0" algn="just" defTabSz="914400" rtl="0" eaLnBrk="1" fontAlgn="auto" latinLnBrk="0" hangingPunct="1">
              <a:lnSpc>
                <a:spcPct val="90000"/>
              </a:lnSpc>
              <a:spcBef>
                <a:spcPct val="20000"/>
              </a:spcBef>
              <a:spcAft>
                <a:spcPts val="0"/>
              </a:spcAft>
              <a:buClrTx/>
              <a:buSzTx/>
              <a:buFontTx/>
              <a:buChar char="-"/>
              <a:tabLst/>
              <a:defRPr/>
            </a:pPr>
            <a:endParaRPr kumimoji="0" lang="fr-FR" sz="2400" b="0" i="0" u="none" strike="noStrike" kern="1200" cap="none" spc="0" normalizeH="0" baseline="0" noProof="0" dirty="0" smtClean="0">
              <a:ln>
                <a:noFill/>
              </a:ln>
              <a:effectLst/>
              <a:uLnTx/>
              <a:uFillTx/>
              <a:latin typeface="Calibri" pitchFamily="34" charset="0"/>
              <a:ea typeface="Calibri" pitchFamily="34" charset="0"/>
              <a:cs typeface="Calibri" pitchFamily="34" charset="0"/>
            </a:endParaRPr>
          </a:p>
          <a:p>
            <a:pPr marL="0" marR="0" lvl="0" indent="0" algn="just" defTabSz="914400" rtl="0" eaLnBrk="1" fontAlgn="auto" latinLnBrk="0" hangingPunct="1">
              <a:lnSpc>
                <a:spcPct val="90000"/>
              </a:lnSpc>
              <a:spcBef>
                <a:spcPct val="20000"/>
              </a:spcBef>
              <a:spcAft>
                <a:spcPts val="0"/>
              </a:spcAft>
              <a:buClrTx/>
              <a:buSzTx/>
              <a:buFontTx/>
              <a:buChar char="-"/>
              <a:tabLst/>
              <a:defRPr/>
            </a:pPr>
            <a:endParaRPr kumimoji="0" lang="fr-FR" sz="2400" b="0" i="0" u="none" strike="noStrike" kern="1200" cap="none" spc="0" normalizeH="0" baseline="0" noProof="0" dirty="0" smtClean="0">
              <a:ln>
                <a:noFill/>
              </a:ln>
              <a:effectLst/>
              <a:uLnTx/>
              <a:uFillTx/>
              <a:latin typeface="Calibri" pitchFamily="34" charset="0"/>
              <a:ea typeface="Calibri" pitchFamily="34" charset="0"/>
              <a:cs typeface="Calibri" pitchFamily="34" charset="0"/>
            </a:endParaRPr>
          </a:p>
          <a:p>
            <a:pPr marL="0" marR="0" lvl="0" indent="0" algn="just" defTabSz="914400" rtl="0" eaLnBrk="1" fontAlgn="auto" latinLnBrk="0" hangingPunct="1">
              <a:lnSpc>
                <a:spcPct val="90000"/>
              </a:lnSpc>
              <a:spcBef>
                <a:spcPct val="20000"/>
              </a:spcBef>
              <a:spcAft>
                <a:spcPts val="0"/>
              </a:spcAft>
              <a:buClrTx/>
              <a:buSzTx/>
              <a:buFontTx/>
              <a:buChar char="-"/>
              <a:tabLst/>
              <a:defRPr/>
            </a:pPr>
            <a:endParaRPr kumimoji="0" lang="fr-FR" sz="2400" b="0" i="0" u="none" strike="noStrike" kern="1200" cap="none" spc="0" normalizeH="0" baseline="0" noProof="0" dirty="0" smtClean="0">
              <a:ln>
                <a:noFill/>
              </a:ln>
              <a:effectLst/>
              <a:uLnTx/>
              <a:uFillTx/>
              <a:latin typeface="Calibri" pitchFamily="34" charset="0"/>
              <a:ea typeface="Calibri" pitchFamily="34" charset="0"/>
              <a:cs typeface="Calibri" pitchFamily="34" charset="0"/>
            </a:endParaRPr>
          </a:p>
        </p:txBody>
      </p:sp>
      <p:sp>
        <p:nvSpPr>
          <p:cNvPr id="7" name="ZoneTexte 6"/>
          <p:cNvSpPr txBox="1"/>
          <p:nvPr/>
        </p:nvSpPr>
        <p:spPr>
          <a:xfrm>
            <a:off x="3563888" y="1556792"/>
            <a:ext cx="5832648" cy="523220"/>
          </a:xfrm>
          <a:prstGeom prst="rect">
            <a:avLst/>
          </a:prstGeom>
          <a:noFill/>
        </p:spPr>
        <p:txBody>
          <a:bodyPr wrap="square" rtlCol="0">
            <a:spAutoFit/>
          </a:bodyPr>
          <a:lstStyle/>
          <a:p>
            <a:r>
              <a:rPr lang="fr-FR" sz="2800" b="1" cap="all" dirty="0" smtClean="0">
                <a:solidFill>
                  <a:schemeClr val="accent2">
                    <a:lumMod val="75000"/>
                  </a:schemeClr>
                </a:solidFill>
                <a:latin typeface="Calibri" pitchFamily="34" charset="0"/>
                <a:ea typeface="+mj-ea"/>
                <a:cs typeface="+mj-cs"/>
              </a:rPr>
              <a:t>UN Cadre législatif favorable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normAutofit/>
          </a:bodyPr>
          <a:lstStyle/>
          <a:p>
            <a:pPr eaLnBrk="1" hangingPunct="1"/>
            <a:r>
              <a:rPr lang="fr-FR" sz="2800" b="1" cap="all" dirty="0" smtClean="0">
                <a:solidFill>
                  <a:schemeClr val="accent2">
                    <a:lumMod val="75000"/>
                  </a:schemeClr>
                </a:solidFill>
                <a:latin typeface="Calibri" pitchFamily="34" charset="0"/>
              </a:rPr>
              <a:t>Application du 1%</a:t>
            </a:r>
          </a:p>
        </p:txBody>
      </p:sp>
      <p:graphicFrame>
        <p:nvGraphicFramePr>
          <p:cNvPr id="5" name="Graphique 4"/>
          <p:cNvGraphicFramePr>
            <a:graphicFrameLocks/>
          </p:cNvGraphicFramePr>
          <p:nvPr/>
        </p:nvGraphicFramePr>
        <p:xfrm>
          <a:off x="467544" y="1628800"/>
          <a:ext cx="4176464" cy="42484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Graphique 5"/>
          <p:cNvGraphicFramePr>
            <a:graphicFrameLocks/>
          </p:cNvGraphicFramePr>
          <p:nvPr/>
        </p:nvGraphicFramePr>
        <p:xfrm>
          <a:off x="4644008" y="1628800"/>
          <a:ext cx="4176464" cy="4248472"/>
        </p:xfrm>
        <a:graphic>
          <a:graphicData uri="http://schemas.openxmlformats.org/drawingml/2006/chart">
            <c:chart xmlns:c="http://schemas.openxmlformats.org/drawingml/2006/chart" xmlns:r="http://schemas.openxmlformats.org/officeDocument/2006/relationships" r:id="rId4"/>
          </a:graphicData>
        </a:graphic>
      </p:graphicFrame>
      <p:sp>
        <p:nvSpPr>
          <p:cNvPr id="4101" name="ZoneTexte 6"/>
          <p:cNvSpPr txBox="1">
            <a:spLocks noChangeArrowheads="1"/>
          </p:cNvSpPr>
          <p:nvPr/>
        </p:nvSpPr>
        <p:spPr bwMode="auto">
          <a:xfrm>
            <a:off x="1763713" y="4508500"/>
            <a:ext cx="2016125" cy="892552"/>
          </a:xfrm>
          <a:prstGeom prst="rect">
            <a:avLst/>
          </a:prstGeom>
          <a:noFill/>
          <a:ln w="9525">
            <a:noFill/>
            <a:miter lim="800000"/>
            <a:headEnd/>
            <a:tailEnd/>
          </a:ln>
        </p:spPr>
        <p:txBody>
          <a:bodyPr>
            <a:spAutoFit/>
          </a:bodyPr>
          <a:lstStyle/>
          <a:p>
            <a:pPr algn="ctr"/>
            <a:r>
              <a:rPr lang="fr-FR" b="1" dirty="0">
                <a:latin typeface="Futura Lt BT" pitchFamily="34" charset="0"/>
              </a:rPr>
              <a:t>Loi </a:t>
            </a:r>
            <a:r>
              <a:rPr lang="fr-FR" b="1" dirty="0" smtClean="0">
                <a:latin typeface="Futura Lt BT" pitchFamily="34" charset="0"/>
              </a:rPr>
              <a:t>1% </a:t>
            </a:r>
            <a:r>
              <a:rPr lang="fr-FR" sz="1600" dirty="0" smtClean="0">
                <a:latin typeface="Futura Lt BT" pitchFamily="34" charset="0"/>
              </a:rPr>
              <a:t>(collectivités </a:t>
            </a:r>
            <a:r>
              <a:rPr lang="fr-FR" sz="1600" dirty="0">
                <a:latin typeface="Futura Lt BT" pitchFamily="34" charset="0"/>
              </a:rPr>
              <a:t>+ agences) </a:t>
            </a:r>
            <a:endParaRPr lang="fr-FR" dirty="0">
              <a:latin typeface="Futura Lt BT" pitchFamily="34" charset="0"/>
            </a:endParaRPr>
          </a:p>
          <a:p>
            <a:pPr algn="ctr"/>
            <a:r>
              <a:rPr lang="fr-FR" b="1" dirty="0">
                <a:latin typeface="Futura Lt BT" pitchFamily="34" charset="0"/>
              </a:rPr>
              <a:t>83%</a:t>
            </a:r>
          </a:p>
        </p:txBody>
      </p:sp>
      <p:sp>
        <p:nvSpPr>
          <p:cNvPr id="4102" name="ZoneTexte 7"/>
          <p:cNvSpPr txBox="1">
            <a:spLocks noChangeArrowheads="1"/>
          </p:cNvSpPr>
          <p:nvPr/>
        </p:nvSpPr>
        <p:spPr bwMode="auto">
          <a:xfrm>
            <a:off x="1331640" y="3068960"/>
            <a:ext cx="1152525" cy="862013"/>
          </a:xfrm>
          <a:prstGeom prst="rect">
            <a:avLst/>
          </a:prstGeom>
          <a:noFill/>
          <a:ln w="9525">
            <a:noFill/>
            <a:miter lim="800000"/>
            <a:headEnd/>
            <a:tailEnd/>
          </a:ln>
        </p:spPr>
        <p:txBody>
          <a:bodyPr>
            <a:spAutoFit/>
          </a:bodyPr>
          <a:lstStyle/>
          <a:p>
            <a:pPr algn="ctr"/>
            <a:r>
              <a:rPr lang="fr-FR" sz="1600" b="1" dirty="0">
                <a:latin typeface="Futura Lt BT" pitchFamily="34" charset="0"/>
              </a:rPr>
              <a:t>Budget </a:t>
            </a:r>
          </a:p>
          <a:p>
            <a:pPr algn="ctr"/>
            <a:r>
              <a:rPr lang="fr-FR" sz="1600" b="1" dirty="0">
                <a:latin typeface="Futura Lt BT" pitchFamily="34" charset="0"/>
              </a:rPr>
              <a:t>général</a:t>
            </a:r>
            <a:endParaRPr lang="fr-FR" sz="1600" dirty="0">
              <a:latin typeface="Futura Lt BT" pitchFamily="34" charset="0"/>
            </a:endParaRPr>
          </a:p>
          <a:p>
            <a:pPr algn="ctr"/>
            <a:r>
              <a:rPr lang="fr-FR" sz="1600" b="1" dirty="0">
                <a:latin typeface="Futura Lt BT" pitchFamily="34" charset="0"/>
              </a:rPr>
              <a:t>17%</a:t>
            </a:r>
          </a:p>
        </p:txBody>
      </p:sp>
      <p:sp>
        <p:nvSpPr>
          <p:cNvPr id="4103" name="ZoneTexte 8"/>
          <p:cNvSpPr txBox="1">
            <a:spLocks noChangeArrowheads="1"/>
          </p:cNvSpPr>
          <p:nvPr/>
        </p:nvSpPr>
        <p:spPr bwMode="auto">
          <a:xfrm>
            <a:off x="5508625" y="3644900"/>
            <a:ext cx="1150938" cy="862013"/>
          </a:xfrm>
          <a:prstGeom prst="rect">
            <a:avLst/>
          </a:prstGeom>
          <a:noFill/>
          <a:ln w="9525">
            <a:noFill/>
            <a:miter lim="800000"/>
            <a:headEnd/>
            <a:tailEnd/>
          </a:ln>
        </p:spPr>
        <p:txBody>
          <a:bodyPr>
            <a:spAutoFit/>
          </a:bodyPr>
          <a:lstStyle/>
          <a:p>
            <a:pPr algn="ctr"/>
            <a:r>
              <a:rPr lang="fr-FR" sz="1600" b="1">
                <a:latin typeface="Futura Lt BT" pitchFamily="34" charset="0"/>
              </a:rPr>
              <a:t>Budget </a:t>
            </a:r>
          </a:p>
          <a:p>
            <a:pPr algn="ctr"/>
            <a:r>
              <a:rPr lang="fr-FR" sz="1600" b="1">
                <a:latin typeface="Futura Lt BT" pitchFamily="34" charset="0"/>
              </a:rPr>
              <a:t>général</a:t>
            </a:r>
            <a:endParaRPr lang="fr-FR" sz="1600">
              <a:latin typeface="Futura Lt BT" pitchFamily="34" charset="0"/>
            </a:endParaRPr>
          </a:p>
          <a:p>
            <a:pPr algn="ctr"/>
            <a:r>
              <a:rPr lang="fr-FR" sz="1600" b="1">
                <a:latin typeface="Futura Lt BT" pitchFamily="34" charset="0"/>
              </a:rPr>
              <a:t>35%</a:t>
            </a:r>
          </a:p>
        </p:txBody>
      </p:sp>
      <p:sp>
        <p:nvSpPr>
          <p:cNvPr id="4104" name="ZoneTexte 9"/>
          <p:cNvSpPr txBox="1">
            <a:spLocks noChangeArrowheads="1"/>
          </p:cNvSpPr>
          <p:nvPr/>
        </p:nvSpPr>
        <p:spPr bwMode="auto">
          <a:xfrm>
            <a:off x="6875463" y="4076700"/>
            <a:ext cx="1152525" cy="585788"/>
          </a:xfrm>
          <a:prstGeom prst="rect">
            <a:avLst/>
          </a:prstGeom>
          <a:noFill/>
          <a:ln w="9525">
            <a:noFill/>
            <a:miter lim="800000"/>
            <a:headEnd/>
            <a:tailEnd/>
          </a:ln>
        </p:spPr>
        <p:txBody>
          <a:bodyPr>
            <a:spAutoFit/>
          </a:bodyPr>
          <a:lstStyle/>
          <a:p>
            <a:pPr algn="ctr"/>
            <a:r>
              <a:rPr lang="fr-FR" sz="1600" b="1" dirty="0">
                <a:latin typeface="Futura Lt BT" pitchFamily="34" charset="0"/>
              </a:rPr>
              <a:t>Loi </a:t>
            </a:r>
            <a:r>
              <a:rPr lang="fr-FR" sz="1600" b="1" dirty="0" smtClean="0">
                <a:latin typeface="Futura Lt BT" pitchFamily="34" charset="0"/>
              </a:rPr>
              <a:t>1%</a:t>
            </a:r>
            <a:endParaRPr lang="fr-FR" sz="1600" dirty="0">
              <a:latin typeface="Futura Lt BT" pitchFamily="34" charset="0"/>
            </a:endParaRPr>
          </a:p>
          <a:p>
            <a:pPr algn="ctr"/>
            <a:r>
              <a:rPr lang="fr-FR" sz="1600" b="1" dirty="0">
                <a:latin typeface="Futura Lt BT" pitchFamily="34" charset="0"/>
              </a:rPr>
              <a:t>65%</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Image 3" descr="vague pied de page_web_650px.png"/>
          <p:cNvPicPr>
            <a:picLocks noChangeAspect="1"/>
          </p:cNvPicPr>
          <p:nvPr/>
        </p:nvPicPr>
        <p:blipFill>
          <a:blip r:embed="rId3" cstate="print"/>
          <a:srcRect/>
          <a:stretch>
            <a:fillRect/>
          </a:stretch>
        </p:blipFill>
        <p:spPr bwMode="auto">
          <a:xfrm>
            <a:off x="0" y="5999163"/>
            <a:ext cx="9144000" cy="858837"/>
          </a:xfrm>
          <a:prstGeom prst="rect">
            <a:avLst/>
          </a:prstGeom>
          <a:noFill/>
          <a:ln w="9525">
            <a:noFill/>
            <a:miter lim="800000"/>
            <a:headEnd/>
            <a:tailEnd/>
          </a:ln>
        </p:spPr>
      </p:pic>
      <p:pic>
        <p:nvPicPr>
          <p:cNvPr id="5123" name="Image 4" descr="LOGO PSEAU SEUL.png"/>
          <p:cNvPicPr>
            <a:picLocks noChangeAspect="1"/>
          </p:cNvPicPr>
          <p:nvPr/>
        </p:nvPicPr>
        <p:blipFill>
          <a:blip r:embed="rId4" cstate="print"/>
          <a:srcRect/>
          <a:stretch>
            <a:fillRect/>
          </a:stretch>
        </p:blipFill>
        <p:spPr bwMode="auto">
          <a:xfrm>
            <a:off x="107950" y="6021388"/>
            <a:ext cx="503238" cy="504825"/>
          </a:xfrm>
          <a:prstGeom prst="rect">
            <a:avLst/>
          </a:prstGeom>
          <a:noFill/>
          <a:ln w="9525">
            <a:noFill/>
            <a:miter lim="800000"/>
            <a:headEnd/>
            <a:tailEnd/>
          </a:ln>
        </p:spPr>
      </p:pic>
      <p:sp>
        <p:nvSpPr>
          <p:cNvPr id="5124" name="Titre 1"/>
          <p:cNvSpPr>
            <a:spLocks noGrp="1"/>
          </p:cNvSpPr>
          <p:nvPr>
            <p:ph type="title"/>
          </p:nvPr>
        </p:nvSpPr>
        <p:spPr>
          <a:xfrm>
            <a:off x="457200" y="115888"/>
            <a:ext cx="8229600" cy="1143000"/>
          </a:xfrm>
        </p:spPr>
        <p:txBody>
          <a:bodyPr>
            <a:normAutofit/>
          </a:bodyPr>
          <a:lstStyle/>
          <a:p>
            <a:pPr eaLnBrk="1" hangingPunct="1"/>
            <a:r>
              <a:rPr lang="fr-FR" sz="2800" b="1" cap="all" dirty="0" smtClean="0">
                <a:solidFill>
                  <a:schemeClr val="accent2">
                    <a:lumMod val="75000"/>
                  </a:schemeClr>
                </a:solidFill>
                <a:latin typeface="Calibri" pitchFamily="34" charset="0"/>
              </a:rPr>
              <a:t>Répartition des contributions 2014 </a:t>
            </a:r>
            <a:br>
              <a:rPr lang="fr-FR" sz="2800" b="1" cap="all" dirty="0" smtClean="0">
                <a:solidFill>
                  <a:schemeClr val="accent2">
                    <a:lumMod val="75000"/>
                  </a:schemeClr>
                </a:solidFill>
                <a:latin typeface="Calibri" pitchFamily="34" charset="0"/>
              </a:rPr>
            </a:br>
            <a:r>
              <a:rPr lang="fr-FR" sz="2800" b="1" cap="all" dirty="0" smtClean="0">
                <a:solidFill>
                  <a:schemeClr val="accent2">
                    <a:lumMod val="75000"/>
                  </a:schemeClr>
                </a:solidFill>
                <a:latin typeface="Calibri" pitchFamily="34" charset="0"/>
              </a:rPr>
              <a:t>par type d’organisme (en volume)</a:t>
            </a:r>
          </a:p>
        </p:txBody>
      </p:sp>
      <p:graphicFrame>
        <p:nvGraphicFramePr>
          <p:cNvPr id="6" name="Graphique 5"/>
          <p:cNvGraphicFramePr/>
          <p:nvPr/>
        </p:nvGraphicFramePr>
        <p:xfrm>
          <a:off x="1115616" y="1628800"/>
          <a:ext cx="7344816" cy="4645876"/>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3563888" y="1484784"/>
            <a:ext cx="5832648" cy="523220"/>
          </a:xfrm>
          <a:prstGeom prst="rect">
            <a:avLst/>
          </a:prstGeom>
          <a:noFill/>
        </p:spPr>
        <p:txBody>
          <a:bodyPr wrap="square" rtlCol="0">
            <a:spAutoFit/>
          </a:bodyPr>
          <a:lstStyle/>
          <a:p>
            <a:r>
              <a:rPr lang="fr-FR" sz="2800" b="1" cap="all" dirty="0" smtClean="0">
                <a:solidFill>
                  <a:schemeClr val="accent2">
                    <a:lumMod val="75000"/>
                  </a:schemeClr>
                </a:solidFill>
                <a:latin typeface="Calibri" pitchFamily="34" charset="0"/>
                <a:ea typeface="+mj-ea"/>
                <a:cs typeface="+mj-cs"/>
              </a:rPr>
              <a:t>Impact et CONTRAINTES </a:t>
            </a:r>
          </a:p>
        </p:txBody>
      </p:sp>
      <p:sp>
        <p:nvSpPr>
          <p:cNvPr id="6" name="Espace réservé du contenu 2"/>
          <p:cNvSpPr txBox="1">
            <a:spLocks/>
          </p:cNvSpPr>
          <p:nvPr/>
        </p:nvSpPr>
        <p:spPr bwMode="auto">
          <a:xfrm>
            <a:off x="323528" y="2636912"/>
            <a:ext cx="8406705" cy="5115719"/>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90000"/>
              </a:lnSpc>
              <a:spcBef>
                <a:spcPct val="20000"/>
              </a:spcBef>
              <a:spcAft>
                <a:spcPts val="0"/>
              </a:spcAft>
              <a:buClrTx/>
              <a:buSzTx/>
              <a:tabLst/>
              <a:defRPr/>
            </a:pPr>
            <a:endParaRPr lang="fr-FR" sz="2800" dirty="0" smtClean="0">
              <a:solidFill>
                <a:schemeClr val="tx1">
                  <a:lumMod val="50000"/>
                </a:schemeClr>
              </a:solidFill>
              <a:latin typeface="Calibri" pitchFamily="34" charset="0"/>
              <a:ea typeface="Calibri" pitchFamily="34" charset="0"/>
              <a:cs typeface="Calibri" pitchFamily="34" charset="0"/>
            </a:endParaRPr>
          </a:p>
        </p:txBody>
      </p:sp>
      <p:sp>
        <p:nvSpPr>
          <p:cNvPr id="4" name="Rectangle 3"/>
          <p:cNvSpPr/>
          <p:nvPr/>
        </p:nvSpPr>
        <p:spPr>
          <a:xfrm>
            <a:off x="395536" y="2025908"/>
            <a:ext cx="7992888" cy="4832092"/>
          </a:xfrm>
          <a:prstGeom prst="rect">
            <a:avLst/>
          </a:prstGeom>
        </p:spPr>
        <p:txBody>
          <a:bodyPr wrap="square">
            <a:spAutoFit/>
          </a:bodyPr>
          <a:lstStyle/>
          <a:p>
            <a:pPr>
              <a:buFontTx/>
              <a:buNone/>
            </a:pPr>
            <a:r>
              <a:rPr lang="fr-FR" sz="2200" b="1" dirty="0" smtClean="0">
                <a:solidFill>
                  <a:schemeClr val="tx1">
                    <a:lumMod val="50000"/>
                  </a:schemeClr>
                </a:solidFill>
                <a:latin typeface="Calibri" pitchFamily="34" charset="0"/>
                <a:ea typeface="Calibri" pitchFamily="34" charset="0"/>
                <a:cs typeface="Calibri" pitchFamily="34" charset="0"/>
              </a:rPr>
              <a:t>La loi sur le 1% a permis </a:t>
            </a:r>
            <a:r>
              <a:rPr lang="fr-FR" sz="2200" dirty="0" smtClean="0">
                <a:solidFill>
                  <a:schemeClr val="tx1">
                    <a:lumMod val="50000"/>
                  </a:schemeClr>
                </a:solidFill>
                <a:latin typeface="Calibri" pitchFamily="34" charset="0"/>
                <a:ea typeface="Calibri" pitchFamily="34" charset="0"/>
                <a:cs typeface="Calibri" pitchFamily="34" charset="0"/>
              </a:rPr>
              <a:t>:</a:t>
            </a:r>
          </a:p>
          <a:p>
            <a:pPr>
              <a:buFont typeface="Arial" pitchFamily="34" charset="0"/>
              <a:buChar char="•"/>
            </a:pPr>
            <a:r>
              <a:rPr lang="fr-FR" sz="2200" dirty="0" smtClean="0">
                <a:solidFill>
                  <a:schemeClr val="tx1">
                    <a:lumMod val="50000"/>
                  </a:schemeClr>
                </a:solidFill>
                <a:latin typeface="Calibri" pitchFamily="34" charset="0"/>
                <a:ea typeface="Calibri" pitchFamily="34" charset="0"/>
                <a:cs typeface="Calibri" pitchFamily="34" charset="0"/>
              </a:rPr>
              <a:t>Une augmentation des contributions</a:t>
            </a:r>
          </a:p>
          <a:p>
            <a:pPr>
              <a:buFont typeface="Arial" pitchFamily="34" charset="0"/>
              <a:buChar char="•"/>
            </a:pPr>
            <a:r>
              <a:rPr lang="fr-FR" sz="2200" dirty="0" smtClean="0">
                <a:solidFill>
                  <a:schemeClr val="tx1">
                    <a:lumMod val="50000"/>
                  </a:schemeClr>
                </a:solidFill>
                <a:latin typeface="Calibri" pitchFamily="34" charset="0"/>
                <a:ea typeface="Calibri" pitchFamily="34" charset="0"/>
                <a:cs typeface="Calibri" pitchFamily="34" charset="0"/>
              </a:rPr>
              <a:t>Un effet de levier importants mobilisant  des acteurs plus nombreux, pour des projets de plus grande envergure.</a:t>
            </a:r>
          </a:p>
          <a:p>
            <a:pPr>
              <a:buFontTx/>
              <a:buNone/>
            </a:pPr>
            <a:r>
              <a:rPr lang="fr-FR" sz="2200" b="1" dirty="0" smtClean="0">
                <a:solidFill>
                  <a:schemeClr val="tx1">
                    <a:lumMod val="50000"/>
                  </a:schemeClr>
                </a:solidFill>
                <a:latin typeface="Calibri" pitchFamily="34" charset="0"/>
                <a:ea typeface="Calibri" pitchFamily="34" charset="0"/>
                <a:cs typeface="Calibri" pitchFamily="34" charset="0"/>
              </a:rPr>
              <a:t>Un potentiel de mobilisation encore important :</a:t>
            </a:r>
          </a:p>
          <a:p>
            <a:pPr>
              <a:buFont typeface="Arial" pitchFamily="34" charset="0"/>
              <a:buChar char="•"/>
            </a:pPr>
            <a:r>
              <a:rPr lang="fr-FR" sz="2200" dirty="0" smtClean="0">
                <a:solidFill>
                  <a:schemeClr val="tx1">
                    <a:lumMod val="50000"/>
                  </a:schemeClr>
                </a:solidFill>
                <a:latin typeface="Calibri" pitchFamily="34" charset="0"/>
                <a:ea typeface="Calibri" pitchFamily="34" charset="0"/>
                <a:cs typeface="Calibri" pitchFamily="34" charset="0"/>
              </a:rPr>
              <a:t>L’application totale de la loi permettrait de mobiliser 65 M d’€ ! ( 20 M pour les  AE, et 45 M CT)</a:t>
            </a:r>
          </a:p>
          <a:p>
            <a:pPr>
              <a:buFont typeface="Arial" pitchFamily="34" charset="0"/>
              <a:buChar char="•"/>
            </a:pPr>
            <a:r>
              <a:rPr lang="fr-FR" sz="2200" dirty="0" smtClean="0">
                <a:solidFill>
                  <a:schemeClr val="tx1">
                    <a:lumMod val="50000"/>
                  </a:schemeClr>
                </a:solidFill>
                <a:latin typeface="Calibri" pitchFamily="34" charset="0"/>
                <a:ea typeface="Calibri" pitchFamily="34" charset="0"/>
                <a:cs typeface="Calibri" pitchFamily="34" charset="0"/>
              </a:rPr>
              <a:t>Adhésion des citoyens usagers</a:t>
            </a:r>
          </a:p>
          <a:p>
            <a:pPr>
              <a:buNone/>
            </a:pPr>
            <a:r>
              <a:rPr lang="fr-FR" sz="2200" b="1" dirty="0" smtClean="0">
                <a:solidFill>
                  <a:schemeClr val="tx1">
                    <a:lumMod val="50000"/>
                  </a:schemeClr>
                </a:solidFill>
                <a:latin typeface="Calibri" pitchFamily="34" charset="0"/>
                <a:ea typeface="Calibri" pitchFamily="34" charset="0"/>
                <a:cs typeface="Calibri" pitchFamily="34" charset="0"/>
              </a:rPr>
              <a:t>Des freins : </a:t>
            </a:r>
          </a:p>
          <a:p>
            <a:pPr>
              <a:buFont typeface="Arial" pitchFamily="34" charset="0"/>
              <a:buChar char="•"/>
            </a:pPr>
            <a:r>
              <a:rPr lang="fr-FR" sz="2200" dirty="0" smtClean="0">
                <a:solidFill>
                  <a:schemeClr val="tx1">
                    <a:lumMod val="50000"/>
                  </a:schemeClr>
                </a:solidFill>
                <a:latin typeface="Calibri" pitchFamily="34" charset="0"/>
                <a:ea typeface="Calibri" pitchFamily="34" charset="0"/>
                <a:cs typeface="Calibri" pitchFamily="34" charset="0"/>
              </a:rPr>
              <a:t>Pression et incertitude sur les finances locales + réforme territoriale</a:t>
            </a:r>
          </a:p>
          <a:p>
            <a:pPr>
              <a:buFont typeface="Arial" pitchFamily="34" charset="0"/>
              <a:buChar char="•"/>
            </a:pPr>
            <a:endParaRPr lang="fr-FR" sz="2200" dirty="0" smtClean="0">
              <a:solidFill>
                <a:schemeClr val="tx1">
                  <a:lumMod val="50000"/>
                </a:schemeClr>
              </a:solidFill>
              <a:latin typeface="Calibri" pitchFamily="34" charset="0"/>
              <a:ea typeface="Calibri" pitchFamily="34" charset="0"/>
              <a:cs typeface="Calibri" pitchFamily="34" charset="0"/>
            </a:endParaRPr>
          </a:p>
          <a:p>
            <a:pPr algn="ctr"/>
            <a:r>
              <a:rPr lang="fr-FR" sz="2200" b="1" i="1" dirty="0" smtClean="0">
                <a:solidFill>
                  <a:schemeClr val="tx1">
                    <a:lumMod val="50000"/>
                  </a:schemeClr>
                </a:solidFill>
                <a:latin typeface="Calibri" pitchFamily="34" charset="0"/>
                <a:ea typeface="Calibri" pitchFamily="34" charset="0"/>
                <a:cs typeface="Calibri" pitchFamily="34" charset="0"/>
              </a:rPr>
              <a:t>Etude qualitative en cours sur l’impact des actions sur le terrain ( 17 Juin – 10 ans de la Loi 1%)</a:t>
            </a:r>
          </a:p>
          <a:p>
            <a:pPr algn="ctr"/>
            <a:r>
              <a:rPr lang="fr-FR" sz="2200" b="1" i="1" dirty="0" smtClean="0">
                <a:solidFill>
                  <a:schemeClr val="tx1">
                    <a:lumMod val="50000"/>
                  </a:schemeClr>
                </a:solidFill>
                <a:latin typeface="Calibri" pitchFamily="34" charset="0"/>
                <a:ea typeface="Calibri" pitchFamily="34" charset="0"/>
                <a:cs typeface="Calibri" pitchFamily="34" charset="0"/>
              </a:rPr>
              <a:t>Lancement de la campagne Elu de l’Eau</a:t>
            </a:r>
          </a:p>
        </p:txBody>
      </p:sp>
    </p:spTree>
  </p:cSld>
  <p:clrMapOvr>
    <a:masterClrMapping/>
  </p:clrMapOvr>
</p:sld>
</file>

<file path=ppt/theme/theme1.xml><?xml version="1.0" encoding="utf-8"?>
<a:theme xmlns:a="http://schemas.openxmlformats.org/drawingml/2006/main" name="Thème Office">
  <a:themeElements>
    <a:clrScheme name="pSeau">
      <a:dk1>
        <a:srgbClr val="1F497D"/>
      </a:dk1>
      <a:lt1>
        <a:sysClr val="window" lastClr="FFFFFF"/>
      </a:lt1>
      <a:dk2>
        <a:srgbClr val="1F497D"/>
      </a:dk2>
      <a:lt2>
        <a:srgbClr val="EEECE1"/>
      </a:lt2>
      <a:accent1>
        <a:srgbClr val="008DD0"/>
      </a:accent1>
      <a:accent2>
        <a:srgbClr val="D68271"/>
      </a:accent2>
      <a:accent3>
        <a:srgbClr val="007D9B"/>
      </a:accent3>
      <a:accent4>
        <a:srgbClr val="836977"/>
      </a:accent4>
      <a:accent5>
        <a:srgbClr val="ED0C6E"/>
      </a:accent5>
      <a:accent6>
        <a:srgbClr val="F79646"/>
      </a:accent6>
      <a:hlink>
        <a:srgbClr val="6AAEDE"/>
      </a:hlink>
      <a:folHlink>
        <a:srgbClr val="B5006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1835</TotalTime>
  <Words>1458</Words>
  <Application>Microsoft Office PowerPoint</Application>
  <PresentationFormat>Affichage à l'écran (4:3)</PresentationFormat>
  <Paragraphs>144</Paragraphs>
  <Slides>14</Slides>
  <Notes>9</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Présentation PowerPoint</vt:lpstr>
      <vt:lpstr>Actions extérieures  des collectivités territoriales </vt:lpstr>
      <vt:lpstr>Evolution des contributions 2007-2014</vt:lpstr>
      <vt:lpstr>Présentation PowerPoint</vt:lpstr>
      <vt:lpstr>Présentation PowerPoint</vt:lpstr>
      <vt:lpstr>Présentation PowerPoint</vt:lpstr>
      <vt:lpstr>Application du 1%</vt:lpstr>
      <vt:lpstr>Répartition des contributions 2014  par type d’organisme (en volume)</vt:lpstr>
      <vt:lpstr>Présentation PowerPoint</vt:lpstr>
      <vt:lpstr>Présentation PowerPoint</vt:lpstr>
      <vt:lpstr>Présentation PowerPoint</vt:lpstr>
      <vt:lpstr>Présentation PowerPoint</vt:lpstr>
      <vt:lpstr>Atlas des actions – Sénégal </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Béatrice Tourlonnias</dc:creator>
  <cp:lastModifiedBy>Anonymous 2</cp:lastModifiedBy>
  <cp:revision>159</cp:revision>
  <dcterms:created xsi:type="dcterms:W3CDTF">2015-01-16T15:50:34Z</dcterms:created>
  <dcterms:modified xsi:type="dcterms:W3CDTF">2015-06-04T12:47:13Z</dcterms:modified>
</cp:coreProperties>
</file>