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8"/>
  </p:notesMasterIdLst>
  <p:handoutMasterIdLst>
    <p:handoutMasterId r:id="rId19"/>
  </p:handoutMasterIdLst>
  <p:sldIdLst>
    <p:sldId id="256" r:id="rId2"/>
    <p:sldId id="257" r:id="rId3"/>
    <p:sldId id="272" r:id="rId4"/>
    <p:sldId id="271" r:id="rId5"/>
    <p:sldId id="262" r:id="rId6"/>
    <p:sldId id="282" r:id="rId7"/>
    <p:sldId id="283" r:id="rId8"/>
    <p:sldId id="284" r:id="rId9"/>
    <p:sldId id="285" r:id="rId10"/>
    <p:sldId id="261" r:id="rId11"/>
    <p:sldId id="273" r:id="rId12"/>
    <p:sldId id="277" r:id="rId13"/>
    <p:sldId id="278" r:id="rId14"/>
    <p:sldId id="280" r:id="rId15"/>
    <p:sldId id="279" r:id="rId16"/>
    <p:sldId id="269" r:id="rId17"/>
  </p:sldIdLst>
  <p:sldSz cx="9144000" cy="6858000" type="screen4x3"/>
  <p:notesSz cx="6858000" cy="9144000"/>
  <p:custDataLst>
    <p:tags r:id="rId20"/>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8" d="100"/>
          <a:sy n="78" d="100"/>
        </p:scale>
        <p:origin x="-5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oubacar%20Macina\AppData\Local\Microsoft\Windows\Temporary%20Internet%20Files\Content.Outlook\TBSB7IMK\Bilan%20STEFI%202012%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oubacar%20Macina\AppData\Local\Microsoft\Windows\Temporary%20Internet%20Files\Content.Outlook\TBSB7IMK\Bilan%20STEFI%202012%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oubacar%20Macina\AppData\Local\Microsoft\Windows\Temporary%20Internet%20Files\Content.Outlook\TBSB7IMK\Bilan%20STEFI%202012%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oubacar%20Macina\AppData\Local\Microsoft\Windows\Temporary%20Internet%20Files\Content.Outlook\TBSB7IMK\Bilan%20STEFI%202012%2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Users\Utilisateur\Documents\SEVES\PROJETS\Cercle%20YELIMANE\DIAFOUNOU%20GORY\Tambacara\Chiffres%202008-2011\Analyse%20des%20chiffr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Users\Utilisateur\Documents\SEVES\PROJETS\Cercle%20YELIMANE\DIAFOUNOU%20GORY\Tambacara\Chiffres%202008-2011\Analyse%20des%20chiff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2382120655970642"/>
          <c:y val="0.16223266129921746"/>
          <c:w val="0.76577064709016718"/>
          <c:h val="0.75021617954598352"/>
        </c:manualLayout>
      </c:layout>
      <c:barChart>
        <c:barDir val="col"/>
        <c:grouping val="clustered"/>
        <c:ser>
          <c:idx val="2"/>
          <c:order val="0"/>
          <c:tx>
            <c:strRef>
              <c:f>'Données générales'!$D$1</c:f>
              <c:strCache>
                <c:ptCount val="1"/>
                <c:pt idx="0">
                  <c:v>Population</c:v>
                </c:pt>
              </c:strCache>
            </c:strRef>
          </c:tx>
          <c:cat>
            <c:strRef>
              <c:f>'Données générales'!$A$2:$A$8</c:f>
              <c:strCache>
                <c:ptCount val="7"/>
                <c:pt idx="0">
                  <c:v>BAFOULABE</c:v>
                </c:pt>
                <c:pt idx="1">
                  <c:v>DIEMA</c:v>
                </c:pt>
                <c:pt idx="2">
                  <c:v>KAYES</c:v>
                </c:pt>
                <c:pt idx="3">
                  <c:v>KENIEBA</c:v>
                </c:pt>
                <c:pt idx="4">
                  <c:v>KITA</c:v>
                </c:pt>
                <c:pt idx="5">
                  <c:v>NIORO</c:v>
                </c:pt>
                <c:pt idx="6">
                  <c:v>YELIMANE</c:v>
                </c:pt>
              </c:strCache>
            </c:strRef>
          </c:cat>
          <c:val>
            <c:numRef>
              <c:f>'Données générales'!$D$2:$D$8</c:f>
              <c:numCache>
                <c:formatCode>_-* #,##0\ _ _F_-;\-* #,##0\ _ _F_-;_-* "-"\ _ _F_-;_-@_-</c:formatCode>
                <c:ptCount val="7"/>
                <c:pt idx="0">
                  <c:v>43789</c:v>
                </c:pt>
                <c:pt idx="1">
                  <c:v>61724</c:v>
                </c:pt>
                <c:pt idx="2">
                  <c:v>184673</c:v>
                </c:pt>
                <c:pt idx="3">
                  <c:v>32211</c:v>
                </c:pt>
                <c:pt idx="4">
                  <c:v>88931</c:v>
                </c:pt>
                <c:pt idx="5">
                  <c:v>103045</c:v>
                </c:pt>
                <c:pt idx="6">
                  <c:v>127516</c:v>
                </c:pt>
              </c:numCache>
            </c:numRef>
          </c:val>
        </c:ser>
        <c:axId val="61707776"/>
        <c:axId val="61709312"/>
      </c:barChart>
      <c:lineChart>
        <c:grouping val="standard"/>
        <c:ser>
          <c:idx val="7"/>
          <c:order val="1"/>
          <c:tx>
            <c:strRef>
              <c:f>'Données générales'!$I$1</c:f>
              <c:strCache>
                <c:ptCount val="1"/>
                <c:pt idx="0">
                  <c:v>consomm_lhj</c:v>
                </c:pt>
              </c:strCache>
            </c:strRef>
          </c:tx>
          <c:marker>
            <c:spPr>
              <a:solidFill>
                <a:schemeClr val="tx2">
                  <a:lumMod val="60000"/>
                  <a:lumOff val="40000"/>
                </a:schemeClr>
              </a:solidFill>
            </c:spPr>
          </c:marker>
          <c:dLbls>
            <c:txPr>
              <a:bodyPr/>
              <a:lstStyle/>
              <a:p>
                <a:pPr>
                  <a:defRPr sz="1100" b="1">
                    <a:solidFill>
                      <a:schemeClr val="accent2">
                        <a:lumMod val="50000"/>
                      </a:schemeClr>
                    </a:solidFill>
                  </a:defRPr>
                </a:pPr>
                <a:endParaRPr lang="fr-FR"/>
              </a:p>
            </c:txPr>
            <c:dLblPos val="b"/>
            <c:showVal val="1"/>
          </c:dLbls>
          <c:cat>
            <c:strRef>
              <c:f>'Données générales'!$A$2:$A$8</c:f>
              <c:strCache>
                <c:ptCount val="7"/>
                <c:pt idx="0">
                  <c:v>BAFOULABE</c:v>
                </c:pt>
                <c:pt idx="1">
                  <c:v>DIEMA</c:v>
                </c:pt>
                <c:pt idx="2">
                  <c:v>KAYES</c:v>
                </c:pt>
                <c:pt idx="3">
                  <c:v>KENIEBA</c:v>
                </c:pt>
                <c:pt idx="4">
                  <c:v>KITA</c:v>
                </c:pt>
                <c:pt idx="5">
                  <c:v>NIORO</c:v>
                </c:pt>
                <c:pt idx="6">
                  <c:v>YELIMANE</c:v>
                </c:pt>
              </c:strCache>
            </c:strRef>
          </c:cat>
          <c:val>
            <c:numRef>
              <c:f>'Données générales'!$I$2:$I$8</c:f>
              <c:numCache>
                <c:formatCode>_-* #,##0\ _ _F_-;\-* #,##0\ _ _F_-;_-* "-"\ _ _F_-;_-@_-</c:formatCode>
                <c:ptCount val="7"/>
                <c:pt idx="0">
                  <c:v>8.4969896409763397</c:v>
                </c:pt>
                <c:pt idx="1">
                  <c:v>10.09974051757891</c:v>
                </c:pt>
                <c:pt idx="2">
                  <c:v>13.269243277948666</c:v>
                </c:pt>
                <c:pt idx="3">
                  <c:v>14.165028053430891</c:v>
                </c:pt>
                <c:pt idx="4">
                  <c:v>3.3549772352100624</c:v>
                </c:pt>
                <c:pt idx="5">
                  <c:v>10.409677109253684</c:v>
                </c:pt>
                <c:pt idx="6">
                  <c:v>14.001612244306276</c:v>
                </c:pt>
              </c:numCache>
            </c:numRef>
          </c:val>
        </c:ser>
        <c:marker val="1"/>
        <c:axId val="61724928"/>
        <c:axId val="61723392"/>
      </c:lineChart>
      <c:catAx>
        <c:axId val="61707776"/>
        <c:scaling>
          <c:orientation val="minMax"/>
        </c:scaling>
        <c:axPos val="b"/>
        <c:tickLblPos val="nextTo"/>
        <c:crossAx val="61709312"/>
        <c:crosses val="autoZero"/>
        <c:auto val="1"/>
        <c:lblAlgn val="ctr"/>
        <c:lblOffset val="100"/>
      </c:catAx>
      <c:valAx>
        <c:axId val="61709312"/>
        <c:scaling>
          <c:orientation val="minMax"/>
        </c:scaling>
        <c:axPos val="l"/>
        <c:majorGridlines/>
        <c:numFmt formatCode="_-* #,##0\ _ _F_-;\-* #,##0\ _ _F_-;_-* &quot;-&quot;\ _ _F_-;_-@_-" sourceLinked="1"/>
        <c:tickLblPos val="nextTo"/>
        <c:txPr>
          <a:bodyPr/>
          <a:lstStyle/>
          <a:p>
            <a:pPr>
              <a:defRPr b="1"/>
            </a:pPr>
            <a:endParaRPr lang="fr-FR"/>
          </a:p>
        </c:txPr>
        <c:crossAx val="61707776"/>
        <c:crosses val="autoZero"/>
        <c:crossBetween val="between"/>
      </c:valAx>
      <c:valAx>
        <c:axId val="61723392"/>
        <c:scaling>
          <c:orientation val="minMax"/>
        </c:scaling>
        <c:axPos val="r"/>
        <c:numFmt formatCode="_-* #,##0\ _ _F_-;\-* #,##0\ _ _F_-;_-* &quot;-&quot;\ _ _F_-;_-@_-" sourceLinked="1"/>
        <c:tickLblPos val="nextTo"/>
        <c:txPr>
          <a:bodyPr/>
          <a:lstStyle/>
          <a:p>
            <a:pPr>
              <a:defRPr b="1"/>
            </a:pPr>
            <a:endParaRPr lang="fr-FR"/>
          </a:p>
        </c:txPr>
        <c:crossAx val="61724928"/>
        <c:crosses val="max"/>
        <c:crossBetween val="between"/>
      </c:valAx>
      <c:catAx>
        <c:axId val="61724928"/>
        <c:scaling>
          <c:orientation val="minMax"/>
        </c:scaling>
        <c:delete val="1"/>
        <c:axPos val="b"/>
        <c:tickLblPos val="none"/>
        <c:crossAx val="61723392"/>
        <c:crosses val="autoZero"/>
        <c:auto val="1"/>
        <c:lblAlgn val="ctr"/>
        <c:lblOffset val="100"/>
      </c:catAx>
    </c:plotArea>
    <c:legend>
      <c:legendPos val="r"/>
      <c:layout>
        <c:manualLayout>
          <c:xMode val="edge"/>
          <c:yMode val="edge"/>
          <c:x val="0.38877145619955428"/>
          <c:y val="1.8080349422517648E-2"/>
          <c:w val="0.26235636334931872"/>
          <c:h val="0.13413382309694102"/>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3837605567809103"/>
          <c:y val="0.16636004053999931"/>
          <c:w val="0.74126342334929474"/>
          <c:h val="0.72424674985802218"/>
        </c:manualLayout>
      </c:layout>
      <c:barChart>
        <c:barDir val="col"/>
        <c:grouping val="clustered"/>
        <c:ser>
          <c:idx val="0"/>
          <c:order val="0"/>
          <c:tx>
            <c:v>Recettes nettes en Euro</c:v>
          </c:tx>
          <c:cat>
            <c:strRef>
              <c:f>'consommation recouvrement'!$A$2:$A$8</c:f>
              <c:strCache>
                <c:ptCount val="7"/>
                <c:pt idx="0">
                  <c:v>BAFOULABE</c:v>
                </c:pt>
                <c:pt idx="1">
                  <c:v>DIEMA</c:v>
                </c:pt>
                <c:pt idx="2">
                  <c:v>KAYES</c:v>
                </c:pt>
                <c:pt idx="3">
                  <c:v>KENIEBA</c:v>
                </c:pt>
                <c:pt idx="4">
                  <c:v>KITA</c:v>
                </c:pt>
                <c:pt idx="5">
                  <c:v>NIORO</c:v>
                </c:pt>
                <c:pt idx="6">
                  <c:v>YELIMANE</c:v>
                </c:pt>
              </c:strCache>
            </c:strRef>
          </c:cat>
          <c:val>
            <c:numRef>
              <c:f>'consommation recouvrement'!$H$2:$H$8</c:f>
              <c:numCache>
                <c:formatCode>#,##0.00\ [$€-40C];[Red]\-#,##0.00\ [$€-40C]</c:formatCode>
                <c:ptCount val="7"/>
                <c:pt idx="0">
                  <c:v>54858.673780487785</c:v>
                </c:pt>
                <c:pt idx="1">
                  <c:v>132193.53658536586</c:v>
                </c:pt>
                <c:pt idx="2">
                  <c:v>497685.80640243902</c:v>
                </c:pt>
                <c:pt idx="3">
                  <c:v>26437.309451219513</c:v>
                </c:pt>
                <c:pt idx="4">
                  <c:v>53962.195121951183</c:v>
                </c:pt>
                <c:pt idx="5">
                  <c:v>159933.02591463408</c:v>
                </c:pt>
                <c:pt idx="6">
                  <c:v>294278.81859756086</c:v>
                </c:pt>
              </c:numCache>
            </c:numRef>
          </c:val>
        </c:ser>
        <c:axId val="62353792"/>
        <c:axId val="62355328"/>
      </c:barChart>
      <c:lineChart>
        <c:grouping val="standard"/>
        <c:ser>
          <c:idx val="1"/>
          <c:order val="1"/>
          <c:tx>
            <c:strRef>
              <c:f>'consommation recouvrement'!$J$1</c:f>
              <c:strCache>
                <c:ptCount val="1"/>
                <c:pt idx="0">
                  <c:v>Taux recouvrement</c:v>
                </c:pt>
              </c:strCache>
            </c:strRef>
          </c:tx>
          <c:dLbls>
            <c:txPr>
              <a:bodyPr/>
              <a:lstStyle/>
              <a:p>
                <a:pPr>
                  <a:defRPr b="1"/>
                </a:pPr>
                <a:endParaRPr lang="fr-FR"/>
              </a:p>
            </c:txPr>
            <c:dLblPos val="b"/>
            <c:showVal val="1"/>
          </c:dLbls>
          <c:val>
            <c:numRef>
              <c:f>'consommation recouvrement'!$J$2:$J$8</c:f>
              <c:numCache>
                <c:formatCode>0%</c:formatCode>
                <c:ptCount val="7"/>
                <c:pt idx="0">
                  <c:v>0.8671718542852217</c:v>
                </c:pt>
                <c:pt idx="1">
                  <c:v>0.93248471845142067</c:v>
                </c:pt>
                <c:pt idx="2">
                  <c:v>0.97082969279193332</c:v>
                </c:pt>
                <c:pt idx="3">
                  <c:v>0.99909847704028332</c:v>
                </c:pt>
                <c:pt idx="4">
                  <c:v>0.90284088340979485</c:v>
                </c:pt>
                <c:pt idx="5">
                  <c:v>0.92643743358083452</c:v>
                </c:pt>
                <c:pt idx="6">
                  <c:v>0.99789454433392144</c:v>
                </c:pt>
              </c:numCache>
            </c:numRef>
          </c:val>
        </c:ser>
        <c:marker val="1"/>
        <c:axId val="62366848"/>
        <c:axId val="62356864"/>
      </c:lineChart>
      <c:catAx>
        <c:axId val="62353792"/>
        <c:scaling>
          <c:orientation val="minMax"/>
        </c:scaling>
        <c:axPos val="b"/>
        <c:tickLblPos val="nextTo"/>
        <c:txPr>
          <a:bodyPr/>
          <a:lstStyle/>
          <a:p>
            <a:pPr>
              <a:defRPr b="1"/>
            </a:pPr>
            <a:endParaRPr lang="fr-FR"/>
          </a:p>
        </c:txPr>
        <c:crossAx val="62355328"/>
        <c:crosses val="autoZero"/>
        <c:auto val="1"/>
        <c:lblAlgn val="ctr"/>
        <c:lblOffset val="100"/>
      </c:catAx>
      <c:valAx>
        <c:axId val="62355328"/>
        <c:scaling>
          <c:orientation val="minMax"/>
          <c:max val="500000"/>
        </c:scaling>
        <c:axPos val="l"/>
        <c:majorGridlines/>
        <c:numFmt formatCode="#,##0.00\ [$€-40C];[Red]\-#,##0.00\ [$€-40C]" sourceLinked="1"/>
        <c:tickLblPos val="nextTo"/>
        <c:txPr>
          <a:bodyPr/>
          <a:lstStyle/>
          <a:p>
            <a:pPr>
              <a:defRPr b="1"/>
            </a:pPr>
            <a:endParaRPr lang="fr-FR"/>
          </a:p>
        </c:txPr>
        <c:crossAx val="62353792"/>
        <c:crosses val="autoZero"/>
        <c:crossBetween val="between"/>
        <c:majorUnit val="50000"/>
        <c:minorUnit val="10000"/>
      </c:valAx>
      <c:valAx>
        <c:axId val="62356864"/>
        <c:scaling>
          <c:orientation val="minMax"/>
          <c:max val="1"/>
        </c:scaling>
        <c:axPos val="r"/>
        <c:numFmt formatCode="0%" sourceLinked="1"/>
        <c:tickLblPos val="nextTo"/>
        <c:txPr>
          <a:bodyPr/>
          <a:lstStyle/>
          <a:p>
            <a:pPr>
              <a:defRPr b="1"/>
            </a:pPr>
            <a:endParaRPr lang="fr-FR"/>
          </a:p>
        </c:txPr>
        <c:crossAx val="62366848"/>
        <c:crosses val="max"/>
        <c:crossBetween val="between"/>
      </c:valAx>
      <c:catAx>
        <c:axId val="62366848"/>
        <c:scaling>
          <c:orientation val="minMax"/>
        </c:scaling>
        <c:delete val="1"/>
        <c:axPos val="b"/>
        <c:tickLblPos val="none"/>
        <c:crossAx val="62356864"/>
        <c:crosses val="autoZero"/>
        <c:auto val="1"/>
        <c:lblAlgn val="ctr"/>
        <c:lblOffset val="100"/>
      </c:catAx>
    </c:plotArea>
    <c:legend>
      <c:legendPos val="r"/>
      <c:layout>
        <c:manualLayout>
          <c:xMode val="edge"/>
          <c:yMode val="edge"/>
          <c:x val="0.38089894060775098"/>
          <c:y val="2.3381248460358012E-2"/>
          <c:w val="0.24561291231919671"/>
          <c:h val="0.14099737532808398"/>
        </c:manualLayout>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3935165485929871"/>
          <c:y val="0.25819878092837334"/>
          <c:w val="0.69943894896146286"/>
          <c:h val="0.57492990908274266"/>
        </c:manualLayout>
      </c:layout>
      <c:barChart>
        <c:barDir val="col"/>
        <c:grouping val="clustered"/>
        <c:ser>
          <c:idx val="0"/>
          <c:order val="0"/>
          <c:tx>
            <c:v>Produits</c:v>
          </c:tx>
          <c:cat>
            <c:strRef>
              <c:f>'Compte d''exploitation'!$A$2:$A$8</c:f>
              <c:strCache>
                <c:ptCount val="7"/>
                <c:pt idx="0">
                  <c:v>BAFOULABE</c:v>
                </c:pt>
                <c:pt idx="1">
                  <c:v>DIEMA</c:v>
                </c:pt>
                <c:pt idx="2">
                  <c:v>KAYES</c:v>
                </c:pt>
                <c:pt idx="3">
                  <c:v>KENIEBA</c:v>
                </c:pt>
                <c:pt idx="4">
                  <c:v>KITA</c:v>
                </c:pt>
                <c:pt idx="5">
                  <c:v>NIORO</c:v>
                </c:pt>
                <c:pt idx="6">
                  <c:v>YELIMANE</c:v>
                </c:pt>
              </c:strCache>
            </c:strRef>
          </c:cat>
          <c:val>
            <c:numRef>
              <c:f>'Compte d''exploitation'!$B$2:$B$8</c:f>
              <c:numCache>
                <c:formatCode>#,##0\ " F";[Red]\-#,##0\ " F"</c:formatCode>
                <c:ptCount val="7"/>
                <c:pt idx="0">
                  <c:v>37950731</c:v>
                </c:pt>
                <c:pt idx="1">
                  <c:v>88334115</c:v>
                </c:pt>
                <c:pt idx="2">
                  <c:v>345687134</c:v>
                </c:pt>
                <c:pt idx="3">
                  <c:v>18027721</c:v>
                </c:pt>
                <c:pt idx="4">
                  <c:v>36134456</c:v>
                </c:pt>
                <c:pt idx="5">
                  <c:v>105899668</c:v>
                </c:pt>
                <c:pt idx="6">
                  <c:v>207642930</c:v>
                </c:pt>
              </c:numCache>
            </c:numRef>
          </c:val>
        </c:ser>
        <c:ser>
          <c:idx val="3"/>
          <c:order val="1"/>
          <c:tx>
            <c:v>Charges</c:v>
          </c:tx>
          <c:spPr>
            <a:solidFill>
              <a:srgbClr val="FF0000"/>
            </a:solidFill>
          </c:spPr>
          <c:cat>
            <c:strRef>
              <c:f>'Compte d''exploitation'!$A$2:$A$8</c:f>
              <c:strCache>
                <c:ptCount val="7"/>
                <c:pt idx="0">
                  <c:v>BAFOULABE</c:v>
                </c:pt>
                <c:pt idx="1">
                  <c:v>DIEMA</c:v>
                </c:pt>
                <c:pt idx="2">
                  <c:v>KAYES</c:v>
                </c:pt>
                <c:pt idx="3">
                  <c:v>KENIEBA</c:v>
                </c:pt>
                <c:pt idx="4">
                  <c:v>KITA</c:v>
                </c:pt>
                <c:pt idx="5">
                  <c:v>NIORO</c:v>
                </c:pt>
                <c:pt idx="6">
                  <c:v>YELIMANE</c:v>
                </c:pt>
              </c:strCache>
            </c:strRef>
          </c:cat>
          <c:val>
            <c:numRef>
              <c:f>'Compte d''exploitation'!$E$2:$E$8</c:f>
              <c:numCache>
                <c:formatCode>#,##0\ " F";[Red]\-#,##0\ " F"</c:formatCode>
                <c:ptCount val="7"/>
                <c:pt idx="0">
                  <c:v>38989346.974100001</c:v>
                </c:pt>
                <c:pt idx="1">
                  <c:v>100312819.44462648</c:v>
                </c:pt>
                <c:pt idx="2">
                  <c:v>283810714.38245147</c:v>
                </c:pt>
                <c:pt idx="3">
                  <c:v>13174704.734200001</c:v>
                </c:pt>
                <c:pt idx="4">
                  <c:v>45308507.950000003</c:v>
                </c:pt>
                <c:pt idx="5">
                  <c:v>100810199.46012878</c:v>
                </c:pt>
                <c:pt idx="6">
                  <c:v>174907050.26385117</c:v>
                </c:pt>
              </c:numCache>
            </c:numRef>
          </c:val>
        </c:ser>
        <c:axId val="63380480"/>
        <c:axId val="63390848"/>
      </c:barChart>
      <c:lineChart>
        <c:grouping val="standard"/>
        <c:ser>
          <c:idx val="4"/>
          <c:order val="2"/>
          <c:tx>
            <c:strRef>
              <c:f>'Compte d''exploitation'!$F$1</c:f>
              <c:strCache>
                <c:ptCount val="1"/>
                <c:pt idx="0">
                  <c:v>Résultats de gestion</c:v>
                </c:pt>
              </c:strCache>
            </c:strRef>
          </c:tx>
          <c:marker>
            <c:spPr>
              <a:solidFill>
                <a:srgbClr val="00B050"/>
              </a:solidFill>
            </c:spPr>
          </c:marker>
          <c:cat>
            <c:strRef>
              <c:f>'Compte d''exploitation'!$A$2:$A$8</c:f>
              <c:strCache>
                <c:ptCount val="7"/>
                <c:pt idx="0">
                  <c:v>BAFOULABE</c:v>
                </c:pt>
                <c:pt idx="1">
                  <c:v>DIEMA</c:v>
                </c:pt>
                <c:pt idx="2">
                  <c:v>KAYES</c:v>
                </c:pt>
                <c:pt idx="3">
                  <c:v>KENIEBA</c:v>
                </c:pt>
                <c:pt idx="4">
                  <c:v>KITA</c:v>
                </c:pt>
                <c:pt idx="5">
                  <c:v>NIORO</c:v>
                </c:pt>
                <c:pt idx="6">
                  <c:v>YELIMANE</c:v>
                </c:pt>
              </c:strCache>
            </c:strRef>
          </c:cat>
          <c:val>
            <c:numRef>
              <c:f>'Compte d''exploitation'!$F$2:$F$8</c:f>
              <c:numCache>
                <c:formatCode>#,##0\ " F";[Red]\-#,##0\ " F"</c:formatCode>
                <c:ptCount val="7"/>
                <c:pt idx="0">
                  <c:v>-1038615.9741000012</c:v>
                </c:pt>
                <c:pt idx="1">
                  <c:v>-11978704.444626465</c:v>
                </c:pt>
                <c:pt idx="2">
                  <c:v>61876419.617548533</c:v>
                </c:pt>
                <c:pt idx="3">
                  <c:v>4853016.2657999992</c:v>
                </c:pt>
                <c:pt idx="4">
                  <c:v>-9174051.9500000048</c:v>
                </c:pt>
                <c:pt idx="5">
                  <c:v>5089468.5398712158</c:v>
                </c:pt>
                <c:pt idx="6">
                  <c:v>32735879.736148834</c:v>
                </c:pt>
              </c:numCache>
            </c:numRef>
          </c:val>
        </c:ser>
        <c:marker val="1"/>
        <c:axId val="63394176"/>
        <c:axId val="63392384"/>
      </c:lineChart>
      <c:catAx>
        <c:axId val="63380480"/>
        <c:scaling>
          <c:orientation val="minMax"/>
        </c:scaling>
        <c:axPos val="b"/>
        <c:tickLblPos val="nextTo"/>
        <c:txPr>
          <a:bodyPr/>
          <a:lstStyle/>
          <a:p>
            <a:pPr>
              <a:defRPr b="1"/>
            </a:pPr>
            <a:endParaRPr lang="fr-FR"/>
          </a:p>
        </c:txPr>
        <c:crossAx val="63390848"/>
        <c:crosses val="autoZero"/>
        <c:auto val="1"/>
        <c:lblAlgn val="ctr"/>
        <c:lblOffset val="100"/>
      </c:catAx>
      <c:valAx>
        <c:axId val="63390848"/>
        <c:scaling>
          <c:orientation val="minMax"/>
        </c:scaling>
        <c:axPos val="l"/>
        <c:majorGridlines/>
        <c:numFmt formatCode="#,##0\ &quot; F&quot;;[Red]\-#,##0\ &quot; F&quot;" sourceLinked="1"/>
        <c:tickLblPos val="nextTo"/>
        <c:txPr>
          <a:bodyPr/>
          <a:lstStyle/>
          <a:p>
            <a:pPr>
              <a:defRPr b="1"/>
            </a:pPr>
            <a:endParaRPr lang="fr-FR"/>
          </a:p>
        </c:txPr>
        <c:crossAx val="63380480"/>
        <c:crosses val="autoZero"/>
        <c:crossBetween val="between"/>
      </c:valAx>
      <c:valAx>
        <c:axId val="63392384"/>
        <c:scaling>
          <c:orientation val="minMax"/>
        </c:scaling>
        <c:axPos val="r"/>
        <c:numFmt formatCode="#,##0\ &quot; F&quot;;[Red]\-#,##0\ &quot; F&quot;" sourceLinked="1"/>
        <c:tickLblPos val="nextTo"/>
        <c:txPr>
          <a:bodyPr/>
          <a:lstStyle/>
          <a:p>
            <a:pPr>
              <a:defRPr b="1"/>
            </a:pPr>
            <a:endParaRPr lang="fr-FR"/>
          </a:p>
        </c:txPr>
        <c:crossAx val="63394176"/>
        <c:crosses val="max"/>
        <c:crossBetween val="between"/>
      </c:valAx>
      <c:catAx>
        <c:axId val="63394176"/>
        <c:scaling>
          <c:orientation val="minMax"/>
        </c:scaling>
        <c:delete val="1"/>
        <c:axPos val="b"/>
        <c:tickLblPos val="none"/>
        <c:crossAx val="63392384"/>
        <c:crosses val="autoZero"/>
        <c:auto val="1"/>
        <c:lblAlgn val="ctr"/>
        <c:lblOffset val="100"/>
      </c:catAx>
    </c:plotArea>
    <c:legend>
      <c:legendPos val="r"/>
      <c:layout>
        <c:manualLayout>
          <c:xMode val="edge"/>
          <c:yMode val="edge"/>
          <c:x val="0.33559815468748888"/>
          <c:y val="2.9803484007367716E-2"/>
          <c:w val="0.25214557790304082"/>
          <c:h val="0.19160705589780214"/>
        </c:manualLayout>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3717477622989419"/>
          <c:y val="0.14547560757762987"/>
          <c:w val="0.72006416771775916"/>
          <c:h val="0.70992001909991664"/>
        </c:manualLayout>
      </c:layout>
      <c:barChart>
        <c:barDir val="col"/>
        <c:grouping val="clustered"/>
        <c:ser>
          <c:idx val="0"/>
          <c:order val="0"/>
          <c:tx>
            <c:v>Epargne 2011</c:v>
          </c:tx>
          <c:cat>
            <c:strRef>
              <c:f>'Epargne des centres'!$A$3:$A$9</c:f>
              <c:strCache>
                <c:ptCount val="7"/>
                <c:pt idx="0">
                  <c:v>BAFOULABE</c:v>
                </c:pt>
                <c:pt idx="1">
                  <c:v>DIEMA</c:v>
                </c:pt>
                <c:pt idx="2">
                  <c:v>KAYES</c:v>
                </c:pt>
                <c:pt idx="3">
                  <c:v>KENIEBA</c:v>
                </c:pt>
                <c:pt idx="4">
                  <c:v>KITA</c:v>
                </c:pt>
                <c:pt idx="5">
                  <c:v>NIORO</c:v>
                </c:pt>
                <c:pt idx="6">
                  <c:v>YELIMANE</c:v>
                </c:pt>
              </c:strCache>
            </c:strRef>
          </c:cat>
          <c:val>
            <c:numRef>
              <c:f>'Epargne des centres'!$C$3:$C$9</c:f>
              <c:numCache>
                <c:formatCode>#,##0\ [$€-40C];[Red]\-#,##0\ [$€-40C]</c:formatCode>
                <c:ptCount val="7"/>
                <c:pt idx="0">
                  <c:v>93354.474085365859</c:v>
                </c:pt>
                <c:pt idx="1">
                  <c:v>59705.461890243903</c:v>
                </c:pt>
                <c:pt idx="2">
                  <c:v>637289.9710365854</c:v>
                </c:pt>
                <c:pt idx="3">
                  <c:v>30069.513719512193</c:v>
                </c:pt>
                <c:pt idx="4">
                  <c:v>89135.329268292684</c:v>
                </c:pt>
                <c:pt idx="5">
                  <c:v>121056.0259146342</c:v>
                </c:pt>
                <c:pt idx="6">
                  <c:v>451554.93292682926</c:v>
                </c:pt>
              </c:numCache>
            </c:numRef>
          </c:val>
        </c:ser>
        <c:ser>
          <c:idx val="3"/>
          <c:order val="1"/>
          <c:tx>
            <c:v>Epargne 2012</c:v>
          </c:tx>
          <c:cat>
            <c:strRef>
              <c:f>'Epargne des centres'!$A$3:$A$9</c:f>
              <c:strCache>
                <c:ptCount val="7"/>
                <c:pt idx="0">
                  <c:v>BAFOULABE</c:v>
                </c:pt>
                <c:pt idx="1">
                  <c:v>DIEMA</c:v>
                </c:pt>
                <c:pt idx="2">
                  <c:v>KAYES</c:v>
                </c:pt>
                <c:pt idx="3">
                  <c:v>KENIEBA</c:v>
                </c:pt>
                <c:pt idx="4">
                  <c:v>KITA</c:v>
                </c:pt>
                <c:pt idx="5">
                  <c:v>NIORO</c:v>
                </c:pt>
                <c:pt idx="6">
                  <c:v>YELIMANE</c:v>
                </c:pt>
              </c:strCache>
            </c:strRef>
          </c:cat>
          <c:val>
            <c:numRef>
              <c:f>'Epargne des centres'!$G$3:$G$9</c:f>
              <c:numCache>
                <c:formatCode>#,##0\ [$€-40C];[Red]\-#,##0\ [$€-40C]</c:formatCode>
                <c:ptCount val="7"/>
                <c:pt idx="0">
                  <c:v>58941.109756097561</c:v>
                </c:pt>
                <c:pt idx="1">
                  <c:v>46064.310975609762</c:v>
                </c:pt>
                <c:pt idx="2">
                  <c:v>773819.4801829271</c:v>
                </c:pt>
                <c:pt idx="3">
                  <c:v>31146.879573170714</c:v>
                </c:pt>
                <c:pt idx="4">
                  <c:v>79000.397865853636</c:v>
                </c:pt>
                <c:pt idx="5">
                  <c:v>127872.82469512195</c:v>
                </c:pt>
                <c:pt idx="6">
                  <c:v>327842.54878048768</c:v>
                </c:pt>
              </c:numCache>
            </c:numRef>
          </c:val>
        </c:ser>
        <c:axId val="63419136"/>
        <c:axId val="63420672"/>
      </c:barChart>
      <c:catAx>
        <c:axId val="63419136"/>
        <c:scaling>
          <c:orientation val="minMax"/>
        </c:scaling>
        <c:axPos val="b"/>
        <c:tickLblPos val="nextTo"/>
        <c:txPr>
          <a:bodyPr/>
          <a:lstStyle/>
          <a:p>
            <a:pPr>
              <a:defRPr b="1"/>
            </a:pPr>
            <a:endParaRPr lang="fr-FR"/>
          </a:p>
        </c:txPr>
        <c:crossAx val="63420672"/>
        <c:crosses val="autoZero"/>
        <c:auto val="1"/>
        <c:lblAlgn val="ctr"/>
        <c:lblOffset val="100"/>
      </c:catAx>
      <c:valAx>
        <c:axId val="63420672"/>
        <c:scaling>
          <c:orientation val="minMax"/>
          <c:max val="800000"/>
        </c:scaling>
        <c:axPos val="l"/>
        <c:majorGridlines/>
        <c:numFmt formatCode="#,##0\ [$€-40C];[Red]\-#,##0\ [$€-40C]" sourceLinked="1"/>
        <c:tickLblPos val="nextTo"/>
        <c:txPr>
          <a:bodyPr/>
          <a:lstStyle/>
          <a:p>
            <a:pPr>
              <a:defRPr b="1"/>
            </a:pPr>
            <a:endParaRPr lang="fr-FR"/>
          </a:p>
        </c:txPr>
        <c:crossAx val="63419136"/>
        <c:crosses val="autoZero"/>
        <c:crossBetween val="between"/>
      </c:valAx>
    </c:plotArea>
    <c:legend>
      <c:legendPos val="r"/>
      <c:layout>
        <c:manualLayout>
          <c:xMode val="edge"/>
          <c:yMode val="edge"/>
          <c:x val="0.30139997457582796"/>
          <c:y val="2.7201808107319984E-2"/>
          <c:w val="0.37304274999813058"/>
          <c:h val="8.8059332819177868E-2"/>
        </c:manualLayout>
      </c:layout>
      <c:txPr>
        <a:bodyPr/>
        <a:lstStyle/>
        <a:p>
          <a:pPr>
            <a:defRPr sz="1050" b="1"/>
          </a:pPr>
          <a:endParaRPr lang="fr-FR"/>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title>
      <c:layout/>
    </c:title>
    <c:plotArea>
      <c:layout/>
      <c:lineChart>
        <c:grouping val="standard"/>
        <c:ser>
          <c:idx val="0"/>
          <c:order val="0"/>
          <c:tx>
            <c:strRef>
              <c:f>Feuil1!$B$23</c:f>
              <c:strCache>
                <c:ptCount val="1"/>
                <c:pt idx="0">
                  <c:v>Impayés en %</c:v>
                </c:pt>
              </c:strCache>
            </c:strRef>
          </c:tx>
          <c:cat>
            <c:numRef>
              <c:f>Feuil1!$C$22:$F$22</c:f>
              <c:numCache>
                <c:formatCode>General</c:formatCode>
                <c:ptCount val="4"/>
                <c:pt idx="0">
                  <c:v>2008</c:v>
                </c:pt>
                <c:pt idx="1">
                  <c:v>2009</c:v>
                </c:pt>
                <c:pt idx="2">
                  <c:v>2010</c:v>
                </c:pt>
                <c:pt idx="3">
                  <c:v>2011</c:v>
                </c:pt>
              </c:numCache>
            </c:numRef>
          </c:cat>
          <c:val>
            <c:numRef>
              <c:f>Feuil1!$C$23:$F$23</c:f>
              <c:numCache>
                <c:formatCode>0.0%</c:formatCode>
                <c:ptCount val="4"/>
                <c:pt idx="0">
                  <c:v>0.10810810810810811</c:v>
                </c:pt>
                <c:pt idx="1">
                  <c:v>0.11023622047244128</c:v>
                </c:pt>
                <c:pt idx="2">
                  <c:v>4.2857142857142913E-2</c:v>
                </c:pt>
                <c:pt idx="3">
                  <c:v>2.5806451612903236E-2</c:v>
                </c:pt>
              </c:numCache>
            </c:numRef>
          </c:val>
        </c:ser>
        <c:marker val="1"/>
        <c:axId val="63701376"/>
        <c:axId val="63702912"/>
      </c:lineChart>
      <c:catAx>
        <c:axId val="63701376"/>
        <c:scaling>
          <c:orientation val="minMax"/>
        </c:scaling>
        <c:axPos val="b"/>
        <c:numFmt formatCode="General" sourceLinked="1"/>
        <c:tickLblPos val="nextTo"/>
        <c:crossAx val="63702912"/>
        <c:crosses val="autoZero"/>
        <c:auto val="1"/>
        <c:lblAlgn val="ctr"/>
        <c:lblOffset val="100"/>
      </c:catAx>
      <c:valAx>
        <c:axId val="63702912"/>
        <c:scaling>
          <c:orientation val="minMax"/>
        </c:scaling>
        <c:axPos val="l"/>
        <c:majorGridlines/>
        <c:numFmt formatCode="0.0%" sourceLinked="1"/>
        <c:tickLblPos val="nextTo"/>
        <c:crossAx val="63701376"/>
        <c:crosses val="autoZero"/>
        <c:crossBetween val="between"/>
      </c:valAx>
    </c:plotArea>
    <c:legend>
      <c:legendPos val="r"/>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title>
      <c:layout/>
    </c:title>
    <c:plotArea>
      <c:layout>
        <c:manualLayout>
          <c:layoutTarget val="inner"/>
          <c:xMode val="edge"/>
          <c:yMode val="edge"/>
          <c:x val="4.639620803449844E-2"/>
          <c:y val="0.11980424962198204"/>
          <c:w val="0.85708236636258561"/>
          <c:h val="0.79932997086952673"/>
        </c:manualLayout>
      </c:layout>
      <c:lineChart>
        <c:grouping val="standard"/>
        <c:ser>
          <c:idx val="0"/>
          <c:order val="0"/>
          <c:tx>
            <c:strRef>
              <c:f>Feuil1!$B$28</c:f>
              <c:strCache>
                <c:ptCount val="1"/>
                <c:pt idx="0">
                  <c:v>Epargne en KEuros</c:v>
                </c:pt>
              </c:strCache>
            </c:strRef>
          </c:tx>
          <c:cat>
            <c:numRef>
              <c:f>Feuil1!$C$27:$F$27</c:f>
              <c:numCache>
                <c:formatCode>General</c:formatCode>
                <c:ptCount val="4"/>
                <c:pt idx="0">
                  <c:v>2008</c:v>
                </c:pt>
                <c:pt idx="1">
                  <c:v>2009</c:v>
                </c:pt>
                <c:pt idx="2">
                  <c:v>2010</c:v>
                </c:pt>
                <c:pt idx="3">
                  <c:v>2011</c:v>
                </c:pt>
              </c:numCache>
            </c:numRef>
          </c:cat>
          <c:val>
            <c:numRef>
              <c:f>Feuil1!$C$28:$F$28</c:f>
              <c:numCache>
                <c:formatCode>General</c:formatCode>
                <c:ptCount val="4"/>
                <c:pt idx="0">
                  <c:v>0.76000000000000179</c:v>
                </c:pt>
                <c:pt idx="1">
                  <c:v>1</c:v>
                </c:pt>
                <c:pt idx="2">
                  <c:v>3</c:v>
                </c:pt>
                <c:pt idx="3">
                  <c:v>4.5</c:v>
                </c:pt>
              </c:numCache>
            </c:numRef>
          </c:val>
        </c:ser>
        <c:marker val="1"/>
        <c:axId val="63757312"/>
        <c:axId val="63902464"/>
      </c:lineChart>
      <c:catAx>
        <c:axId val="63757312"/>
        <c:scaling>
          <c:orientation val="minMax"/>
        </c:scaling>
        <c:axPos val="b"/>
        <c:numFmt formatCode="General" sourceLinked="1"/>
        <c:tickLblPos val="nextTo"/>
        <c:crossAx val="63902464"/>
        <c:crosses val="autoZero"/>
        <c:auto val="1"/>
        <c:lblAlgn val="ctr"/>
        <c:lblOffset val="100"/>
      </c:catAx>
      <c:valAx>
        <c:axId val="63902464"/>
        <c:scaling>
          <c:orientation val="minMax"/>
        </c:scaling>
        <c:axPos val="l"/>
        <c:majorGridlines/>
        <c:numFmt formatCode="General" sourceLinked="1"/>
        <c:tickLblPos val="nextTo"/>
        <c:crossAx val="63757312"/>
        <c:crosses val="autoZero"/>
        <c:crossBetween val="between"/>
      </c:valAx>
    </c:plotArea>
    <c:legend>
      <c:legendPos val="r"/>
      <c:layout>
        <c:manualLayout>
          <c:xMode val="edge"/>
          <c:yMode val="edge"/>
          <c:x val="0.81103167034938606"/>
          <c:y val="0.6400183407116723"/>
          <c:w val="0.18570223164504379"/>
          <c:h val="5.7680737921775242E-2"/>
        </c:manualLayout>
      </c:layout>
      <c:txPr>
        <a:bodyPr/>
        <a:lstStyle/>
        <a:p>
          <a:pPr>
            <a:defRPr sz="1100"/>
          </a:pPr>
          <a:endParaRPr lang="fr-FR"/>
        </a:p>
      </c:txPr>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3E282AC-2976-49D8-B863-40C257D49F4E}" type="datetimeFigureOut">
              <a:rPr lang="fr-FR"/>
              <a:pPr>
                <a:defRPr/>
              </a:pPr>
              <a:t>17/07/2013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7578177-19AE-43CB-A33A-3EFC1F47DB85}" type="slidenum">
              <a:rPr lang="fr-FR"/>
              <a:pPr>
                <a:defRPr/>
              </a:pPr>
              <a:t>‹N°›</a:t>
            </a:fld>
            <a:endParaRPr lang="fr-FR"/>
          </a:p>
        </p:txBody>
      </p:sp>
      <p:sp>
        <p:nvSpPr>
          <p:cNvPr id="6" name="Espace réservé de l'en-tête 5"/>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CFFAE3B-523D-4077-8D4A-282492F4CD7F}" type="datetimeFigureOut">
              <a:rPr lang="fr-FR"/>
              <a:pPr>
                <a:defRPr/>
              </a:pPr>
              <a:t>17/07/2013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3964C1-4D7F-4023-A3E0-181899A9A8AF}"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843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EBCAFD-2808-4274-A789-4092D79B1DF0}" type="slidenum">
              <a:rPr lang="fr-FR"/>
              <a:pPr fontAlgn="base">
                <a:spcBef>
                  <a:spcPct val="0"/>
                </a:spcBef>
                <a:spcAft>
                  <a:spcPct val="0"/>
                </a:spcAft>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94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0A61F3-0811-417F-A58E-AB4317A09230}" type="slidenum">
              <a:rPr lang="fr-FR"/>
              <a:pPr fontAlgn="base">
                <a:spcBef>
                  <a:spcPct val="0"/>
                </a:spcBef>
                <a:spcAft>
                  <a:spcPct val="0"/>
                </a:spcAft>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94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0A61F3-0811-417F-A58E-AB4317A09230}" type="slidenum">
              <a:rPr lang="fr-FR"/>
              <a:pPr fontAlgn="base">
                <a:spcBef>
                  <a:spcPct val="0"/>
                </a:spcBef>
                <a:spcAft>
                  <a:spcPct val="0"/>
                </a:spcAft>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94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0A61F3-0811-417F-A58E-AB4317A09230}" type="slidenum">
              <a:rPr lang="fr-FR"/>
              <a:pPr fontAlgn="base">
                <a:spcBef>
                  <a:spcPct val="0"/>
                </a:spcBef>
                <a:spcAft>
                  <a:spcPct val="0"/>
                </a:spcAft>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r>
              <a:rPr lang="fr-FR"/>
              <a:t>2AEP : Opérateur STEFI en région de Kayes</a:t>
            </a:r>
          </a:p>
        </p:txBody>
      </p:sp>
      <p:sp>
        <p:nvSpPr>
          <p:cNvPr id="5" name="Espace réservé du pied de page 18"/>
          <p:cNvSpPr>
            <a:spLocks noGrp="1"/>
          </p:cNvSpPr>
          <p:nvPr>
            <p:ph type="ftr" sz="quarter" idx="11"/>
          </p:nvPr>
        </p:nvSpPr>
        <p:spPr/>
        <p:txBody>
          <a:bodyPr/>
          <a:lstStyle>
            <a:lvl1pPr>
              <a:defRPr/>
            </a:lvl1pPr>
          </a:lstStyle>
          <a:p>
            <a:pPr>
              <a:defRPr/>
            </a:pPr>
            <a:endParaRPr lang="fr-FR"/>
          </a:p>
        </p:txBody>
      </p:sp>
      <p:sp>
        <p:nvSpPr>
          <p:cNvPr id="6" name="Espace réservé du numéro de diapositive 26"/>
          <p:cNvSpPr>
            <a:spLocks noGrp="1"/>
          </p:cNvSpPr>
          <p:nvPr>
            <p:ph type="sldNum" sz="quarter" idx="12"/>
          </p:nvPr>
        </p:nvSpPr>
        <p:spPr/>
        <p:txBody>
          <a:bodyPr/>
          <a:lstStyle>
            <a:lvl1pPr>
              <a:defRPr/>
            </a:lvl1pPr>
          </a:lstStyle>
          <a:p>
            <a:pPr>
              <a:defRPr/>
            </a:pPr>
            <a:fld id="{C87F731C-F4BF-44D3-BFFE-63EBE69B27F2}"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r>
              <a:rPr lang="fr-FR"/>
              <a:t>2AEP : Opérateur STEFI en région de Kayes</a:t>
            </a: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C87D88C5-DBF4-459F-AEF3-65F7EE79CDCC}"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r>
              <a:rPr lang="fr-FR"/>
              <a:t>2AEP : Opérateur STEFI en région de Kayes</a:t>
            </a: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36EB7131-9BAA-4918-A8E9-8F0F32640910}"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r>
              <a:rPr lang="fr-FR"/>
              <a:t>2AEP : Opérateur STEFI en région de Kayes</a:t>
            </a: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1044DEAB-A7AC-41BE-B020-2BE7CD9BFEFD}"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a:t>2AEP : Opérateur STEFI en région de Kayes</a:t>
            </a: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C8D0B55-D07A-45DE-A7FB-08F3D69D7864}"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r>
              <a:rPr lang="fr-FR"/>
              <a:t>2AEP : Opérateur STEFI en région de Kayes</a:t>
            </a: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90B96CA0-84BF-408A-9D3C-DA8DC4764601}"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r>
              <a:rPr lang="fr-FR"/>
              <a:t>2AEP : Opérateur STEFI en région de Kayes</a:t>
            </a:r>
          </a:p>
        </p:txBody>
      </p:sp>
      <p:sp>
        <p:nvSpPr>
          <p:cNvPr id="8" name="Espace réservé du pied de page 21"/>
          <p:cNvSpPr>
            <a:spLocks noGrp="1"/>
          </p:cNvSpPr>
          <p:nvPr>
            <p:ph type="ftr" sz="quarter" idx="11"/>
          </p:nvPr>
        </p:nvSpPr>
        <p:spPr/>
        <p:txBody>
          <a:bodyPr/>
          <a:lstStyle>
            <a:lvl1pPr>
              <a:defRPr/>
            </a:lvl1pPr>
          </a:lstStyle>
          <a:p>
            <a:pPr>
              <a:defRPr/>
            </a:pPr>
            <a:endParaRPr lang="fr-FR"/>
          </a:p>
        </p:txBody>
      </p:sp>
      <p:sp>
        <p:nvSpPr>
          <p:cNvPr id="9" name="Espace réservé du numéro de diapositive 17"/>
          <p:cNvSpPr>
            <a:spLocks noGrp="1"/>
          </p:cNvSpPr>
          <p:nvPr>
            <p:ph type="sldNum" sz="quarter" idx="12"/>
          </p:nvPr>
        </p:nvSpPr>
        <p:spPr/>
        <p:txBody>
          <a:bodyPr/>
          <a:lstStyle>
            <a:lvl1pPr>
              <a:defRPr/>
            </a:lvl1pPr>
          </a:lstStyle>
          <a:p>
            <a:pPr>
              <a:defRPr/>
            </a:pPr>
            <a:fld id="{39921F8D-6693-43C2-A0EC-A2A0D57914AC}"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r>
              <a:rPr lang="fr-FR"/>
              <a:t>2AEP : Opérateur STEFI en région de Kayes</a:t>
            </a:r>
          </a:p>
        </p:txBody>
      </p:sp>
      <p:sp>
        <p:nvSpPr>
          <p:cNvPr id="4" name="Espace réservé du pied de page 21"/>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p:cNvSpPr>
            <a:spLocks noGrp="1"/>
          </p:cNvSpPr>
          <p:nvPr>
            <p:ph type="sldNum" sz="quarter" idx="12"/>
          </p:nvPr>
        </p:nvSpPr>
        <p:spPr/>
        <p:txBody>
          <a:bodyPr/>
          <a:lstStyle>
            <a:lvl1pPr>
              <a:defRPr/>
            </a:lvl1pPr>
          </a:lstStyle>
          <a:p>
            <a:pPr>
              <a:defRPr/>
            </a:pPr>
            <a:fld id="{E26CEB28-6565-4612-B88D-347FB309DCC7}"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r>
              <a:rPr lang="fr-FR"/>
              <a:t>2AEP : Opérateur STEFI en région de Kayes</a:t>
            </a:r>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2D501029-3B60-4D97-9950-C632484ECA19}"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r>
              <a:rPr lang="fr-FR"/>
              <a:t>2AEP : Opérateur STEFI en région de Kayes</a:t>
            </a: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025D426B-D362-4CA0-B06F-F7B8D507B7C4}"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r>
              <a:rPr lang="fr-FR"/>
              <a:t>2AEP : Opérateur STEFI en région de Kayes</a:t>
            </a:r>
          </a:p>
        </p:txBody>
      </p:sp>
      <p:sp>
        <p:nvSpPr>
          <p:cNvPr id="10" name="Espace réservé du pied de page 5"/>
          <p:cNvSpPr>
            <a:spLocks noGrp="1"/>
          </p:cNvSpPr>
          <p:nvPr>
            <p:ph type="ftr" sz="quarter" idx="11"/>
          </p:nvPr>
        </p:nvSpPr>
        <p:spPr/>
        <p:txBody>
          <a:bodyPr/>
          <a:lstStyle>
            <a:lvl1pPr>
              <a:defRPr/>
            </a:lvl1pPr>
          </a:lstStyle>
          <a:p>
            <a:pPr>
              <a:defRPr/>
            </a:pPr>
            <a:endParaRPr lang="fr-F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BCBB8063-9EA3-4FF7-B655-EACC60C13C01}"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1029" name="Espace réservé du text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r>
              <a:rPr lang="fr-FR"/>
              <a:t>2AEP : Opérateur STEFI en région de Kayes</a:t>
            </a: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0C9B5D8A-E8F8-4ABE-B87D-D8CC75DC0E74}" type="slidenum">
              <a:rPr lang="fr-FR"/>
              <a:pPr>
                <a:defRPr/>
              </a:pPr>
              <a:t>‹N°›</a:t>
            </a:fld>
            <a:endParaRPr lang="fr-FR"/>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91" r:id="rId1"/>
    <p:sldLayoutId id="2147483783" r:id="rId2"/>
    <p:sldLayoutId id="2147483792" r:id="rId3"/>
    <p:sldLayoutId id="2147483784" r:id="rId4"/>
    <p:sldLayoutId id="2147483785" r:id="rId5"/>
    <p:sldLayoutId id="2147483786" r:id="rId6"/>
    <p:sldLayoutId id="2147483787" r:id="rId7"/>
    <p:sldLayoutId id="2147483788" r:id="rId8"/>
    <p:sldLayoutId id="2147483793" r:id="rId9"/>
    <p:sldLayoutId id="2147483789" r:id="rId10"/>
    <p:sldLayoutId id="2147483790" r:id="rId11"/>
  </p:sldLayoutIdLst>
  <p:hf sldNum="0" hdr="0" ft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1357298"/>
            <a:ext cx="7851648" cy="2571768"/>
          </a:xfrm>
        </p:spPr>
        <p:txBody>
          <a:bodyPr>
            <a:noAutofit/>
          </a:bodyPr>
          <a:lstStyle/>
          <a:p>
            <a:pPr algn="ctr" fontAlgn="auto">
              <a:spcAft>
                <a:spcPts val="0"/>
              </a:spcAft>
              <a:defRPr/>
            </a:pPr>
            <a:r>
              <a:rPr lang="fr-FR" sz="4800" dirty="0" smtClean="0">
                <a:solidFill>
                  <a:schemeClr val="tx1"/>
                </a:solidFill>
              </a:rPr>
              <a:t>Le renforcement de la gestion des AEP en 1</a:t>
            </a:r>
            <a:r>
              <a:rPr lang="fr-FR" sz="4800" baseline="30000" dirty="0" smtClean="0">
                <a:solidFill>
                  <a:schemeClr val="tx1"/>
                </a:solidFill>
              </a:rPr>
              <a:t>ère</a:t>
            </a:r>
            <a:r>
              <a:rPr lang="fr-FR" sz="4800" dirty="0" smtClean="0">
                <a:solidFill>
                  <a:schemeClr val="tx1"/>
                </a:solidFill>
              </a:rPr>
              <a:t> Région du MALI</a:t>
            </a:r>
            <a:endParaRPr lang="fr-FR" sz="7200" dirty="0">
              <a:solidFill>
                <a:schemeClr val="tx1"/>
              </a:solidFill>
            </a:endParaRPr>
          </a:p>
        </p:txBody>
      </p:sp>
      <p:pic>
        <p:nvPicPr>
          <p:cNvPr id="5124" name="Picture 2" descr="Logo 2AEP"/>
          <p:cNvPicPr>
            <a:picLocks noChangeAspect="1" noChangeArrowheads="1"/>
          </p:cNvPicPr>
          <p:nvPr/>
        </p:nvPicPr>
        <p:blipFill>
          <a:blip r:embed="rId3" cstate="print"/>
          <a:srcRect/>
          <a:stretch>
            <a:fillRect/>
          </a:stretch>
        </p:blipFill>
        <p:spPr bwMode="auto">
          <a:xfrm>
            <a:off x="642938" y="5072063"/>
            <a:ext cx="1214437" cy="1255712"/>
          </a:xfrm>
          <a:prstGeom prst="rect">
            <a:avLst/>
          </a:prstGeom>
          <a:noFill/>
          <a:ln w="9525">
            <a:noFill/>
            <a:miter lim="800000"/>
            <a:headEnd/>
            <a:tailEnd/>
          </a:ln>
        </p:spPr>
      </p:pic>
      <p:sp>
        <p:nvSpPr>
          <p:cNvPr id="5125" name="Rectangle 5"/>
          <p:cNvSpPr>
            <a:spLocks noChangeArrowheads="1"/>
          </p:cNvSpPr>
          <p:nvPr/>
        </p:nvSpPr>
        <p:spPr bwMode="auto">
          <a:xfrm>
            <a:off x="1979712" y="5157192"/>
            <a:ext cx="6572250" cy="1446550"/>
          </a:xfrm>
          <a:prstGeom prst="rect">
            <a:avLst/>
          </a:prstGeom>
          <a:noFill/>
          <a:ln w="9525">
            <a:noFill/>
            <a:miter lim="800000"/>
            <a:headEnd/>
            <a:tailEnd/>
          </a:ln>
        </p:spPr>
        <p:txBody>
          <a:bodyPr>
            <a:spAutoFit/>
          </a:bodyPr>
          <a:lstStyle/>
          <a:p>
            <a:pPr algn="ctr"/>
            <a:r>
              <a:rPr lang="fr-FR" sz="2200" b="1" dirty="0" smtClean="0">
                <a:solidFill>
                  <a:schemeClr val="bg2">
                    <a:lumMod val="75000"/>
                  </a:schemeClr>
                </a:solidFill>
                <a:latin typeface="Constantia" pitchFamily="18" charset="0"/>
              </a:rPr>
              <a:t>Bureau d’études</a:t>
            </a:r>
          </a:p>
          <a:p>
            <a:pPr algn="ctr"/>
            <a:r>
              <a:rPr lang="fr-FR" sz="2200" b="1" dirty="0" smtClean="0">
                <a:solidFill>
                  <a:schemeClr val="bg2">
                    <a:lumMod val="75000"/>
                  </a:schemeClr>
                </a:solidFill>
                <a:latin typeface="Constantia" pitchFamily="18" charset="0"/>
              </a:rPr>
              <a:t>Assistance </a:t>
            </a:r>
            <a:r>
              <a:rPr lang="fr-FR" sz="2200" b="1" dirty="0">
                <a:solidFill>
                  <a:schemeClr val="bg2">
                    <a:lumMod val="75000"/>
                  </a:schemeClr>
                </a:solidFill>
                <a:latin typeface="Constantia" pitchFamily="18" charset="0"/>
              </a:rPr>
              <a:t>aux Adductions d’Eau Potable (2AEP</a:t>
            </a:r>
            <a:r>
              <a:rPr lang="fr-FR" sz="2200" b="1" dirty="0" smtClean="0">
                <a:solidFill>
                  <a:schemeClr val="bg2">
                    <a:lumMod val="75000"/>
                  </a:schemeClr>
                </a:solidFill>
                <a:latin typeface="Constantia" pitchFamily="18" charset="0"/>
              </a:rPr>
              <a:t>)</a:t>
            </a:r>
          </a:p>
          <a:p>
            <a:pPr algn="ctr"/>
            <a:r>
              <a:rPr lang="fr-FR" sz="2200" b="1" dirty="0" smtClean="0">
                <a:solidFill>
                  <a:schemeClr val="bg2">
                    <a:lumMod val="75000"/>
                  </a:schemeClr>
                </a:solidFill>
                <a:latin typeface="Constantia" pitchFamily="18" charset="0"/>
              </a:rPr>
              <a:t>Site  web: www.2aep.com</a:t>
            </a:r>
            <a:r>
              <a:rPr lang="fr-FR" sz="2200" b="1" dirty="0">
                <a:solidFill>
                  <a:schemeClr val="bg2">
                    <a:lumMod val="75000"/>
                  </a:schemeClr>
                </a:solidFill>
                <a:latin typeface="Constantia" pitchFamily="18" charset="0"/>
              </a:rPr>
              <a:t/>
            </a:r>
            <a:br>
              <a:rPr lang="fr-FR" sz="2200" b="1" dirty="0">
                <a:solidFill>
                  <a:schemeClr val="bg2">
                    <a:lumMod val="75000"/>
                  </a:schemeClr>
                </a:solidFill>
                <a:latin typeface="Constantia" pitchFamily="18" charset="0"/>
              </a:rPr>
            </a:br>
            <a:endParaRPr lang="fr-FR" sz="2200" b="1" dirty="0">
              <a:solidFill>
                <a:schemeClr val="bg2">
                  <a:lumMod val="75000"/>
                </a:schemeClr>
              </a:solidFill>
              <a:latin typeface="Constantia" pitchFamily="18" charset="0"/>
            </a:endParaRPr>
          </a:p>
        </p:txBody>
      </p:sp>
      <p:cxnSp>
        <p:nvCxnSpPr>
          <p:cNvPr id="8" name="Connecteur droit 7"/>
          <p:cNvCxnSpPr/>
          <p:nvPr/>
        </p:nvCxnSpPr>
        <p:spPr>
          <a:xfrm>
            <a:off x="571500" y="4929188"/>
            <a:ext cx="7572375" cy="1587"/>
          </a:xfrm>
          <a:prstGeom prst="line">
            <a:avLst/>
          </a:prstGeom>
          <a:ln w="38100" cmpd="sng"/>
        </p:spPr>
        <p:style>
          <a:lnRef idx="1">
            <a:schemeClr val="accent1"/>
          </a:lnRef>
          <a:fillRef idx="0">
            <a:schemeClr val="accent1"/>
          </a:fillRef>
          <a:effectRef idx="0">
            <a:schemeClr val="accent1"/>
          </a:effectRef>
          <a:fontRef idx="minor">
            <a:schemeClr val="tx1"/>
          </a:fontRef>
        </p:style>
      </p:cxnSp>
      <p:sp>
        <p:nvSpPr>
          <p:cNvPr id="9" name="Espace réservé de la date 8"/>
          <p:cNvSpPr>
            <a:spLocks noGrp="1"/>
          </p:cNvSpPr>
          <p:nvPr>
            <p:ph type="dt" sz="quarter" idx="10"/>
          </p:nvPr>
        </p:nvSpPr>
        <p:spPr>
          <a:xfrm>
            <a:off x="214282" y="6350023"/>
            <a:ext cx="2133600" cy="365125"/>
          </a:xfrm>
        </p:spPr>
        <p:txBody>
          <a:bodyPr/>
          <a:lstStyle/>
          <a:p>
            <a:pPr algn="ctr">
              <a:defRPr/>
            </a:pPr>
            <a:r>
              <a:rPr lang="fr-FR" b="1" dirty="0" smtClean="0"/>
              <a:t>Opérateur </a:t>
            </a:r>
            <a:r>
              <a:rPr lang="fr-FR" b="1" dirty="0"/>
              <a:t>STEFI en région de </a:t>
            </a:r>
            <a:r>
              <a:rPr lang="fr-FR" b="1" dirty="0" smtClean="0"/>
              <a:t>Kayes Mali</a:t>
            </a:r>
            <a:endParaRPr lang="fr-FR" b="1" dirty="0"/>
          </a:p>
        </p:txBody>
      </p:sp>
      <p:sp>
        <p:nvSpPr>
          <p:cNvPr id="10" name="ZoneTexte 9"/>
          <p:cNvSpPr txBox="1"/>
          <p:nvPr/>
        </p:nvSpPr>
        <p:spPr>
          <a:xfrm>
            <a:off x="1259632" y="4149080"/>
            <a:ext cx="5616624" cy="461665"/>
          </a:xfrm>
          <a:prstGeom prst="rect">
            <a:avLst/>
          </a:prstGeom>
          <a:noFill/>
        </p:spPr>
        <p:txBody>
          <a:bodyPr wrap="square" rtlCol="0">
            <a:spAutoFit/>
          </a:bodyPr>
          <a:lstStyle/>
          <a:p>
            <a:pPr algn="just"/>
            <a:r>
              <a:rPr lang="fr-FR" sz="2400" dirty="0" smtClean="0"/>
              <a:t>Boubacar Macina</a:t>
            </a:r>
            <a:endParaRPr lang="fr-FR"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dirty="0"/>
              <a:t>2AEP : </a:t>
            </a:r>
            <a:r>
              <a:rPr lang="fr-FR" dirty="0" smtClean="0"/>
              <a:t>Opérateur STEFI </a:t>
            </a:r>
            <a:r>
              <a:rPr lang="fr-FR" dirty="0"/>
              <a:t>en région de </a:t>
            </a:r>
            <a:r>
              <a:rPr lang="fr-FR" dirty="0" smtClean="0"/>
              <a:t>Kayes Mali</a:t>
            </a:r>
            <a:endParaRPr lang="fr-FR" dirty="0"/>
          </a:p>
        </p:txBody>
      </p:sp>
      <p:sp>
        <p:nvSpPr>
          <p:cNvPr id="13" name="ZoneTexte 12"/>
          <p:cNvSpPr txBox="1"/>
          <p:nvPr/>
        </p:nvSpPr>
        <p:spPr>
          <a:xfrm>
            <a:off x="214313" y="612454"/>
            <a:ext cx="7000893" cy="461665"/>
          </a:xfrm>
          <a:prstGeom prst="rect">
            <a:avLst/>
          </a:prstGeom>
          <a:solidFill>
            <a:schemeClr val="accent6">
              <a:lumMod val="40000"/>
              <a:lumOff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355600" indent="-355600" fontAlgn="auto">
              <a:spcBef>
                <a:spcPts val="0"/>
              </a:spcBef>
              <a:spcAft>
                <a:spcPts val="0"/>
              </a:spcAft>
              <a:defRPr/>
            </a:pPr>
            <a:r>
              <a:rPr lang="fr-FR" sz="2400" b="1" dirty="0" smtClean="0">
                <a:solidFill>
                  <a:schemeClr val="tx1"/>
                </a:solidFill>
                <a:latin typeface="Arial" pitchFamily="34" charset="0"/>
                <a:cs typeface="Arial" pitchFamily="34" charset="0"/>
              </a:rPr>
              <a:t>2. Fédération des AEP du cercle de </a:t>
            </a:r>
            <a:r>
              <a:rPr lang="fr-FR" sz="2400" b="1" dirty="0" err="1" smtClean="0">
                <a:solidFill>
                  <a:schemeClr val="tx1"/>
                </a:solidFill>
                <a:latin typeface="Arial" pitchFamily="34" charset="0"/>
                <a:cs typeface="Arial" pitchFamily="34" charset="0"/>
              </a:rPr>
              <a:t>Yélimané</a:t>
            </a:r>
            <a:endParaRPr lang="fr-FR" sz="2400" b="1" dirty="0">
              <a:solidFill>
                <a:schemeClr val="tx1"/>
              </a:solidFill>
              <a:latin typeface="Arial" pitchFamily="34" charset="0"/>
              <a:cs typeface="Arial" pitchFamily="34" charset="0"/>
            </a:endParaRPr>
          </a:p>
        </p:txBody>
      </p:sp>
      <p:pic>
        <p:nvPicPr>
          <p:cNvPr id="1026" name="Picture 2" descr="C:\Users\Boubacar Macina\Documents\2AEP\TdR\Tambacara\SEVES\Féderation AEP\Récepissé 1.jpg"/>
          <p:cNvPicPr>
            <a:picLocks noChangeAspect="1" noChangeArrowheads="1"/>
          </p:cNvPicPr>
          <p:nvPr/>
        </p:nvPicPr>
        <p:blipFill>
          <a:blip r:embed="rId2" cstate="print"/>
          <a:srcRect/>
          <a:stretch>
            <a:fillRect/>
          </a:stretch>
        </p:blipFill>
        <p:spPr bwMode="auto">
          <a:xfrm>
            <a:off x="4988513" y="1142984"/>
            <a:ext cx="4155487" cy="5715016"/>
          </a:xfrm>
          <a:prstGeom prst="rect">
            <a:avLst/>
          </a:prstGeom>
          <a:noFill/>
        </p:spPr>
      </p:pic>
      <p:sp>
        <p:nvSpPr>
          <p:cNvPr id="10" name="ZoneTexte 9"/>
          <p:cNvSpPr txBox="1"/>
          <p:nvPr/>
        </p:nvSpPr>
        <p:spPr>
          <a:xfrm>
            <a:off x="642910" y="1428736"/>
            <a:ext cx="3286148" cy="4893647"/>
          </a:xfrm>
          <a:prstGeom prst="rect">
            <a:avLst/>
          </a:prstGeom>
          <a:noFill/>
        </p:spPr>
        <p:txBody>
          <a:bodyPr wrap="square" rtlCol="0">
            <a:spAutoFit/>
          </a:bodyPr>
          <a:lstStyle/>
          <a:p>
            <a:pPr algn="just"/>
            <a:r>
              <a:rPr lang="fr-FR" sz="2400" dirty="0" smtClean="0"/>
              <a:t>Créée en 2012 dans le cadre du projet Optimisation du SPE à DG, elle ambitionne de regrouper toutes les AEP du cercle en vue de mettre en commun une partie de leur épargne, se positionner pour réhabiliter ou réaliser des mini AEP, mutualiser le SEM…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dirty="0" smtClean="0"/>
              <a:t>2AEP : Opérateur STEFI en région de Kayes Mali</a:t>
            </a:r>
            <a:endParaRPr lang="fr-FR" dirty="0"/>
          </a:p>
        </p:txBody>
      </p:sp>
      <p:sp>
        <p:nvSpPr>
          <p:cNvPr id="4" name="Rectangle 3"/>
          <p:cNvSpPr/>
          <p:nvPr/>
        </p:nvSpPr>
        <p:spPr>
          <a:xfrm>
            <a:off x="714348" y="357166"/>
            <a:ext cx="7858180" cy="830997"/>
          </a:xfrm>
          <a:prstGeom prst="rect">
            <a:avLst/>
          </a:prstGeom>
        </p:spPr>
        <p:txBody>
          <a:bodyPr wrap="square">
            <a:spAutoFit/>
          </a:bodyPr>
          <a:lstStyle/>
          <a:p>
            <a:r>
              <a:rPr lang="fr-FR" sz="2400" b="1" dirty="0" smtClean="0"/>
              <a:t>3. Retours et enseignements des programmes en cours </a:t>
            </a:r>
            <a:endParaRPr lang="fr-FR" sz="2400" dirty="0"/>
          </a:p>
        </p:txBody>
      </p:sp>
      <p:sp>
        <p:nvSpPr>
          <p:cNvPr id="5" name="ZoneTexte 4"/>
          <p:cNvSpPr txBox="1"/>
          <p:nvPr/>
        </p:nvSpPr>
        <p:spPr>
          <a:xfrm>
            <a:off x="571472" y="1285860"/>
            <a:ext cx="3500462" cy="4801314"/>
          </a:xfrm>
          <a:prstGeom prst="rect">
            <a:avLst/>
          </a:prstGeom>
          <a:noFill/>
        </p:spPr>
        <p:txBody>
          <a:bodyPr wrap="square" rtlCol="0">
            <a:spAutoFit/>
          </a:bodyPr>
          <a:lstStyle/>
          <a:p>
            <a:pPr algn="just"/>
            <a:r>
              <a:rPr lang="fr-FR" b="1" dirty="0" smtClean="0"/>
              <a:t>1. Projet optimisation du SPE à Diafounou Gory</a:t>
            </a:r>
          </a:p>
          <a:p>
            <a:pPr algn="just"/>
            <a:r>
              <a:rPr lang="fr-FR" dirty="0" smtClean="0"/>
              <a:t>Financé par le SEDIF et mis en œuvre par SEVES/2AEP.</a:t>
            </a:r>
          </a:p>
          <a:p>
            <a:pPr algn="just"/>
            <a:r>
              <a:rPr lang="fr-FR" dirty="0" smtClean="0"/>
              <a:t>Dans les villages de </a:t>
            </a:r>
            <a:r>
              <a:rPr lang="fr-FR" dirty="0" err="1" smtClean="0"/>
              <a:t>Tambacara</a:t>
            </a:r>
            <a:r>
              <a:rPr lang="fr-FR" dirty="0" smtClean="0"/>
              <a:t>, </a:t>
            </a:r>
            <a:r>
              <a:rPr lang="fr-FR" dirty="0" err="1" smtClean="0"/>
              <a:t>Ouologuéla</a:t>
            </a:r>
            <a:r>
              <a:rPr lang="fr-FR" dirty="0" smtClean="0"/>
              <a:t>, </a:t>
            </a:r>
            <a:r>
              <a:rPr lang="fr-FR" dirty="0" err="1" smtClean="0"/>
              <a:t>Guiffi</a:t>
            </a:r>
            <a:r>
              <a:rPr lang="fr-FR" dirty="0" smtClean="0"/>
              <a:t>, Lee Sarakollé et </a:t>
            </a:r>
            <a:r>
              <a:rPr lang="fr-FR" dirty="0" err="1" smtClean="0"/>
              <a:t>Ghaké</a:t>
            </a:r>
            <a:r>
              <a:rPr lang="fr-FR" dirty="0" smtClean="0"/>
              <a:t> </a:t>
            </a:r>
            <a:r>
              <a:rPr lang="fr-FR" dirty="0" err="1" smtClean="0"/>
              <a:t>Fily</a:t>
            </a:r>
            <a:endParaRPr lang="fr-FR" dirty="0" smtClean="0"/>
          </a:p>
          <a:p>
            <a:pPr algn="just">
              <a:buFont typeface="Arial" pitchFamily="34" charset="0"/>
              <a:buChar char="•"/>
            </a:pPr>
            <a:r>
              <a:rPr lang="fr-FR" dirty="0" smtClean="0"/>
              <a:t>Réorganisé la gestion</a:t>
            </a:r>
          </a:p>
          <a:p>
            <a:pPr algn="just">
              <a:buFont typeface="Arial" pitchFamily="34" charset="0"/>
              <a:buChar char="•"/>
            </a:pPr>
            <a:r>
              <a:rPr lang="fr-FR" dirty="0" smtClean="0"/>
              <a:t>Séparer les fonctions d’exploitation des fonctions techniques associatives</a:t>
            </a:r>
          </a:p>
          <a:p>
            <a:pPr algn="just">
              <a:buFont typeface="Arial" pitchFamily="34" charset="0"/>
              <a:buChar char="•"/>
            </a:pPr>
            <a:r>
              <a:rPr lang="fr-FR" dirty="0" smtClean="0"/>
              <a:t>Mettre en place un directeur d’exploitation</a:t>
            </a:r>
          </a:p>
          <a:p>
            <a:pPr algn="just">
              <a:buFont typeface="Arial" pitchFamily="34" charset="0"/>
              <a:buChar char="•"/>
            </a:pPr>
            <a:r>
              <a:rPr lang="fr-FR" dirty="0" smtClean="0"/>
              <a:t>Mise à niveau des installations</a:t>
            </a:r>
          </a:p>
          <a:p>
            <a:pPr algn="just">
              <a:buFont typeface="Arial" pitchFamily="34" charset="0"/>
              <a:buChar char="•"/>
            </a:pPr>
            <a:r>
              <a:rPr lang="fr-FR" dirty="0" smtClean="0"/>
              <a:t>Réaliser des forages équipés de </a:t>
            </a:r>
            <a:r>
              <a:rPr lang="fr-FR" dirty="0" err="1" smtClean="0"/>
              <a:t>Pmh</a:t>
            </a:r>
            <a:r>
              <a:rPr lang="fr-FR" dirty="0" smtClean="0"/>
              <a:t> à </a:t>
            </a:r>
            <a:r>
              <a:rPr lang="fr-FR" dirty="0" err="1" smtClean="0"/>
              <a:t>Guidéouré</a:t>
            </a:r>
            <a:r>
              <a:rPr lang="fr-FR" dirty="0" smtClean="0"/>
              <a:t>, </a:t>
            </a:r>
            <a:r>
              <a:rPr lang="fr-FR" dirty="0" err="1" smtClean="0"/>
              <a:t>Hamdallaye</a:t>
            </a:r>
            <a:endParaRPr lang="fr-FR" dirty="0" smtClean="0"/>
          </a:p>
        </p:txBody>
      </p:sp>
      <p:pic>
        <p:nvPicPr>
          <p:cNvPr id="6" name="Image 5"/>
          <p:cNvPicPr/>
          <p:nvPr/>
        </p:nvPicPr>
        <p:blipFill>
          <a:blip r:embed="rId2" cstate="print"/>
          <a:srcRect/>
          <a:stretch>
            <a:fillRect/>
          </a:stretch>
        </p:blipFill>
        <p:spPr bwMode="auto">
          <a:xfrm>
            <a:off x="4429124" y="1357298"/>
            <a:ext cx="2128473" cy="2071702"/>
          </a:xfrm>
          <a:prstGeom prst="rect">
            <a:avLst/>
          </a:prstGeom>
          <a:noFill/>
          <a:ln w="9525">
            <a:noFill/>
            <a:miter lim="800000"/>
            <a:headEnd/>
            <a:tailEnd/>
          </a:ln>
          <a:effectLst/>
        </p:spPr>
      </p:pic>
      <p:pic>
        <p:nvPicPr>
          <p:cNvPr id="7" name="Image 6"/>
          <p:cNvPicPr/>
          <p:nvPr/>
        </p:nvPicPr>
        <p:blipFill>
          <a:blip r:embed="rId3" cstate="print"/>
          <a:srcRect/>
          <a:stretch>
            <a:fillRect/>
          </a:stretch>
        </p:blipFill>
        <p:spPr bwMode="auto">
          <a:xfrm>
            <a:off x="6715140" y="1285860"/>
            <a:ext cx="2357422" cy="1928826"/>
          </a:xfrm>
          <a:prstGeom prst="rect">
            <a:avLst/>
          </a:prstGeom>
          <a:noFill/>
          <a:ln w="9525">
            <a:noFill/>
            <a:miter lim="800000"/>
            <a:headEnd/>
            <a:tailEnd/>
          </a:ln>
          <a:effectLst/>
        </p:spPr>
      </p:pic>
      <p:sp>
        <p:nvSpPr>
          <p:cNvPr id="8" name="ZoneTexte 7"/>
          <p:cNvSpPr txBox="1"/>
          <p:nvPr/>
        </p:nvSpPr>
        <p:spPr>
          <a:xfrm>
            <a:off x="4857752" y="2857496"/>
            <a:ext cx="1643074" cy="369332"/>
          </a:xfrm>
          <a:prstGeom prst="rect">
            <a:avLst/>
          </a:prstGeom>
          <a:noFill/>
        </p:spPr>
        <p:txBody>
          <a:bodyPr wrap="square" rtlCol="0">
            <a:spAutoFit/>
          </a:bodyPr>
          <a:lstStyle/>
          <a:p>
            <a:pPr algn="just"/>
            <a:r>
              <a:rPr lang="fr-FR" dirty="0" smtClean="0">
                <a:solidFill>
                  <a:schemeClr val="bg1"/>
                </a:solidFill>
              </a:rPr>
              <a:t>Avant travaux</a:t>
            </a:r>
          </a:p>
        </p:txBody>
      </p:sp>
      <p:sp>
        <p:nvSpPr>
          <p:cNvPr id="9" name="ZoneTexte 8"/>
          <p:cNvSpPr txBox="1"/>
          <p:nvPr/>
        </p:nvSpPr>
        <p:spPr>
          <a:xfrm>
            <a:off x="6858016" y="2214554"/>
            <a:ext cx="1785950" cy="369332"/>
          </a:xfrm>
          <a:prstGeom prst="rect">
            <a:avLst/>
          </a:prstGeom>
          <a:noFill/>
        </p:spPr>
        <p:txBody>
          <a:bodyPr wrap="square" rtlCol="0">
            <a:spAutoFit/>
          </a:bodyPr>
          <a:lstStyle/>
          <a:p>
            <a:pPr algn="just"/>
            <a:r>
              <a:rPr lang="fr-FR" dirty="0" smtClean="0">
                <a:solidFill>
                  <a:schemeClr val="bg1"/>
                </a:solidFill>
              </a:rPr>
              <a:t>Après travaux</a:t>
            </a:r>
          </a:p>
        </p:txBody>
      </p:sp>
      <p:pic>
        <p:nvPicPr>
          <p:cNvPr id="10" name="Image 9"/>
          <p:cNvPicPr/>
          <p:nvPr/>
        </p:nvPicPr>
        <p:blipFill>
          <a:blip r:embed="rId4" cstate="print">
            <a:extLst>
              <a:ext uri="{28A0092B-C50C-407E-A947-70E740481C1C}">
                <a14:useLocalDpi xmlns="" xmlns:a14="http://schemas.microsoft.com/office/drawing/2010/main" xmlns:pic="http://schemas.openxmlformats.org/drawingml/2006/picture" xmlns:lc="http://schemas.openxmlformats.org/drawingml/2006/lockedCanvas" val="0"/>
              </a:ext>
            </a:extLst>
          </a:blip>
          <a:srcRect/>
          <a:stretch>
            <a:fillRect/>
          </a:stretch>
        </p:blipFill>
        <p:spPr bwMode="auto">
          <a:xfrm>
            <a:off x="4143372" y="3863504"/>
            <a:ext cx="2500330" cy="1994388"/>
          </a:xfrm>
          <a:prstGeom prst="rect">
            <a:avLst/>
          </a:prstGeom>
          <a:noFill/>
          <a:ln w="9525">
            <a:solidFill>
              <a:schemeClr val="tx1"/>
            </a:solidFill>
            <a:miter lim="800000"/>
            <a:headEnd/>
            <a:tailEnd/>
          </a:ln>
          <a:extLst>
            <a:ext uri="{909E8E84-426E-40DD-AFC4-6F175D3DCCD1}">
              <a14:hiddenFill xmlns="" xmlns:a14="http://schemas.microsoft.com/office/drawing/2010/main" xmlns:pic="http://schemas.openxmlformats.org/drawingml/2006/picture" xmlns:lc="http://schemas.openxmlformats.org/drawingml/2006/lockedCanvas">
                <a:solidFill>
                  <a:schemeClr val="accent1"/>
                </a:solidFill>
              </a14:hiddenFill>
            </a:ext>
          </a:extLst>
        </p:spPr>
      </p:pic>
      <p:sp>
        <p:nvSpPr>
          <p:cNvPr id="11" name="ZoneTexte 10"/>
          <p:cNvSpPr txBox="1"/>
          <p:nvPr/>
        </p:nvSpPr>
        <p:spPr>
          <a:xfrm>
            <a:off x="4000496" y="5286388"/>
            <a:ext cx="2643206" cy="584775"/>
          </a:xfrm>
          <a:prstGeom prst="rect">
            <a:avLst/>
          </a:prstGeom>
          <a:noFill/>
        </p:spPr>
        <p:txBody>
          <a:bodyPr wrap="square" rtlCol="0">
            <a:spAutoFit/>
          </a:bodyPr>
          <a:lstStyle/>
          <a:p>
            <a:pPr algn="just"/>
            <a:r>
              <a:rPr lang="fr-FR" sz="1600" dirty="0" smtClean="0">
                <a:solidFill>
                  <a:schemeClr val="bg1"/>
                </a:solidFill>
              </a:rPr>
              <a:t>Démarrage travaux </a:t>
            </a:r>
            <a:r>
              <a:rPr lang="fr-FR" sz="1600" dirty="0" err="1" smtClean="0">
                <a:solidFill>
                  <a:schemeClr val="bg1"/>
                </a:solidFill>
              </a:rPr>
              <a:t>Ouologuéla</a:t>
            </a:r>
            <a:endParaRPr lang="fr-FR" sz="1600" dirty="0" smtClean="0">
              <a:solidFill>
                <a:schemeClr val="bg1"/>
              </a:solidFill>
            </a:endParaRPr>
          </a:p>
        </p:txBody>
      </p:sp>
      <p:pic>
        <p:nvPicPr>
          <p:cNvPr id="12" name="Image 11"/>
          <p:cNvPicPr/>
          <p:nvPr/>
        </p:nvPicPr>
        <p:blipFill>
          <a:blip r:embed="rId5" cstate="print">
            <a:extLst>
              <a:ext uri="{28A0092B-C50C-407E-A947-70E740481C1C}">
                <a14:useLocalDpi xmlns="" xmlns:a14="http://schemas.microsoft.com/office/drawing/2010/main" xmlns:pic="http://schemas.openxmlformats.org/drawingml/2006/picture" xmlns:lc="http://schemas.openxmlformats.org/drawingml/2006/lockedCanvas" val="0"/>
              </a:ext>
            </a:extLst>
          </a:blip>
          <a:srcRect/>
          <a:stretch>
            <a:fillRect/>
          </a:stretch>
        </p:blipFill>
        <p:spPr bwMode="auto">
          <a:xfrm>
            <a:off x="6715140" y="3571876"/>
            <a:ext cx="2346081" cy="2416419"/>
          </a:xfrm>
          <a:prstGeom prst="rect">
            <a:avLst/>
          </a:prstGeom>
          <a:noFill/>
          <a:ln w="9525">
            <a:solidFill>
              <a:schemeClr val="tx1"/>
            </a:solidFill>
            <a:miter lim="800000"/>
            <a:headEnd/>
            <a:tailEnd/>
          </a:ln>
          <a:extLst>
            <a:ext uri="{909E8E84-426E-40DD-AFC4-6F175D3DCCD1}">
              <a14:hiddenFill xmlns="" xmlns:a14="http://schemas.microsoft.com/office/drawing/2010/main" xmlns:pic="http://schemas.openxmlformats.org/drawingml/2006/picture" xmlns:lc="http://schemas.openxmlformats.org/drawingml/2006/lockedCanvas">
                <a:solidFill>
                  <a:schemeClr val="accent1"/>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14282" y="91317"/>
            <a:ext cx="4104456" cy="623039"/>
          </a:xfrm>
        </p:spPr>
        <p:txBody>
          <a:bodyPr>
            <a:normAutofit/>
          </a:bodyPr>
          <a:lstStyle/>
          <a:p>
            <a:pPr algn="l"/>
            <a:r>
              <a:rPr lang="fr-FR" sz="1800" b="1" dirty="0" smtClean="0"/>
              <a:t>- </a:t>
            </a:r>
            <a:r>
              <a:rPr lang="fr-FR" sz="1800" b="1" u="sng" dirty="0" smtClean="0"/>
              <a:t>Évolution des impayés</a:t>
            </a:r>
            <a:endParaRPr lang="fr-FR" sz="1800" b="1" u="sng" dirty="0"/>
          </a:p>
        </p:txBody>
      </p:sp>
      <p:cxnSp>
        <p:nvCxnSpPr>
          <p:cNvPr id="15" name="Connecteur droit 14"/>
          <p:cNvCxnSpPr/>
          <p:nvPr/>
        </p:nvCxnSpPr>
        <p:spPr>
          <a:xfrm>
            <a:off x="3923928" y="1772816"/>
            <a:ext cx="0" cy="36724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Graphique 8"/>
          <p:cNvGraphicFramePr/>
          <p:nvPr/>
        </p:nvGraphicFramePr>
        <p:xfrm>
          <a:off x="500034" y="1214422"/>
          <a:ext cx="8280920"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37631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07504" y="44624"/>
            <a:ext cx="4104456" cy="623039"/>
          </a:xfrm>
        </p:spPr>
        <p:txBody>
          <a:bodyPr>
            <a:normAutofit/>
          </a:bodyPr>
          <a:lstStyle/>
          <a:p>
            <a:pPr algn="l"/>
            <a:r>
              <a:rPr lang="fr-FR" sz="2000" b="1" dirty="0" smtClean="0"/>
              <a:t>- </a:t>
            </a:r>
            <a:r>
              <a:rPr lang="fr-FR" sz="1800" b="1" u="sng" dirty="0" smtClean="0"/>
              <a:t>Évolution de l’épargne</a:t>
            </a:r>
            <a:endParaRPr lang="fr-FR" sz="2000" b="1" u="sng" dirty="0"/>
          </a:p>
        </p:txBody>
      </p:sp>
      <p:graphicFrame>
        <p:nvGraphicFramePr>
          <p:cNvPr id="14" name="Graphique 13"/>
          <p:cNvGraphicFramePr/>
          <p:nvPr/>
        </p:nvGraphicFramePr>
        <p:xfrm>
          <a:off x="611560" y="1268760"/>
          <a:ext cx="7776864" cy="4248472"/>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Connecteur droit 14"/>
          <p:cNvCxnSpPr/>
          <p:nvPr/>
        </p:nvCxnSpPr>
        <p:spPr>
          <a:xfrm>
            <a:off x="3923928" y="1772816"/>
            <a:ext cx="0" cy="36724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7631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smtClean="0"/>
              <a:t>2AEP : Opérateur STEFI en région de Kayes</a:t>
            </a:r>
            <a:endParaRPr lang="fr-FR"/>
          </a:p>
        </p:txBody>
      </p:sp>
      <p:sp>
        <p:nvSpPr>
          <p:cNvPr id="3" name="ZoneTexte 2"/>
          <p:cNvSpPr txBox="1"/>
          <p:nvPr/>
        </p:nvSpPr>
        <p:spPr>
          <a:xfrm>
            <a:off x="785786" y="785794"/>
            <a:ext cx="3929090" cy="5632311"/>
          </a:xfrm>
          <a:prstGeom prst="rect">
            <a:avLst/>
          </a:prstGeom>
          <a:noFill/>
        </p:spPr>
        <p:txBody>
          <a:bodyPr wrap="square" rtlCol="0">
            <a:spAutoFit/>
          </a:bodyPr>
          <a:lstStyle/>
          <a:p>
            <a:pPr algn="just"/>
            <a:r>
              <a:rPr lang="fr-FR" sz="2400" dirty="0" smtClean="0"/>
              <a:t>2. </a:t>
            </a:r>
            <a:r>
              <a:rPr lang="fr-FR" sz="2400" b="1" dirty="0" smtClean="0"/>
              <a:t>Projet de réalisation d’une AEP à </a:t>
            </a:r>
            <a:r>
              <a:rPr lang="fr-FR" sz="2400" b="1" dirty="0" err="1" smtClean="0"/>
              <a:t>Tafacirga</a:t>
            </a:r>
            <a:r>
              <a:rPr lang="fr-FR" sz="2400" b="1" dirty="0" smtClean="0"/>
              <a:t> </a:t>
            </a:r>
          </a:p>
          <a:p>
            <a:pPr algn="just"/>
            <a:r>
              <a:rPr lang="fr-FR" sz="2400" dirty="0" smtClean="0"/>
              <a:t>Fondation Ensemble et mise en </a:t>
            </a:r>
            <a:r>
              <a:rPr lang="fr-FR" sz="2400" dirty="0" smtClean="0"/>
              <a:t>œuvre </a:t>
            </a:r>
            <a:r>
              <a:rPr lang="fr-FR" sz="2400" dirty="0" smtClean="0"/>
              <a:t>par </a:t>
            </a:r>
            <a:r>
              <a:rPr lang="fr-FR" sz="2400" dirty="0" err="1" smtClean="0"/>
              <a:t>Aquassistance</a:t>
            </a:r>
            <a:r>
              <a:rPr lang="fr-FR" sz="2400" dirty="0" smtClean="0"/>
              <a:t> et 2AEP</a:t>
            </a:r>
          </a:p>
          <a:p>
            <a:pPr algn="just"/>
            <a:r>
              <a:rPr lang="fr-FR" sz="2400" dirty="0" smtClean="0"/>
              <a:t>Réalisation d’un système AEP interconnecté à </a:t>
            </a:r>
            <a:r>
              <a:rPr lang="fr-FR" sz="2400" dirty="0" err="1" smtClean="0"/>
              <a:t>Tafacirga</a:t>
            </a:r>
            <a:r>
              <a:rPr lang="fr-FR" sz="2400" dirty="0" smtClean="0"/>
              <a:t> et </a:t>
            </a:r>
            <a:r>
              <a:rPr lang="fr-FR" sz="2400" dirty="0" err="1" smtClean="0"/>
              <a:t>Djoumé</a:t>
            </a:r>
            <a:r>
              <a:rPr lang="fr-FR" sz="2400" dirty="0" smtClean="0"/>
              <a:t>, environ 10 Km de réseau hydraulique</a:t>
            </a:r>
          </a:p>
          <a:p>
            <a:pPr algn="just"/>
            <a:r>
              <a:rPr lang="fr-FR" sz="2400" dirty="0" smtClean="0"/>
              <a:t>Les travaux d’accompagnement organisationnel confié à AGED.</a:t>
            </a:r>
          </a:p>
          <a:p>
            <a:pPr algn="just"/>
            <a:endParaRPr lang="fr-FR" sz="2400" dirty="0" smtClean="0"/>
          </a:p>
        </p:txBody>
      </p:sp>
      <p:pic>
        <p:nvPicPr>
          <p:cNvPr id="4" name="Image 3" descr="C:\Documents and Settings\Bori MACINA\Mes documents\2AEP\TdR\Tafacirga\Photos Chantier\Photo_teraasement_pose\Photo_ terrassement 02\APDC0486.JPG"/>
          <p:cNvPicPr/>
          <p:nvPr/>
        </p:nvPicPr>
        <p:blipFill>
          <a:blip r:embed="rId2" cstate="print"/>
          <a:srcRect/>
          <a:stretch>
            <a:fillRect/>
          </a:stretch>
        </p:blipFill>
        <p:spPr bwMode="auto">
          <a:xfrm>
            <a:off x="4857752" y="714356"/>
            <a:ext cx="2179027" cy="1785950"/>
          </a:xfrm>
          <a:prstGeom prst="rect">
            <a:avLst/>
          </a:prstGeom>
          <a:noFill/>
          <a:ln w="9525">
            <a:noFill/>
            <a:miter lim="800000"/>
            <a:headEnd/>
            <a:tailEnd/>
          </a:ln>
        </p:spPr>
      </p:pic>
      <p:pic>
        <p:nvPicPr>
          <p:cNvPr id="5" name="Image 4" descr="C:\Documents and Settings\Bori MACINA\Mes documents\2AEP\TdR\Tafacirga\Photos Chantier\Photo 14 resize\APDC1130.jpg"/>
          <p:cNvPicPr/>
          <p:nvPr/>
        </p:nvPicPr>
        <p:blipFill>
          <a:blip r:embed="rId3" cstate="print"/>
          <a:srcRect/>
          <a:stretch>
            <a:fillRect/>
          </a:stretch>
        </p:blipFill>
        <p:spPr bwMode="auto">
          <a:xfrm>
            <a:off x="7358082" y="642918"/>
            <a:ext cx="1571636" cy="1928826"/>
          </a:xfrm>
          <a:prstGeom prst="rect">
            <a:avLst/>
          </a:prstGeom>
          <a:noFill/>
          <a:ln w="9525">
            <a:noFill/>
            <a:miter lim="800000"/>
            <a:headEnd/>
            <a:tailEnd/>
          </a:ln>
        </p:spPr>
      </p:pic>
      <p:pic>
        <p:nvPicPr>
          <p:cNvPr id="6" name="Image 5" descr="C:\Documents and Settings\Bori MACINA\Mes documents\2AEP\TdR\Tafacirga\Photos Chantier\Photo 16 resize\APDC1273.jpg"/>
          <p:cNvPicPr/>
          <p:nvPr/>
        </p:nvPicPr>
        <p:blipFill>
          <a:blip r:embed="rId4" cstate="print"/>
          <a:srcRect/>
          <a:stretch>
            <a:fillRect/>
          </a:stretch>
        </p:blipFill>
        <p:spPr bwMode="auto">
          <a:xfrm>
            <a:off x="4771087" y="3214686"/>
            <a:ext cx="2158367" cy="1785950"/>
          </a:xfrm>
          <a:prstGeom prst="rect">
            <a:avLst/>
          </a:prstGeom>
          <a:noFill/>
          <a:ln w="9525">
            <a:noFill/>
            <a:miter lim="800000"/>
            <a:headEnd/>
            <a:tailEnd/>
          </a:ln>
        </p:spPr>
      </p:pic>
      <p:pic>
        <p:nvPicPr>
          <p:cNvPr id="7" name="Image 6" descr="C:\Documents and Settings\Bori MACINA\Mes documents\2AEP\TdR\Tafacirga\Photos Chantier\Photos 17 resize\APDC1419.jpg"/>
          <p:cNvPicPr/>
          <p:nvPr/>
        </p:nvPicPr>
        <p:blipFill>
          <a:blip r:embed="rId5" cstate="print"/>
          <a:srcRect/>
          <a:stretch>
            <a:fillRect/>
          </a:stretch>
        </p:blipFill>
        <p:spPr bwMode="auto">
          <a:xfrm>
            <a:off x="7000924" y="3143248"/>
            <a:ext cx="2071670" cy="2214578"/>
          </a:xfrm>
          <a:prstGeom prst="rect">
            <a:avLst/>
          </a:prstGeom>
          <a:noFill/>
          <a:ln w="9525">
            <a:noFill/>
            <a:miter lim="800000"/>
            <a:headEnd/>
            <a:tailEnd/>
          </a:ln>
        </p:spPr>
      </p:pic>
      <p:sp>
        <p:nvSpPr>
          <p:cNvPr id="8" name="ZoneTexte 7"/>
          <p:cNvSpPr txBox="1"/>
          <p:nvPr/>
        </p:nvSpPr>
        <p:spPr>
          <a:xfrm>
            <a:off x="4857752" y="4500570"/>
            <a:ext cx="1643074" cy="523220"/>
          </a:xfrm>
          <a:prstGeom prst="rect">
            <a:avLst/>
          </a:prstGeom>
          <a:noFill/>
        </p:spPr>
        <p:txBody>
          <a:bodyPr wrap="square" rtlCol="0">
            <a:spAutoFit/>
          </a:bodyPr>
          <a:lstStyle/>
          <a:p>
            <a:pPr algn="just"/>
            <a:r>
              <a:rPr lang="fr-FR" sz="1400" dirty="0" smtClean="0">
                <a:solidFill>
                  <a:schemeClr val="bg1"/>
                </a:solidFill>
              </a:rPr>
              <a:t>Borne fontaine en construction</a:t>
            </a:r>
          </a:p>
        </p:txBody>
      </p:sp>
      <p:sp>
        <p:nvSpPr>
          <p:cNvPr id="9" name="ZoneTexte 8"/>
          <p:cNvSpPr txBox="1"/>
          <p:nvPr/>
        </p:nvSpPr>
        <p:spPr>
          <a:xfrm>
            <a:off x="7215206" y="5000636"/>
            <a:ext cx="1928794" cy="338554"/>
          </a:xfrm>
          <a:prstGeom prst="rect">
            <a:avLst/>
          </a:prstGeom>
          <a:noFill/>
        </p:spPr>
        <p:txBody>
          <a:bodyPr wrap="square" rtlCol="0">
            <a:spAutoFit/>
          </a:bodyPr>
          <a:lstStyle/>
          <a:p>
            <a:pPr algn="just"/>
            <a:r>
              <a:rPr lang="fr-FR" sz="1600" dirty="0" smtClean="0">
                <a:solidFill>
                  <a:schemeClr val="bg1"/>
                </a:solidFill>
              </a:rPr>
              <a:t>Château </a:t>
            </a:r>
            <a:r>
              <a:rPr lang="fr-FR" sz="1600" dirty="0" err="1" smtClean="0">
                <a:solidFill>
                  <a:schemeClr val="bg1"/>
                </a:solidFill>
              </a:rPr>
              <a:t>Tafacirga</a:t>
            </a:r>
            <a:endParaRPr lang="fr-FR" sz="1600" dirty="0" smtClean="0">
              <a:solidFill>
                <a:schemeClr val="bg1"/>
              </a:solidFill>
            </a:endParaRPr>
          </a:p>
        </p:txBody>
      </p:sp>
      <p:sp>
        <p:nvSpPr>
          <p:cNvPr id="10" name="ZoneTexte 9"/>
          <p:cNvSpPr txBox="1"/>
          <p:nvPr/>
        </p:nvSpPr>
        <p:spPr>
          <a:xfrm>
            <a:off x="5643570" y="2643182"/>
            <a:ext cx="2357454" cy="338554"/>
          </a:xfrm>
          <a:prstGeom prst="rect">
            <a:avLst/>
          </a:prstGeom>
          <a:noFill/>
        </p:spPr>
        <p:txBody>
          <a:bodyPr wrap="square" rtlCol="0">
            <a:spAutoFit/>
          </a:bodyPr>
          <a:lstStyle/>
          <a:p>
            <a:pPr algn="just"/>
            <a:r>
              <a:rPr lang="fr-FR" sz="1600" dirty="0" smtClean="0">
                <a:solidFill>
                  <a:schemeClr val="tx1">
                    <a:lumMod val="95000"/>
                    <a:lumOff val="5000"/>
                  </a:schemeClr>
                </a:solidFill>
              </a:rPr>
              <a:t>Réseau hydraulique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smtClean="0"/>
              <a:t>2AEP : Opérateur STEFI en région de Kayes</a:t>
            </a:r>
            <a:endParaRPr lang="fr-FR"/>
          </a:p>
        </p:txBody>
      </p:sp>
      <p:sp>
        <p:nvSpPr>
          <p:cNvPr id="3" name="Rectangle 2"/>
          <p:cNvSpPr/>
          <p:nvPr/>
        </p:nvSpPr>
        <p:spPr>
          <a:xfrm>
            <a:off x="827584" y="764704"/>
            <a:ext cx="7200800" cy="830997"/>
          </a:xfrm>
          <a:prstGeom prst="rect">
            <a:avLst/>
          </a:prstGeom>
        </p:spPr>
        <p:txBody>
          <a:bodyPr wrap="square">
            <a:spAutoFit/>
          </a:bodyPr>
          <a:lstStyle/>
          <a:p>
            <a:r>
              <a:rPr lang="fr-FR" sz="2400" b="1" dirty="0" smtClean="0">
                <a:latin typeface="Arial" pitchFamily="34" charset="0"/>
                <a:cs typeface="Arial" pitchFamily="34" charset="0"/>
              </a:rPr>
              <a:t>3. Projet AEP et aménagement périmètre maraîcher à </a:t>
            </a:r>
            <a:r>
              <a:rPr lang="fr-FR" sz="2400" b="1" dirty="0" err="1" smtClean="0">
                <a:latin typeface="Arial" pitchFamily="34" charset="0"/>
                <a:cs typeface="Arial" pitchFamily="34" charset="0"/>
              </a:rPr>
              <a:t>Kounda</a:t>
            </a:r>
            <a:endParaRPr lang="fr-FR" sz="2400" b="1" dirty="0">
              <a:latin typeface="Arial" pitchFamily="34" charset="0"/>
              <a:cs typeface="Arial" pitchFamily="34" charset="0"/>
            </a:endParaRPr>
          </a:p>
        </p:txBody>
      </p:sp>
      <p:pic>
        <p:nvPicPr>
          <p:cNvPr id="9" name="Image 8" descr="C:\Users\Boubacar Macina\Documents\2AEP\TdR\Kounda\Photos travaux 01\IMAG0079.jpg"/>
          <p:cNvPicPr/>
          <p:nvPr/>
        </p:nvPicPr>
        <p:blipFill>
          <a:blip r:embed="rId2" cstate="print"/>
          <a:srcRect/>
          <a:stretch>
            <a:fillRect/>
          </a:stretch>
        </p:blipFill>
        <p:spPr bwMode="auto">
          <a:xfrm>
            <a:off x="5143504" y="1357298"/>
            <a:ext cx="1329472" cy="2214578"/>
          </a:xfrm>
          <a:prstGeom prst="rect">
            <a:avLst/>
          </a:prstGeom>
          <a:noFill/>
          <a:ln w="9525">
            <a:noFill/>
            <a:miter lim="800000"/>
            <a:headEnd/>
            <a:tailEnd/>
          </a:ln>
        </p:spPr>
      </p:pic>
      <p:sp>
        <p:nvSpPr>
          <p:cNvPr id="10" name="ZoneTexte 9"/>
          <p:cNvSpPr txBox="1"/>
          <p:nvPr/>
        </p:nvSpPr>
        <p:spPr>
          <a:xfrm>
            <a:off x="1000100" y="1857364"/>
            <a:ext cx="3429024" cy="4154984"/>
          </a:xfrm>
          <a:prstGeom prst="rect">
            <a:avLst/>
          </a:prstGeom>
          <a:noFill/>
        </p:spPr>
        <p:txBody>
          <a:bodyPr wrap="square" rtlCol="0">
            <a:spAutoFit/>
          </a:bodyPr>
          <a:lstStyle/>
          <a:p>
            <a:pPr algn="just"/>
            <a:r>
              <a:rPr lang="fr-FR" sz="2000" dirty="0" smtClean="0"/>
              <a:t>Projet multi-acteurs mobilisant les fonds privés et publics et mis en œuvre par </a:t>
            </a:r>
            <a:r>
              <a:rPr lang="fr-FR" sz="2000" dirty="0" err="1" smtClean="0"/>
              <a:t>Kounda</a:t>
            </a:r>
            <a:r>
              <a:rPr lang="fr-FR" sz="2000" dirty="0" smtClean="0"/>
              <a:t>, 2AEP, la commune</a:t>
            </a:r>
          </a:p>
          <a:p>
            <a:pPr algn="just"/>
            <a:r>
              <a:rPr lang="fr-FR" sz="2000" dirty="0" smtClean="0"/>
              <a:t>Contraintes liées à la ressource, captage de l’eau/puits, stockage et dessert des BF et du périmètre maraicher.</a:t>
            </a:r>
          </a:p>
          <a:p>
            <a:pPr algn="just"/>
            <a:r>
              <a:rPr lang="fr-FR" sz="2000" dirty="0" smtClean="0"/>
              <a:t>Mesures d’accompagnement</a:t>
            </a:r>
          </a:p>
          <a:p>
            <a:pPr algn="just"/>
            <a:endParaRPr lang="fr-FR" sz="2400" dirty="0" smtClean="0"/>
          </a:p>
        </p:txBody>
      </p:sp>
      <p:pic>
        <p:nvPicPr>
          <p:cNvPr id="12" name="Image 11" descr="C:\Users\Boubacar Macina\Documents\2AEP\TdR\Kounda\Photos travaux 02\IMAG0156.jpg"/>
          <p:cNvPicPr/>
          <p:nvPr/>
        </p:nvPicPr>
        <p:blipFill>
          <a:blip r:embed="rId3" cstate="print"/>
          <a:srcRect/>
          <a:stretch>
            <a:fillRect/>
          </a:stretch>
        </p:blipFill>
        <p:spPr bwMode="auto">
          <a:xfrm>
            <a:off x="6572264" y="1714488"/>
            <a:ext cx="2428860" cy="1857388"/>
          </a:xfrm>
          <a:prstGeom prst="rect">
            <a:avLst/>
          </a:prstGeom>
          <a:noFill/>
          <a:ln w="9525">
            <a:noFill/>
            <a:miter lim="800000"/>
            <a:headEnd/>
            <a:tailEnd/>
          </a:ln>
        </p:spPr>
      </p:pic>
      <p:pic>
        <p:nvPicPr>
          <p:cNvPr id="13" name="Image 12" descr="C:\Users\Boubacar Macina\Documents\2AEP\TdR\Kounda\Photos trvaux 3\IMAG0162.jpg"/>
          <p:cNvPicPr/>
          <p:nvPr/>
        </p:nvPicPr>
        <p:blipFill>
          <a:blip r:embed="rId4" cstate="print"/>
          <a:srcRect/>
          <a:stretch>
            <a:fillRect/>
          </a:stretch>
        </p:blipFill>
        <p:spPr bwMode="auto">
          <a:xfrm>
            <a:off x="5072066" y="4071942"/>
            <a:ext cx="1500198" cy="2000264"/>
          </a:xfrm>
          <a:prstGeom prst="rect">
            <a:avLst/>
          </a:prstGeom>
          <a:noFill/>
          <a:ln w="9525">
            <a:noFill/>
            <a:miter lim="800000"/>
            <a:headEnd/>
            <a:tailEnd/>
          </a:ln>
        </p:spPr>
      </p:pic>
      <p:pic>
        <p:nvPicPr>
          <p:cNvPr id="14" name="Image 13" descr="C:\Documents and Settings\Bori MACINA\Mes documents\2AEP\TdR\Kounda\Photos travaux 4\Photo Maiga\P06-12-12_16.11[1].jpg"/>
          <p:cNvPicPr/>
          <p:nvPr/>
        </p:nvPicPr>
        <p:blipFill>
          <a:blip r:embed="rId5" cstate="print"/>
          <a:srcRect/>
          <a:stretch>
            <a:fillRect/>
          </a:stretch>
        </p:blipFill>
        <p:spPr bwMode="auto">
          <a:xfrm>
            <a:off x="6858016" y="3643314"/>
            <a:ext cx="2000264" cy="1357322"/>
          </a:xfrm>
          <a:prstGeom prst="rect">
            <a:avLst/>
          </a:prstGeom>
          <a:noFill/>
          <a:ln w="9525">
            <a:noFill/>
            <a:miter lim="800000"/>
            <a:headEnd/>
            <a:tailEnd/>
          </a:ln>
        </p:spPr>
      </p:pic>
      <p:pic>
        <p:nvPicPr>
          <p:cNvPr id="15" name="Image 14" descr="C:\Users\Boubacar Macina\Documents\2AEP\TdR\Kounda\Photos travaux 4\Photo Maiga\P06-12-12_16.22.jpg"/>
          <p:cNvPicPr/>
          <p:nvPr/>
        </p:nvPicPr>
        <p:blipFill>
          <a:blip r:embed="rId6" cstate="print"/>
          <a:srcRect/>
          <a:stretch>
            <a:fillRect/>
          </a:stretch>
        </p:blipFill>
        <p:spPr bwMode="auto">
          <a:xfrm>
            <a:off x="6929454" y="5072074"/>
            <a:ext cx="1976804" cy="14823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quarter" idx="10"/>
          </p:nvPr>
        </p:nvSpPr>
        <p:spPr/>
        <p:txBody>
          <a:bodyPr/>
          <a:lstStyle/>
          <a:p>
            <a:pPr>
              <a:defRPr/>
            </a:pPr>
            <a:r>
              <a:rPr lang="fr-FR" dirty="0"/>
              <a:t>2AEP : Opérateur STEFI en région de </a:t>
            </a:r>
            <a:r>
              <a:rPr lang="fr-FR" dirty="0" smtClean="0"/>
              <a:t>Kayes Mali</a:t>
            </a:r>
            <a:endParaRPr lang="fr-FR" dirty="0"/>
          </a:p>
        </p:txBody>
      </p:sp>
      <p:pic>
        <p:nvPicPr>
          <p:cNvPr id="16387" name="Picture 2" descr="Logo 2AEP"/>
          <p:cNvPicPr>
            <a:picLocks noChangeAspect="1" noChangeArrowheads="1"/>
          </p:cNvPicPr>
          <p:nvPr/>
        </p:nvPicPr>
        <p:blipFill>
          <a:blip r:embed="rId2" cstate="print"/>
          <a:srcRect/>
          <a:stretch>
            <a:fillRect/>
          </a:stretch>
        </p:blipFill>
        <p:spPr bwMode="auto">
          <a:xfrm>
            <a:off x="1259632" y="1844824"/>
            <a:ext cx="2428875" cy="2513012"/>
          </a:xfrm>
          <a:prstGeom prst="rect">
            <a:avLst/>
          </a:prstGeom>
          <a:noFill/>
          <a:ln w="9525">
            <a:noFill/>
            <a:miter lim="800000"/>
            <a:headEnd/>
            <a:tailEnd/>
          </a:ln>
        </p:spPr>
      </p:pic>
      <p:sp>
        <p:nvSpPr>
          <p:cNvPr id="16388" name="ZoneTexte 3"/>
          <p:cNvSpPr txBox="1">
            <a:spLocks noChangeArrowheads="1"/>
          </p:cNvSpPr>
          <p:nvPr/>
        </p:nvSpPr>
        <p:spPr bwMode="auto">
          <a:xfrm>
            <a:off x="3643306" y="1785926"/>
            <a:ext cx="4071938" cy="707886"/>
          </a:xfrm>
          <a:prstGeom prst="rect">
            <a:avLst/>
          </a:prstGeom>
          <a:noFill/>
          <a:ln w="9525">
            <a:noFill/>
            <a:miter lim="800000"/>
            <a:headEnd/>
            <a:tailEnd/>
          </a:ln>
        </p:spPr>
        <p:txBody>
          <a:bodyPr wrap="square">
            <a:spAutoFit/>
          </a:bodyPr>
          <a:lstStyle/>
          <a:p>
            <a:pPr algn="ctr"/>
            <a:r>
              <a:rPr lang="fr-FR" sz="4000" dirty="0" smtClean="0">
                <a:latin typeface="Constantia" pitchFamily="18" charset="0"/>
              </a:rPr>
              <a:t>Merci!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1" y="500042"/>
            <a:ext cx="7000924" cy="461665"/>
          </a:xfrm>
          <a:prstGeom prst="rect">
            <a:avLst/>
          </a:prstGeom>
          <a:solidFill>
            <a:schemeClr val="accent6">
              <a:lumMod val="40000"/>
              <a:lumOff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355600" indent="-355600" fontAlgn="auto">
              <a:spcBef>
                <a:spcPts val="0"/>
              </a:spcBef>
              <a:spcAft>
                <a:spcPts val="0"/>
              </a:spcAft>
              <a:defRPr/>
            </a:pPr>
            <a:r>
              <a:rPr lang="fr-FR" sz="2400" b="1" dirty="0">
                <a:solidFill>
                  <a:schemeClr val="tx1"/>
                </a:solidFill>
                <a:latin typeface="Arial" pitchFamily="34" charset="0"/>
                <a:cs typeface="Arial" pitchFamily="34" charset="0"/>
              </a:rPr>
              <a:t>1. </a:t>
            </a:r>
            <a:r>
              <a:rPr lang="fr-FR" sz="2400" b="1" dirty="0" smtClean="0">
                <a:solidFill>
                  <a:schemeClr val="tx1"/>
                </a:solidFill>
                <a:latin typeface="Arial" pitchFamily="34" charset="0"/>
                <a:cs typeface="Arial" pitchFamily="34" charset="0"/>
              </a:rPr>
              <a:t>Le Suivi technique et financier au Mali</a:t>
            </a:r>
            <a:endParaRPr lang="fr-FR" sz="2400" b="1" dirty="0">
              <a:solidFill>
                <a:schemeClr val="tx1"/>
              </a:solidFill>
              <a:latin typeface="Arial" pitchFamily="34" charset="0"/>
              <a:cs typeface="Arial" pitchFamily="34" charset="0"/>
            </a:endParaRPr>
          </a:p>
        </p:txBody>
      </p:sp>
      <p:sp>
        <p:nvSpPr>
          <p:cNvPr id="3" name="Espace réservé de la date 2"/>
          <p:cNvSpPr>
            <a:spLocks noGrp="1"/>
          </p:cNvSpPr>
          <p:nvPr>
            <p:ph type="dt" sz="quarter" idx="10"/>
          </p:nvPr>
        </p:nvSpPr>
        <p:spPr/>
        <p:txBody>
          <a:bodyPr/>
          <a:lstStyle/>
          <a:p>
            <a:pPr>
              <a:defRPr/>
            </a:pPr>
            <a:r>
              <a:rPr lang="fr-FR" dirty="0"/>
              <a:t>2AEP : Opérateur STEFI en région de </a:t>
            </a:r>
            <a:r>
              <a:rPr lang="fr-FR" dirty="0" smtClean="0"/>
              <a:t>Kayes Mali</a:t>
            </a:r>
            <a:endParaRPr lang="fr-FR" dirty="0"/>
          </a:p>
        </p:txBody>
      </p:sp>
      <p:sp>
        <p:nvSpPr>
          <p:cNvPr id="13313" name="Rectangle 1"/>
          <p:cNvSpPr>
            <a:spLocks noChangeArrowheads="1"/>
          </p:cNvSpPr>
          <p:nvPr/>
        </p:nvSpPr>
        <p:spPr bwMode="auto">
          <a:xfrm>
            <a:off x="714348" y="2214554"/>
            <a:ext cx="777686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latinLnBrk="0" hangingPunct="1">
              <a:lnSpc>
                <a:spcPct val="100000"/>
              </a:lnSpc>
              <a:buClrTx/>
              <a:buSzTx/>
              <a:buFontTx/>
              <a:buNone/>
              <a:tabLst/>
            </a:pPr>
            <a:r>
              <a:rPr lang="fr-FR" sz="2400" dirty="0" smtClean="0"/>
              <a:t>C’est quoi le STEFI?</a:t>
            </a:r>
          </a:p>
          <a:p>
            <a:pPr marL="0" marR="0" lvl="0" indent="0" defTabSz="914400" eaLnBrk="1" latinLnBrk="0" hangingPunct="1">
              <a:lnSpc>
                <a:spcPct val="100000"/>
              </a:lnSpc>
              <a:buClrTx/>
              <a:buSzTx/>
              <a:buFontTx/>
              <a:buNone/>
              <a:tabLst/>
            </a:pPr>
            <a:endParaRPr lang="fr-FR" sz="2400" dirty="0" smtClean="0"/>
          </a:p>
          <a:p>
            <a:pPr marL="0" marR="0" lvl="0" indent="0" defTabSz="914400" eaLnBrk="1" latinLnBrk="0" hangingPunct="1">
              <a:lnSpc>
                <a:spcPct val="100000"/>
              </a:lnSpc>
              <a:buClrTx/>
              <a:buSzTx/>
              <a:buFontTx/>
              <a:buNone/>
              <a:tabLst/>
            </a:pPr>
            <a:r>
              <a:rPr lang="fr-FR" sz="2400" dirty="0" smtClean="0"/>
              <a:t>Pourquoi le STEFI?</a:t>
            </a:r>
          </a:p>
          <a:p>
            <a:pPr marL="0" marR="0" lvl="0" indent="0" defTabSz="914400" eaLnBrk="1" latinLnBrk="0" hangingPunct="1">
              <a:lnSpc>
                <a:spcPct val="100000"/>
              </a:lnSpc>
              <a:buClrTx/>
              <a:buSzTx/>
              <a:buFontTx/>
              <a:buNone/>
              <a:tabLst/>
            </a:pPr>
            <a:endParaRPr lang="fr-FR" sz="2400" dirty="0" smtClean="0"/>
          </a:p>
          <a:p>
            <a:pPr marL="0" marR="0" lvl="0" indent="0" defTabSz="914400" eaLnBrk="1" latinLnBrk="0" hangingPunct="1">
              <a:lnSpc>
                <a:spcPct val="100000"/>
              </a:lnSpc>
              <a:buClrTx/>
              <a:buSzTx/>
              <a:buFontTx/>
              <a:buNone/>
              <a:tabLst/>
            </a:pPr>
            <a:r>
              <a:rPr lang="fr-FR" sz="2400" dirty="0" smtClean="0"/>
              <a:t>En quoi consiste le STEFI?</a:t>
            </a:r>
          </a:p>
          <a:p>
            <a:pPr marL="0" marR="0" lvl="0" indent="0" defTabSz="914400" eaLnBrk="1" latinLnBrk="0" hangingPunct="1">
              <a:lnSpc>
                <a:spcPct val="100000"/>
              </a:lnSpc>
              <a:buClrTx/>
              <a:buSzTx/>
              <a:buFontTx/>
              <a:buNone/>
              <a:tabLst/>
            </a:pPr>
            <a:endParaRPr lang="fr-FR" sz="2400" dirty="0" smtClean="0"/>
          </a:p>
          <a:p>
            <a:endParaRPr lang="fr-FR" sz="2400" dirty="0" smtClean="0"/>
          </a:p>
          <a:p>
            <a:endParaRPr lang="fr-FR" sz="24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7"/>
          <p:cNvSpPr txBox="1">
            <a:spLocks noChangeArrowheads="1"/>
          </p:cNvSpPr>
          <p:nvPr/>
        </p:nvSpPr>
        <p:spPr bwMode="auto">
          <a:xfrm>
            <a:off x="357126" y="1052736"/>
            <a:ext cx="8786874" cy="4339650"/>
          </a:xfrm>
          <a:prstGeom prst="rect">
            <a:avLst/>
          </a:prstGeom>
          <a:noFill/>
          <a:ln w="9525">
            <a:noFill/>
            <a:miter lim="800000"/>
            <a:headEnd/>
            <a:tailEnd/>
          </a:ln>
        </p:spPr>
        <p:txBody>
          <a:bodyPr wrap="square">
            <a:spAutoFit/>
          </a:bodyPr>
          <a:lstStyle/>
          <a:p>
            <a:pPr marL="457200" indent="-457200" algn="just">
              <a:spcBef>
                <a:spcPts val="600"/>
              </a:spcBef>
              <a:spcAft>
                <a:spcPts val="600"/>
              </a:spcAft>
              <a:buClr>
                <a:schemeClr val="accent1"/>
              </a:buClr>
              <a:buFont typeface="+mj-lt"/>
              <a:buAutoNum type="alphaLcPeriod"/>
            </a:pPr>
            <a:r>
              <a:rPr lang="fr-FR" b="1" dirty="0" smtClean="0">
                <a:latin typeface="Constantia" pitchFamily="18" charset="0"/>
              </a:rPr>
              <a:t>Un arrêté semestriel des comptes de gestion </a:t>
            </a:r>
            <a:r>
              <a:rPr lang="fr-FR" dirty="0" smtClean="0">
                <a:latin typeface="Constantia" pitchFamily="18" charset="0"/>
              </a:rPr>
              <a:t>des associations d’usagers  de l’eau</a:t>
            </a:r>
          </a:p>
          <a:p>
            <a:pPr marL="457200" indent="-457200" algn="just">
              <a:spcBef>
                <a:spcPts val="600"/>
              </a:spcBef>
              <a:spcAft>
                <a:spcPts val="600"/>
              </a:spcAft>
              <a:buClr>
                <a:schemeClr val="accent1"/>
              </a:buClr>
              <a:buFont typeface="+mj-lt"/>
              <a:buAutoNum type="alphaLcPeriod"/>
            </a:pPr>
            <a:r>
              <a:rPr lang="fr-FR" b="1" dirty="0" smtClean="0">
                <a:latin typeface="Constantia" pitchFamily="18" charset="0"/>
              </a:rPr>
              <a:t>Inspection technique des installations</a:t>
            </a:r>
            <a:r>
              <a:rPr lang="fr-FR" dirty="0" smtClean="0">
                <a:latin typeface="Constantia" pitchFamily="18" charset="0"/>
              </a:rPr>
              <a:t>.</a:t>
            </a:r>
          </a:p>
          <a:p>
            <a:pPr marL="457200" indent="-457200" algn="just">
              <a:spcBef>
                <a:spcPts val="600"/>
              </a:spcBef>
              <a:spcAft>
                <a:spcPts val="600"/>
              </a:spcAft>
              <a:buClr>
                <a:schemeClr val="accent1"/>
              </a:buClr>
              <a:buFont typeface="+mj-lt"/>
              <a:buAutoNum type="alphaLcPeriod"/>
            </a:pPr>
            <a:r>
              <a:rPr lang="fr-FR" b="1" dirty="0" smtClean="0">
                <a:latin typeface="Constantia" pitchFamily="18" charset="0"/>
              </a:rPr>
              <a:t>Appui –conseil et formation continue des exploitants</a:t>
            </a:r>
          </a:p>
          <a:p>
            <a:pPr marL="457200" indent="-457200" algn="just">
              <a:spcBef>
                <a:spcPts val="600"/>
              </a:spcBef>
              <a:spcAft>
                <a:spcPts val="600"/>
              </a:spcAft>
              <a:buClr>
                <a:schemeClr val="accent1"/>
              </a:buClr>
              <a:buFont typeface="+mj-lt"/>
              <a:buAutoNum type="alphaLcPeriod"/>
            </a:pPr>
            <a:r>
              <a:rPr lang="fr-FR" b="1" dirty="0" smtClean="0">
                <a:latin typeface="Constantia" pitchFamily="18" charset="0"/>
              </a:rPr>
              <a:t>Capitalisation des données </a:t>
            </a:r>
            <a:r>
              <a:rPr lang="fr-FR" dirty="0" smtClean="0">
                <a:latin typeface="Constantia" pitchFamily="18" charset="0"/>
              </a:rPr>
              <a:t>d’exploitation dans une base de données et sur le site internet de 2AEP</a:t>
            </a:r>
          </a:p>
          <a:p>
            <a:pPr marL="457200" indent="-457200" algn="just">
              <a:spcBef>
                <a:spcPts val="600"/>
              </a:spcBef>
              <a:spcAft>
                <a:spcPts val="600"/>
              </a:spcAft>
              <a:buClr>
                <a:schemeClr val="accent1"/>
              </a:buClr>
              <a:buFont typeface="+mj-lt"/>
              <a:buAutoNum type="alphaLcPeriod"/>
            </a:pPr>
            <a:r>
              <a:rPr lang="fr-FR" b="1" dirty="0" smtClean="0">
                <a:latin typeface="Constantia" pitchFamily="18" charset="0"/>
              </a:rPr>
              <a:t>Edition de rapports d’audits par centre </a:t>
            </a:r>
            <a:r>
              <a:rPr lang="fr-FR" dirty="0" smtClean="0">
                <a:latin typeface="Constantia" pitchFamily="18" charset="0"/>
              </a:rPr>
              <a:t>pour exploitants , autorités communales.</a:t>
            </a:r>
          </a:p>
          <a:p>
            <a:pPr marL="457200" indent="-457200" algn="just">
              <a:spcBef>
                <a:spcPts val="600"/>
              </a:spcBef>
              <a:spcAft>
                <a:spcPts val="600"/>
              </a:spcAft>
              <a:buClr>
                <a:schemeClr val="accent1"/>
              </a:buClr>
              <a:buFont typeface="+mj-lt"/>
              <a:buAutoNum type="alphaLcPeriod"/>
            </a:pPr>
            <a:r>
              <a:rPr lang="fr-FR" b="1" dirty="0" smtClean="0">
                <a:latin typeface="Constantia" pitchFamily="18" charset="0"/>
              </a:rPr>
              <a:t>Restitution des résultats d’audit </a:t>
            </a:r>
            <a:r>
              <a:rPr lang="fr-FR" dirty="0" smtClean="0">
                <a:latin typeface="Constantia" pitchFamily="18" charset="0"/>
              </a:rPr>
              <a:t>en assemblée des usagers</a:t>
            </a:r>
          </a:p>
          <a:p>
            <a:pPr marL="457200" indent="-457200" algn="just">
              <a:spcBef>
                <a:spcPts val="600"/>
              </a:spcBef>
              <a:spcAft>
                <a:spcPts val="600"/>
              </a:spcAft>
              <a:buClr>
                <a:schemeClr val="accent1"/>
              </a:buClr>
              <a:buFont typeface="+mj-lt"/>
              <a:buAutoNum type="alphaLcPeriod"/>
            </a:pPr>
            <a:r>
              <a:rPr lang="fr-FR" b="1" dirty="0" smtClean="0">
                <a:latin typeface="Constantia" pitchFamily="18" charset="0"/>
              </a:rPr>
              <a:t>Edition de rapports régionaux semestriels et annuels (</a:t>
            </a:r>
            <a:r>
              <a:rPr lang="fr-FR" dirty="0" smtClean="0">
                <a:latin typeface="Constantia" pitchFamily="18" charset="0"/>
              </a:rPr>
              <a:t>Directions Nationale et Régionale de l’Hydraulique à Bamako et à Kayes, collectivités territoriales, association des ressortissants des villages en Europe, Amérique, Afrique Centrale…)</a:t>
            </a:r>
          </a:p>
        </p:txBody>
      </p:sp>
      <p:sp>
        <p:nvSpPr>
          <p:cNvPr id="6" name="ZoneTexte 5"/>
          <p:cNvSpPr txBox="1">
            <a:spLocks noChangeArrowheads="1"/>
          </p:cNvSpPr>
          <p:nvPr/>
        </p:nvSpPr>
        <p:spPr bwMode="auto">
          <a:xfrm>
            <a:off x="251520" y="5373216"/>
            <a:ext cx="8643938" cy="646331"/>
          </a:xfrm>
          <a:prstGeom prst="rect">
            <a:avLst/>
          </a:prstGeom>
          <a:noFill/>
          <a:ln w="9525">
            <a:noFill/>
            <a:miter lim="800000"/>
            <a:headEnd/>
            <a:tailEnd/>
          </a:ln>
        </p:spPr>
        <p:txBody>
          <a:bodyPr>
            <a:spAutoFit/>
          </a:bodyPr>
          <a:lstStyle/>
          <a:p>
            <a:pPr algn="ctr"/>
            <a:r>
              <a:rPr lang="fr-FR" b="1" dirty="0" smtClean="0">
                <a:solidFill>
                  <a:srgbClr val="FF0000"/>
                </a:solidFill>
                <a:latin typeface="Constantia" pitchFamily="18" charset="0"/>
              </a:rPr>
              <a:t>Les opérateurs de STEFI sont rétribués  par les communes sur la base d’un taux forfaitaire de 20 F CFA par m3 d’eau produit.</a:t>
            </a:r>
            <a:endParaRPr lang="fr-FR" b="1" dirty="0">
              <a:solidFill>
                <a:srgbClr val="FF0000"/>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Zones STEFI2.bmp"/>
          <p:cNvPicPr>
            <a:picLocks noChangeAspect="1"/>
          </p:cNvPicPr>
          <p:nvPr/>
        </p:nvPicPr>
        <p:blipFill>
          <a:blip r:embed="rId3" cstate="print"/>
          <a:stretch>
            <a:fillRect/>
          </a:stretch>
        </p:blipFill>
        <p:spPr>
          <a:xfrm>
            <a:off x="1331640" y="908720"/>
            <a:ext cx="6526508" cy="4536504"/>
          </a:xfrm>
          <a:prstGeom prst="rect">
            <a:avLst/>
          </a:prstGeom>
        </p:spPr>
      </p:pic>
      <p:sp>
        <p:nvSpPr>
          <p:cNvPr id="7" name="ZoneTexte 6"/>
          <p:cNvSpPr txBox="1"/>
          <p:nvPr/>
        </p:nvSpPr>
        <p:spPr>
          <a:xfrm>
            <a:off x="4860032" y="4293096"/>
            <a:ext cx="3786214" cy="1415772"/>
          </a:xfrm>
          <a:prstGeom prst="rect">
            <a:avLst/>
          </a:prstGeom>
          <a:noFill/>
        </p:spPr>
        <p:txBody>
          <a:bodyPr wrap="square" rtlCol="0">
            <a:spAutoFit/>
          </a:bodyPr>
          <a:lstStyle/>
          <a:p>
            <a:pPr algn="ctr"/>
            <a:r>
              <a:rPr lang="fr-FR" sz="3200" b="1" dirty="0" smtClean="0">
                <a:solidFill>
                  <a:srgbClr val="FF0000"/>
                </a:solidFill>
              </a:rPr>
              <a:t>GCS-AEP</a:t>
            </a:r>
          </a:p>
          <a:p>
            <a:pPr algn="ctr"/>
            <a:r>
              <a:rPr lang="fr-FR" b="1" dirty="0" smtClean="0">
                <a:solidFill>
                  <a:schemeClr val="tx2"/>
                </a:solidFill>
              </a:rPr>
              <a:t>District de Bamako, régions de Koulikoro, Sikasso, Ségou, Mopti, Tombouctou, Gao et Kidal</a:t>
            </a:r>
          </a:p>
        </p:txBody>
      </p:sp>
      <p:sp>
        <p:nvSpPr>
          <p:cNvPr id="8" name="ZoneTexte 7"/>
          <p:cNvSpPr txBox="1"/>
          <p:nvPr/>
        </p:nvSpPr>
        <p:spPr>
          <a:xfrm>
            <a:off x="539552" y="1628800"/>
            <a:ext cx="2428892" cy="1415772"/>
          </a:xfrm>
          <a:prstGeom prst="rect">
            <a:avLst/>
          </a:prstGeom>
          <a:noFill/>
        </p:spPr>
        <p:txBody>
          <a:bodyPr wrap="square" rtlCol="0">
            <a:spAutoFit/>
          </a:bodyPr>
          <a:lstStyle/>
          <a:p>
            <a:pPr algn="ctr"/>
            <a:r>
              <a:rPr lang="fr-FR" sz="3200" b="1" dirty="0" smtClean="0">
                <a:solidFill>
                  <a:srgbClr val="FF0000"/>
                </a:solidFill>
              </a:rPr>
              <a:t>2AEP</a:t>
            </a:r>
          </a:p>
          <a:p>
            <a:pPr algn="ctr"/>
            <a:r>
              <a:rPr lang="fr-FR" b="1" dirty="0" smtClean="0">
                <a:solidFill>
                  <a:schemeClr val="tx2"/>
                </a:solidFill>
              </a:rPr>
              <a:t>Opérateur STEFI région de Kayes Mali</a:t>
            </a:r>
          </a:p>
        </p:txBody>
      </p:sp>
      <p:sp>
        <p:nvSpPr>
          <p:cNvPr id="11" name="Ellipse 10"/>
          <p:cNvSpPr/>
          <p:nvPr/>
        </p:nvSpPr>
        <p:spPr>
          <a:xfrm>
            <a:off x="1475656" y="3212976"/>
            <a:ext cx="1500198" cy="2000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071802" y="3367086"/>
            <a:ext cx="1356182" cy="19341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3995936" y="908720"/>
            <a:ext cx="3362146" cy="345638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323528" y="5805264"/>
            <a:ext cx="8429684" cy="646331"/>
          </a:xfrm>
          <a:prstGeom prst="rect">
            <a:avLst/>
          </a:prstGeom>
          <a:noFill/>
        </p:spPr>
        <p:txBody>
          <a:bodyPr wrap="square" rtlCol="0">
            <a:spAutoFit/>
          </a:bodyPr>
          <a:lstStyle/>
          <a:p>
            <a:pPr algn="ctr">
              <a:spcBef>
                <a:spcPts val="600"/>
              </a:spcBef>
            </a:pPr>
            <a:r>
              <a:rPr lang="fr-FR" b="1" dirty="0" smtClean="0"/>
              <a:t>Récemment à la suite d’une concertation  organisée à Ségou, il a été décidé de  partager le Mali en 3 zones d’exclusivité pour la conduite du STEFI</a:t>
            </a:r>
            <a:endParaRPr lang="fr-FR" b="1" dirty="0" smtClean="0">
              <a:solidFill>
                <a:srgbClr val="FF0000"/>
              </a:solidFill>
            </a:endParaRPr>
          </a:p>
        </p:txBody>
      </p:sp>
      <p:sp>
        <p:nvSpPr>
          <p:cNvPr id="9" name="Rectangle 8"/>
          <p:cNvSpPr/>
          <p:nvPr/>
        </p:nvSpPr>
        <p:spPr>
          <a:xfrm>
            <a:off x="323528" y="0"/>
            <a:ext cx="8640960" cy="830997"/>
          </a:xfrm>
          <a:prstGeom prst="rect">
            <a:avLst/>
          </a:prstGeom>
        </p:spPr>
        <p:txBody>
          <a:bodyPr wrap="square">
            <a:spAutoFit/>
          </a:bodyPr>
          <a:lstStyle/>
          <a:p>
            <a:pPr algn="ctr">
              <a:spcBef>
                <a:spcPts val="600"/>
              </a:spcBef>
            </a:pPr>
            <a:r>
              <a:rPr lang="fr-FR" sz="2400" b="1" dirty="0" smtClean="0"/>
              <a:t>Répartition du territoire national entre deux opérateurs STEFI en 2004: Le GCSAEP et le bureau d’études 2AEP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 calcmode="lin" valueType="num">
                                      <p:cBhvr additive="base">
                                        <p:cTn id="2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11" grpId="0" animBg="1"/>
      <p:bldP spid="14" grpId="0" animBg="1"/>
      <p:bldP spid="15" grpId="0" animBg="1"/>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quarter" idx="10"/>
          </p:nvPr>
        </p:nvSpPr>
        <p:spPr/>
        <p:txBody>
          <a:bodyPr/>
          <a:lstStyle/>
          <a:p>
            <a:pPr>
              <a:defRPr/>
            </a:pPr>
            <a:r>
              <a:rPr lang="fr-FR" dirty="0"/>
              <a:t>2AEP : Opérateur STEFI en région de </a:t>
            </a:r>
            <a:r>
              <a:rPr lang="fr-FR" dirty="0" smtClean="0"/>
              <a:t>Kayes Mali</a:t>
            </a:r>
            <a:endParaRPr lang="fr-FR" dirty="0"/>
          </a:p>
        </p:txBody>
      </p:sp>
      <p:sp>
        <p:nvSpPr>
          <p:cNvPr id="4" name="ZoneTexte 3"/>
          <p:cNvSpPr txBox="1"/>
          <p:nvPr/>
        </p:nvSpPr>
        <p:spPr>
          <a:xfrm>
            <a:off x="142844" y="214290"/>
            <a:ext cx="4500594" cy="461665"/>
          </a:xfrm>
          <a:prstGeom prst="rect">
            <a:avLst/>
          </a:prstGeom>
          <a:solidFill>
            <a:schemeClr val="accent6">
              <a:lumMod val="40000"/>
              <a:lumOff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fontAlgn="auto">
              <a:spcBef>
                <a:spcPts val="0"/>
              </a:spcBef>
              <a:spcAft>
                <a:spcPts val="0"/>
              </a:spcAft>
              <a:defRPr/>
            </a:pPr>
            <a:r>
              <a:rPr lang="fr-FR" sz="2400" b="1" dirty="0" smtClean="0">
                <a:solidFill>
                  <a:schemeClr val="tx1"/>
                </a:solidFill>
                <a:latin typeface="Arial" pitchFamily="34" charset="0"/>
                <a:cs typeface="Arial" pitchFamily="34" charset="0"/>
              </a:rPr>
              <a:t>L’informatisation des AEP </a:t>
            </a:r>
            <a:endParaRPr lang="fr-FR" sz="2400" b="1" dirty="0">
              <a:solidFill>
                <a:schemeClr val="tx1"/>
              </a:solidFill>
              <a:latin typeface="Arial" pitchFamily="34" charset="0"/>
              <a:cs typeface="Arial" pitchFamily="34" charset="0"/>
            </a:endParaRPr>
          </a:p>
        </p:txBody>
      </p:sp>
      <p:pic>
        <p:nvPicPr>
          <p:cNvPr id="6" name="Image 2"/>
          <p:cNvPicPr>
            <a:picLocks noChangeAspect="1" noChangeArrowheads="1"/>
          </p:cNvPicPr>
          <p:nvPr/>
        </p:nvPicPr>
        <p:blipFill>
          <a:blip r:embed="rId2" cstate="print"/>
          <a:srcRect l="12379" t="11507" r="12181" b="17062"/>
          <a:stretch>
            <a:fillRect/>
          </a:stretch>
        </p:blipFill>
        <p:spPr bwMode="auto">
          <a:xfrm>
            <a:off x="544548" y="857232"/>
            <a:ext cx="8099417" cy="4929186"/>
          </a:xfrm>
          <a:prstGeom prst="rect">
            <a:avLst/>
          </a:prstGeom>
          <a:noFill/>
          <a:ln w="9525">
            <a:noFill/>
            <a:miter lim="800000"/>
            <a:headEnd/>
            <a:tailEnd/>
          </a:ln>
        </p:spPr>
      </p:pic>
      <p:sp>
        <p:nvSpPr>
          <p:cNvPr id="8" name="ZoneTexte 7"/>
          <p:cNvSpPr txBox="1"/>
          <p:nvPr/>
        </p:nvSpPr>
        <p:spPr>
          <a:xfrm>
            <a:off x="251520" y="5786454"/>
            <a:ext cx="8568952"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fr-FR" sz="2400" b="1" dirty="0"/>
              <a:t>Interface de la base de données </a:t>
            </a:r>
            <a:r>
              <a:rPr lang="fr-FR" sz="2400" b="1" dirty="0" smtClean="0"/>
              <a:t>2AEP</a:t>
            </a:r>
            <a:endParaRPr lang="fr-FR"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85728"/>
            <a:ext cx="4357718" cy="500066"/>
          </a:xfrm>
        </p:spPr>
        <p:txBody>
          <a:bodyPr/>
          <a:lstStyle/>
          <a:p>
            <a:r>
              <a:rPr lang="fr-FR" sz="2400" dirty="0" smtClean="0"/>
              <a:t>2. Résultats STEFI 2012</a:t>
            </a:r>
            <a:endParaRPr lang="fr-FR" sz="2400" dirty="0"/>
          </a:p>
        </p:txBody>
      </p:sp>
      <p:sp>
        <p:nvSpPr>
          <p:cNvPr id="7" name="Espace réservé de la date 6"/>
          <p:cNvSpPr>
            <a:spLocks noGrp="1"/>
          </p:cNvSpPr>
          <p:nvPr>
            <p:ph type="dt" sz="half" idx="10"/>
          </p:nvPr>
        </p:nvSpPr>
        <p:spPr/>
        <p:txBody>
          <a:bodyPr/>
          <a:lstStyle/>
          <a:p>
            <a:pPr>
              <a:defRPr/>
            </a:pPr>
            <a:r>
              <a:rPr lang="fr-FR" smtClean="0"/>
              <a:t>2AEP : Opérateur STEFI en région de Kayes</a:t>
            </a:r>
            <a:endParaRPr lang="fr-FR"/>
          </a:p>
        </p:txBody>
      </p:sp>
      <p:sp>
        <p:nvSpPr>
          <p:cNvPr id="9" name="ZoneTexte 8"/>
          <p:cNvSpPr txBox="1"/>
          <p:nvPr/>
        </p:nvSpPr>
        <p:spPr>
          <a:xfrm>
            <a:off x="928662" y="857232"/>
            <a:ext cx="5643602" cy="369332"/>
          </a:xfrm>
          <a:prstGeom prst="rect">
            <a:avLst/>
          </a:prstGeom>
          <a:noFill/>
        </p:spPr>
        <p:txBody>
          <a:bodyPr wrap="square" rtlCol="0">
            <a:spAutoFit/>
          </a:bodyPr>
          <a:lstStyle/>
          <a:p>
            <a:pPr algn="just"/>
            <a:r>
              <a:rPr lang="fr-FR" dirty="0" smtClean="0"/>
              <a:t>Des niveaux de consommation variables par cercle</a:t>
            </a:r>
          </a:p>
        </p:txBody>
      </p:sp>
      <p:graphicFrame>
        <p:nvGraphicFramePr>
          <p:cNvPr id="11" name="Graphique 10"/>
          <p:cNvGraphicFramePr/>
          <p:nvPr/>
        </p:nvGraphicFramePr>
        <p:xfrm>
          <a:off x="1142976" y="1593056"/>
          <a:ext cx="6300811" cy="36718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defRPr/>
            </a:pPr>
            <a:r>
              <a:rPr lang="fr-FR" smtClean="0"/>
              <a:t>2AEP : Opérateur STEFI en région de Kayes</a:t>
            </a:r>
            <a:endParaRPr lang="fr-FR"/>
          </a:p>
        </p:txBody>
      </p:sp>
      <p:graphicFrame>
        <p:nvGraphicFramePr>
          <p:cNvPr id="8" name="Graphique 7"/>
          <p:cNvGraphicFramePr/>
          <p:nvPr/>
        </p:nvGraphicFramePr>
        <p:xfrm>
          <a:off x="642910" y="1000108"/>
          <a:ext cx="7858179" cy="4643470"/>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p:cNvSpPr txBox="1"/>
          <p:nvPr/>
        </p:nvSpPr>
        <p:spPr>
          <a:xfrm>
            <a:off x="785786" y="500042"/>
            <a:ext cx="6143668" cy="461665"/>
          </a:xfrm>
          <a:prstGeom prst="rect">
            <a:avLst/>
          </a:prstGeom>
          <a:noFill/>
        </p:spPr>
        <p:txBody>
          <a:bodyPr wrap="square" rtlCol="0">
            <a:spAutoFit/>
          </a:bodyPr>
          <a:lstStyle/>
          <a:p>
            <a:pPr algn="just"/>
            <a:r>
              <a:rPr lang="fr-FR" sz="2400" dirty="0" smtClean="0"/>
              <a:t>Taux de recouvrement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defRPr/>
            </a:pPr>
            <a:r>
              <a:rPr lang="fr-FR" smtClean="0"/>
              <a:t>2AEP : Opérateur STEFI en région de Kayes</a:t>
            </a:r>
            <a:endParaRPr lang="fr-FR"/>
          </a:p>
        </p:txBody>
      </p:sp>
      <p:graphicFrame>
        <p:nvGraphicFramePr>
          <p:cNvPr id="8" name="Graphique 7"/>
          <p:cNvGraphicFramePr/>
          <p:nvPr/>
        </p:nvGraphicFramePr>
        <p:xfrm>
          <a:off x="571472" y="1285860"/>
          <a:ext cx="8072493" cy="4572032"/>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p:cNvSpPr txBox="1"/>
          <p:nvPr/>
        </p:nvSpPr>
        <p:spPr>
          <a:xfrm>
            <a:off x="1357290" y="571480"/>
            <a:ext cx="4929222" cy="461665"/>
          </a:xfrm>
          <a:prstGeom prst="rect">
            <a:avLst/>
          </a:prstGeom>
          <a:noFill/>
        </p:spPr>
        <p:txBody>
          <a:bodyPr wrap="square" rtlCol="0">
            <a:spAutoFit/>
          </a:bodyPr>
          <a:lstStyle/>
          <a:p>
            <a:pPr algn="just"/>
            <a:r>
              <a:rPr lang="fr-FR" sz="2400" dirty="0" smtClean="0"/>
              <a:t>Résultats d’exploitation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defRPr/>
            </a:pPr>
            <a:r>
              <a:rPr lang="fr-FR" smtClean="0"/>
              <a:t>2AEP : Opérateur STEFI en région de Kayes</a:t>
            </a:r>
            <a:endParaRPr lang="fr-FR"/>
          </a:p>
        </p:txBody>
      </p:sp>
      <p:graphicFrame>
        <p:nvGraphicFramePr>
          <p:cNvPr id="8" name="Graphique 7"/>
          <p:cNvGraphicFramePr/>
          <p:nvPr/>
        </p:nvGraphicFramePr>
        <p:xfrm>
          <a:off x="285720" y="1674018"/>
          <a:ext cx="8572560" cy="3969560"/>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p:cNvSpPr txBox="1"/>
          <p:nvPr/>
        </p:nvSpPr>
        <p:spPr>
          <a:xfrm>
            <a:off x="1071538" y="500042"/>
            <a:ext cx="5214974" cy="461665"/>
          </a:xfrm>
          <a:prstGeom prst="rect">
            <a:avLst/>
          </a:prstGeom>
          <a:noFill/>
        </p:spPr>
        <p:txBody>
          <a:bodyPr wrap="square" rtlCol="0">
            <a:spAutoFit/>
          </a:bodyPr>
          <a:lstStyle/>
          <a:p>
            <a:pPr algn="just"/>
            <a:r>
              <a:rPr lang="fr-FR" sz="2400" dirty="0" smtClean="0"/>
              <a:t>Evolution de l’épargne des AEP</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e 1 - &amp;quot;Le Suivi Technique et Financier du service public de l’eau dans les centres secondaires&amp;#x0D;&amp;#x0A;au MALI&amp;quot;&quot;/&gt;&lt;property id=&quot;20307&quot; value=&quot;256&quot;/&gt;&lt;/object&gt;&lt;object type=&quot;3&quot; unique_id=&quot;10005&quot;&gt;&lt;property id=&quot;20148&quot; value=&quot;5&quot;/&gt;&lt;property id=&quot;20300&quot; value=&quot;Diapositive 2&quot;/&gt;&lt;property id=&quot;20307&quot; value=&quot;257&quot;/&gt;&lt;/object&gt;&lt;object type=&quot;3&quot; unique_id=&quot;10006&quot;&gt;&lt;property id=&quot;20148&quot; value=&quot;5&quot;/&gt;&lt;property id=&quot;20300&quot; value=&quot;Diapositive 3&quot;/&gt;&lt;property id=&quot;20307&quot; value=&quot;270&quot;/&gt;&lt;/object&gt;&lt;object type=&quot;3&quot; unique_id=&quot;10007&quot;&gt;&lt;property id=&quot;20148&quot; value=&quot;5&quot;/&gt;&lt;property id=&quot;20300&quot; value=&quot;Diapositive 4&quot;/&gt;&lt;property id=&quot;20307&quot; value=&quot;271&quot;/&gt;&lt;/object&gt;&lt;object type=&quot;3&quot; unique_id=&quot;10008&quot;&gt;&lt;property id=&quot;20148&quot; value=&quot;5&quot;/&gt;&lt;property id=&quot;20300&quot; value=&quot;Diapositive 5&quot;/&gt;&lt;property id=&quot;20307&quot; value=&quot;272&quot;/&gt;&lt;/object&gt;&lt;object type=&quot;3&quot; unique_id=&quot;10009&quot;&gt;&lt;property id=&quot;20148&quot; value=&quot;5&quot;/&gt;&lt;property id=&quot;20300&quot; value=&quot;Diapositive 6&quot;/&gt;&lt;property id=&quot;20307&quot; value=&quot;262&quot;/&gt;&lt;/object&gt;&lt;object type=&quot;3&quot; unique_id=&quot;10012&quot;&gt;&lt;property id=&quot;20148&quot; value=&quot;5&quot;/&gt;&lt;property id=&quot;20300&quot; value=&quot;Diapositive 7&quot;/&gt;&lt;property id=&quot;20307&quot; value=&quot;261&quot;/&gt;&lt;/object&gt;&lt;object type=&quot;3&quot; unique_id=&quot;10013&quot;&gt;&lt;property id=&quot;20148&quot; value=&quot;5&quot;/&gt;&lt;property id=&quot;20300&quot; value=&quot;Diapositive 9&quot;/&gt;&lt;property id=&quot;20307&quot; value=&quot;269&quot;/&gt;&lt;/object&gt;&lt;object type=&quot;3&quot; unique_id=&quot;10026&quot;&gt;&lt;property id=&quot;20148&quot; value=&quot;5&quot;/&gt;&lt;property id=&quot;20300&quot; value=&quot;Diapositive 8&quot;/&gt;&lt;property id=&quot;20307&quot; value=&quot;27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lgn="just">
          <a:defRPr sz="2400"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1647</TotalTime>
  <Words>640</Words>
  <Application>Microsoft Office PowerPoint</Application>
  <PresentationFormat>Affichage à l'écran (4:3)</PresentationFormat>
  <Paragraphs>81</Paragraphs>
  <Slides>16</Slides>
  <Notes>4</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Débit</vt:lpstr>
      <vt:lpstr>Le renforcement de la gestion des AEP en 1ère Région du MALI</vt:lpstr>
      <vt:lpstr>Diapositive 2</vt:lpstr>
      <vt:lpstr>Diapositive 3</vt:lpstr>
      <vt:lpstr>Diapositive 4</vt:lpstr>
      <vt:lpstr>Diapositive 5</vt:lpstr>
      <vt:lpstr>2. Résultats STEFI 2012</vt:lpstr>
      <vt:lpstr>Diapositive 7</vt:lpstr>
      <vt:lpstr>Diapositive 8</vt:lpstr>
      <vt:lpstr>Diapositive 9</vt:lpstr>
      <vt:lpstr>Diapositive 10</vt:lpstr>
      <vt:lpstr>Diapositive 11</vt:lpstr>
      <vt:lpstr>- Évolution des impayés</vt:lpstr>
      <vt:lpstr>- Évolution de l’épargne</vt:lpstr>
      <vt:lpstr>Diapositive 14</vt:lpstr>
      <vt:lpstr>Diapositive 15</vt:lpstr>
      <vt:lpstr>Diapositive 16</vt:lpstr>
    </vt:vector>
  </TitlesOfParts>
  <Company>AGED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Suivi Technique et Financier du service public de l’eau dans les centres secondaires en région de Kayes Etat des lieux 2005 – 2009</dc:title>
  <dc:creator>Kassé SACKO</dc:creator>
  <cp:lastModifiedBy>aubourg_g</cp:lastModifiedBy>
  <cp:revision>145</cp:revision>
  <dcterms:created xsi:type="dcterms:W3CDTF">2010-07-19T10:47:58Z</dcterms:created>
  <dcterms:modified xsi:type="dcterms:W3CDTF">2013-07-17T08:21:09Z</dcterms:modified>
</cp:coreProperties>
</file>