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325" r:id="rId3"/>
    <p:sldId id="342" r:id="rId4"/>
    <p:sldId id="338" r:id="rId5"/>
    <p:sldId id="339" r:id="rId6"/>
    <p:sldId id="327" r:id="rId7"/>
    <p:sldId id="335" r:id="rId8"/>
    <p:sldId id="328" r:id="rId9"/>
    <p:sldId id="329" r:id="rId10"/>
    <p:sldId id="340" r:id="rId11"/>
    <p:sldId id="330" r:id="rId12"/>
    <p:sldId id="331" r:id="rId13"/>
    <p:sldId id="333" r:id="rId14"/>
    <p:sldId id="336" r:id="rId15"/>
    <p:sldId id="341" r:id="rId16"/>
  </p:sldIdLst>
  <p:sldSz cx="9144000" cy="6858000" type="screen4x3"/>
  <p:notesSz cx="6797675" cy="99282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CF37"/>
    <a:srgbClr val="00AA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3" autoAdjust="0"/>
    <p:restoredTop sz="94615" autoAdjust="0"/>
  </p:normalViewPr>
  <p:slideViewPr>
    <p:cSldViewPr>
      <p:cViewPr>
        <p:scale>
          <a:sx n="100" d="100"/>
          <a:sy n="100" d="100"/>
        </p:scale>
        <p:origin x="-480" y="3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0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986936-789D-4378-A3E2-E7F497069EC3}" type="doc">
      <dgm:prSet loTypeId="urn:microsoft.com/office/officeart/2005/8/layout/cycle5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3028D86D-07B3-435B-B4A0-31A5FF468E56}">
      <dgm:prSet phldrT="[Texte]"/>
      <dgm:spPr/>
      <dgm:t>
        <a:bodyPr/>
        <a:lstStyle/>
        <a:p>
          <a:r>
            <a:rPr lang="fr-FR"/>
            <a:t>usagers</a:t>
          </a:r>
        </a:p>
      </dgm:t>
    </dgm:pt>
    <dgm:pt modelId="{74305357-CABF-4559-BE62-33FAE7D580DC}" type="parTrans" cxnId="{3B9EBF47-9E22-4A24-B7BE-0A3AA8C4005B}">
      <dgm:prSet/>
      <dgm:spPr/>
      <dgm:t>
        <a:bodyPr/>
        <a:lstStyle/>
        <a:p>
          <a:endParaRPr lang="fr-FR"/>
        </a:p>
      </dgm:t>
    </dgm:pt>
    <dgm:pt modelId="{68E9F6B9-745F-4E7B-967D-E1C129689A3D}" type="sibTrans" cxnId="{3B9EBF47-9E22-4A24-B7BE-0A3AA8C4005B}">
      <dgm:prSet/>
      <dgm:spPr>
        <a:ln>
          <a:headEnd type="stealth"/>
          <a:tailEnd type="stealth"/>
        </a:ln>
      </dgm:spPr>
      <dgm:t>
        <a:bodyPr/>
        <a:lstStyle/>
        <a:p>
          <a:endParaRPr lang="fr-FR"/>
        </a:p>
      </dgm:t>
    </dgm:pt>
    <dgm:pt modelId="{F0EFF41B-0CB5-4B15-BF8D-684B66D27D0C}">
      <dgm:prSet phldrT="[Texte]"/>
      <dgm:spPr/>
      <dgm:t>
        <a:bodyPr/>
        <a:lstStyle/>
        <a:p>
          <a:r>
            <a:rPr lang="fr-FR"/>
            <a:t>élus</a:t>
          </a:r>
        </a:p>
      </dgm:t>
    </dgm:pt>
    <dgm:pt modelId="{1DFFD067-397C-4F83-88A2-9BC9F97F9D9C}" type="parTrans" cxnId="{49F3408E-8766-4631-88B6-F3938482E90C}">
      <dgm:prSet/>
      <dgm:spPr/>
      <dgm:t>
        <a:bodyPr/>
        <a:lstStyle/>
        <a:p>
          <a:endParaRPr lang="fr-FR"/>
        </a:p>
      </dgm:t>
    </dgm:pt>
    <dgm:pt modelId="{824CB655-4794-4AF4-BEEA-357FE5F07518}" type="sibTrans" cxnId="{49F3408E-8766-4631-88B6-F3938482E90C}">
      <dgm:prSet/>
      <dgm:spPr>
        <a:ln>
          <a:headEnd type="stealth"/>
          <a:tailEnd type="stealth"/>
        </a:ln>
      </dgm:spPr>
      <dgm:t>
        <a:bodyPr/>
        <a:lstStyle/>
        <a:p>
          <a:endParaRPr lang="fr-FR"/>
        </a:p>
      </dgm:t>
    </dgm:pt>
    <dgm:pt modelId="{106D2738-933A-4407-BC74-73060CCEF048}">
      <dgm:prSet phldrT="[Texte]"/>
      <dgm:spPr/>
      <dgm:t>
        <a:bodyPr/>
        <a:lstStyle/>
        <a:p>
          <a:r>
            <a:rPr lang="fr-FR"/>
            <a:t>exploitant</a:t>
          </a:r>
        </a:p>
      </dgm:t>
    </dgm:pt>
    <dgm:pt modelId="{F4AF4F7E-05FF-4A19-BC42-6BF50656F01D}" type="parTrans" cxnId="{66EF216E-C70E-4722-B4D3-DDAB257E52F8}">
      <dgm:prSet/>
      <dgm:spPr/>
      <dgm:t>
        <a:bodyPr/>
        <a:lstStyle/>
        <a:p>
          <a:endParaRPr lang="fr-FR"/>
        </a:p>
      </dgm:t>
    </dgm:pt>
    <dgm:pt modelId="{C2235208-2D62-4049-9FD9-DFA25C182F7F}" type="sibTrans" cxnId="{66EF216E-C70E-4722-B4D3-DDAB257E52F8}">
      <dgm:prSet/>
      <dgm:spPr>
        <a:ln>
          <a:headEnd type="stealth"/>
          <a:tailEnd type="stealth"/>
        </a:ln>
      </dgm:spPr>
      <dgm:t>
        <a:bodyPr/>
        <a:lstStyle/>
        <a:p>
          <a:endParaRPr lang="fr-FR"/>
        </a:p>
      </dgm:t>
    </dgm:pt>
    <dgm:pt modelId="{99DCF69B-A6C5-43B4-BA69-FB8DD58F8C8B}" type="pres">
      <dgm:prSet presAssocID="{F5986936-789D-4378-A3E2-E7F497069EC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60230771-5DD6-46B2-8607-540E6C7606BF}" type="pres">
      <dgm:prSet presAssocID="{3028D86D-07B3-435B-B4A0-31A5FF468E5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F1E43F1-6C0C-4C84-AD66-FF54B46A73A4}" type="pres">
      <dgm:prSet presAssocID="{3028D86D-07B3-435B-B4A0-31A5FF468E56}" presName="spNode" presStyleCnt="0"/>
      <dgm:spPr/>
    </dgm:pt>
    <dgm:pt modelId="{D6F2F1E9-1BA5-4DDE-AC62-0B6C9D3CC633}" type="pres">
      <dgm:prSet presAssocID="{68E9F6B9-745F-4E7B-967D-E1C129689A3D}" presName="sibTrans" presStyleLbl="sibTrans1D1" presStyleIdx="0" presStyleCnt="3"/>
      <dgm:spPr/>
      <dgm:t>
        <a:bodyPr/>
        <a:lstStyle/>
        <a:p>
          <a:endParaRPr lang="fr-FR"/>
        </a:p>
      </dgm:t>
    </dgm:pt>
    <dgm:pt modelId="{8D4186D6-3AF0-4515-AF1F-85B4087FB2AC}" type="pres">
      <dgm:prSet presAssocID="{F0EFF41B-0CB5-4B15-BF8D-684B66D27D0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CB68605-0D49-4F0F-9573-C104EAC80BB2}" type="pres">
      <dgm:prSet presAssocID="{F0EFF41B-0CB5-4B15-BF8D-684B66D27D0C}" presName="spNode" presStyleCnt="0"/>
      <dgm:spPr/>
    </dgm:pt>
    <dgm:pt modelId="{131AF58B-5A77-4DE8-8BE7-D8CC41FA7697}" type="pres">
      <dgm:prSet presAssocID="{824CB655-4794-4AF4-BEEA-357FE5F07518}" presName="sibTrans" presStyleLbl="sibTrans1D1" presStyleIdx="1" presStyleCnt="3"/>
      <dgm:spPr/>
      <dgm:t>
        <a:bodyPr/>
        <a:lstStyle/>
        <a:p>
          <a:endParaRPr lang="fr-FR"/>
        </a:p>
      </dgm:t>
    </dgm:pt>
    <dgm:pt modelId="{19415C37-BCDC-444C-A225-FCC494366B17}" type="pres">
      <dgm:prSet presAssocID="{106D2738-933A-4407-BC74-73060CCEF04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649A40A-08A1-482D-9674-153C728A37DE}" type="pres">
      <dgm:prSet presAssocID="{106D2738-933A-4407-BC74-73060CCEF048}" presName="spNode" presStyleCnt="0"/>
      <dgm:spPr/>
    </dgm:pt>
    <dgm:pt modelId="{DB608FC0-0F87-4AF9-BDD2-746516458E07}" type="pres">
      <dgm:prSet presAssocID="{C2235208-2D62-4049-9FD9-DFA25C182F7F}" presName="sibTrans" presStyleLbl="sibTrans1D1" presStyleIdx="2" presStyleCnt="3"/>
      <dgm:spPr/>
      <dgm:t>
        <a:bodyPr/>
        <a:lstStyle/>
        <a:p>
          <a:endParaRPr lang="fr-FR"/>
        </a:p>
      </dgm:t>
    </dgm:pt>
  </dgm:ptLst>
  <dgm:cxnLst>
    <dgm:cxn modelId="{23AFE680-F04F-47E2-88E2-AF1045C0354D}" type="presOf" srcId="{F5986936-789D-4378-A3E2-E7F497069EC3}" destId="{99DCF69B-A6C5-43B4-BA69-FB8DD58F8C8B}" srcOrd="0" destOrd="0" presId="urn:microsoft.com/office/officeart/2005/8/layout/cycle5"/>
    <dgm:cxn modelId="{C8AC1DC8-585B-4352-8001-EE0BFA6DE3D4}" type="presOf" srcId="{68E9F6B9-745F-4E7B-967D-E1C129689A3D}" destId="{D6F2F1E9-1BA5-4DDE-AC62-0B6C9D3CC633}" srcOrd="0" destOrd="0" presId="urn:microsoft.com/office/officeart/2005/8/layout/cycle5"/>
    <dgm:cxn modelId="{66EF216E-C70E-4722-B4D3-DDAB257E52F8}" srcId="{F5986936-789D-4378-A3E2-E7F497069EC3}" destId="{106D2738-933A-4407-BC74-73060CCEF048}" srcOrd="2" destOrd="0" parTransId="{F4AF4F7E-05FF-4A19-BC42-6BF50656F01D}" sibTransId="{C2235208-2D62-4049-9FD9-DFA25C182F7F}"/>
    <dgm:cxn modelId="{49F3408E-8766-4631-88B6-F3938482E90C}" srcId="{F5986936-789D-4378-A3E2-E7F497069EC3}" destId="{F0EFF41B-0CB5-4B15-BF8D-684B66D27D0C}" srcOrd="1" destOrd="0" parTransId="{1DFFD067-397C-4F83-88A2-9BC9F97F9D9C}" sibTransId="{824CB655-4794-4AF4-BEEA-357FE5F07518}"/>
    <dgm:cxn modelId="{3B9EBF47-9E22-4A24-B7BE-0A3AA8C4005B}" srcId="{F5986936-789D-4378-A3E2-E7F497069EC3}" destId="{3028D86D-07B3-435B-B4A0-31A5FF468E56}" srcOrd="0" destOrd="0" parTransId="{74305357-CABF-4559-BE62-33FAE7D580DC}" sibTransId="{68E9F6B9-745F-4E7B-967D-E1C129689A3D}"/>
    <dgm:cxn modelId="{49A6116E-3D51-4CC5-B4F9-B16DEAF01398}" type="presOf" srcId="{C2235208-2D62-4049-9FD9-DFA25C182F7F}" destId="{DB608FC0-0F87-4AF9-BDD2-746516458E07}" srcOrd="0" destOrd="0" presId="urn:microsoft.com/office/officeart/2005/8/layout/cycle5"/>
    <dgm:cxn modelId="{86602DA6-A7DE-4454-8DA0-D5297FB05F6D}" type="presOf" srcId="{3028D86D-07B3-435B-B4A0-31A5FF468E56}" destId="{60230771-5DD6-46B2-8607-540E6C7606BF}" srcOrd="0" destOrd="0" presId="urn:microsoft.com/office/officeart/2005/8/layout/cycle5"/>
    <dgm:cxn modelId="{5A3D00D2-65C3-457F-A38D-4509AA78E80D}" type="presOf" srcId="{106D2738-933A-4407-BC74-73060CCEF048}" destId="{19415C37-BCDC-444C-A225-FCC494366B17}" srcOrd="0" destOrd="0" presId="urn:microsoft.com/office/officeart/2005/8/layout/cycle5"/>
    <dgm:cxn modelId="{491518EF-A0AF-4E2E-B253-DFA53B83306B}" type="presOf" srcId="{F0EFF41B-0CB5-4B15-BF8D-684B66D27D0C}" destId="{8D4186D6-3AF0-4515-AF1F-85B4087FB2AC}" srcOrd="0" destOrd="0" presId="urn:microsoft.com/office/officeart/2005/8/layout/cycle5"/>
    <dgm:cxn modelId="{2504E6DE-452E-4FAC-9015-BE1E6B3D2D94}" type="presOf" srcId="{824CB655-4794-4AF4-BEEA-357FE5F07518}" destId="{131AF58B-5A77-4DE8-8BE7-D8CC41FA7697}" srcOrd="0" destOrd="0" presId="urn:microsoft.com/office/officeart/2005/8/layout/cycle5"/>
    <dgm:cxn modelId="{4AFB6426-4501-4569-8750-129D209E20E2}" type="presParOf" srcId="{99DCF69B-A6C5-43B4-BA69-FB8DD58F8C8B}" destId="{60230771-5DD6-46B2-8607-540E6C7606BF}" srcOrd="0" destOrd="0" presId="urn:microsoft.com/office/officeart/2005/8/layout/cycle5"/>
    <dgm:cxn modelId="{D3E34AF5-42DE-4F2F-90C9-A9CCC0846839}" type="presParOf" srcId="{99DCF69B-A6C5-43B4-BA69-FB8DD58F8C8B}" destId="{4F1E43F1-6C0C-4C84-AD66-FF54B46A73A4}" srcOrd="1" destOrd="0" presId="urn:microsoft.com/office/officeart/2005/8/layout/cycle5"/>
    <dgm:cxn modelId="{789F6FE3-0783-4F9A-A6D6-DECC9C258C58}" type="presParOf" srcId="{99DCF69B-A6C5-43B4-BA69-FB8DD58F8C8B}" destId="{D6F2F1E9-1BA5-4DDE-AC62-0B6C9D3CC633}" srcOrd="2" destOrd="0" presId="urn:microsoft.com/office/officeart/2005/8/layout/cycle5"/>
    <dgm:cxn modelId="{13AA724B-A940-4E00-8DA8-4D41A903E17F}" type="presParOf" srcId="{99DCF69B-A6C5-43B4-BA69-FB8DD58F8C8B}" destId="{8D4186D6-3AF0-4515-AF1F-85B4087FB2AC}" srcOrd="3" destOrd="0" presId="urn:microsoft.com/office/officeart/2005/8/layout/cycle5"/>
    <dgm:cxn modelId="{776403B1-064F-4FD5-B488-206E34F830A7}" type="presParOf" srcId="{99DCF69B-A6C5-43B4-BA69-FB8DD58F8C8B}" destId="{6CB68605-0D49-4F0F-9573-C104EAC80BB2}" srcOrd="4" destOrd="0" presId="urn:microsoft.com/office/officeart/2005/8/layout/cycle5"/>
    <dgm:cxn modelId="{577DD5C1-AB1E-44C1-B8A9-85B77A3729C4}" type="presParOf" srcId="{99DCF69B-A6C5-43B4-BA69-FB8DD58F8C8B}" destId="{131AF58B-5A77-4DE8-8BE7-D8CC41FA7697}" srcOrd="5" destOrd="0" presId="urn:microsoft.com/office/officeart/2005/8/layout/cycle5"/>
    <dgm:cxn modelId="{7774F356-BFF5-4502-BF7D-50CF957FEF20}" type="presParOf" srcId="{99DCF69B-A6C5-43B4-BA69-FB8DD58F8C8B}" destId="{19415C37-BCDC-444C-A225-FCC494366B17}" srcOrd="6" destOrd="0" presId="urn:microsoft.com/office/officeart/2005/8/layout/cycle5"/>
    <dgm:cxn modelId="{A21753E2-A6F3-4FF2-BF18-FE89D6343643}" type="presParOf" srcId="{99DCF69B-A6C5-43B4-BA69-FB8DD58F8C8B}" destId="{9649A40A-08A1-482D-9674-153C728A37DE}" srcOrd="7" destOrd="0" presId="urn:microsoft.com/office/officeart/2005/8/layout/cycle5"/>
    <dgm:cxn modelId="{A60A1728-617B-463D-97A6-BE54EC0848BB}" type="presParOf" srcId="{99DCF69B-A6C5-43B4-BA69-FB8DD58F8C8B}" destId="{DB608FC0-0F87-4AF9-BDD2-746516458E07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230771-5DD6-46B2-8607-540E6C7606BF}">
      <dsp:nvSpPr>
        <dsp:cNvPr id="0" name=""/>
        <dsp:cNvSpPr/>
      </dsp:nvSpPr>
      <dsp:spPr>
        <a:xfrm>
          <a:off x="2009179" y="1093"/>
          <a:ext cx="1468040" cy="95422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/>
            <a:t>usagers</a:t>
          </a:r>
        </a:p>
      </dsp:txBody>
      <dsp:txXfrm>
        <a:off x="2055760" y="47674"/>
        <a:ext cx="1374878" cy="861064"/>
      </dsp:txXfrm>
    </dsp:sp>
    <dsp:sp modelId="{D6F2F1E9-1BA5-4DDE-AC62-0B6C9D3CC633}">
      <dsp:nvSpPr>
        <dsp:cNvPr id="0" name=""/>
        <dsp:cNvSpPr/>
      </dsp:nvSpPr>
      <dsp:spPr>
        <a:xfrm>
          <a:off x="1470732" y="478206"/>
          <a:ext cx="2544935" cy="2544935"/>
        </a:xfrm>
        <a:custGeom>
          <a:avLst/>
          <a:gdLst/>
          <a:ahLst/>
          <a:cxnLst/>
          <a:rect l="0" t="0" r="0" b="0"/>
          <a:pathLst>
            <a:path>
              <a:moveTo>
                <a:pt x="2203472" y="405055"/>
              </a:moveTo>
              <a:arcTo wR="1272467" hR="1272467" stAng="19021508" swAng="2301747"/>
            </a:path>
          </a:pathLst>
        </a:custGeom>
        <a:noFill/>
        <a:ln w="6350" cap="flat" cmpd="sng" algn="ctr">
          <a:solidFill>
            <a:scrgbClr r="0" g="0" b="0"/>
          </a:solidFill>
          <a:prstDash val="solid"/>
          <a:miter lim="800000"/>
          <a:headEnd type="stealth"/>
          <a:tailEnd type="stealt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4186D6-3AF0-4515-AF1F-85B4087FB2AC}">
      <dsp:nvSpPr>
        <dsp:cNvPr id="0" name=""/>
        <dsp:cNvSpPr/>
      </dsp:nvSpPr>
      <dsp:spPr>
        <a:xfrm>
          <a:off x="3111169" y="1909794"/>
          <a:ext cx="1468040" cy="95422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/>
            <a:t>élus</a:t>
          </a:r>
        </a:p>
      </dsp:txBody>
      <dsp:txXfrm>
        <a:off x="3157750" y="1956375"/>
        <a:ext cx="1374878" cy="861064"/>
      </dsp:txXfrm>
    </dsp:sp>
    <dsp:sp modelId="{131AF58B-5A77-4DE8-8BE7-D8CC41FA7697}">
      <dsp:nvSpPr>
        <dsp:cNvPr id="0" name=""/>
        <dsp:cNvSpPr/>
      </dsp:nvSpPr>
      <dsp:spPr>
        <a:xfrm>
          <a:off x="1470732" y="478206"/>
          <a:ext cx="2544935" cy="2544935"/>
        </a:xfrm>
        <a:custGeom>
          <a:avLst/>
          <a:gdLst/>
          <a:ahLst/>
          <a:cxnLst/>
          <a:rect l="0" t="0" r="0" b="0"/>
          <a:pathLst>
            <a:path>
              <a:moveTo>
                <a:pt x="1662797" y="2483589"/>
              </a:moveTo>
              <a:arcTo wR="1272467" hR="1272467" stAng="4328190" swAng="2143621"/>
            </a:path>
          </a:pathLst>
        </a:custGeom>
        <a:noFill/>
        <a:ln w="6350" cap="flat" cmpd="sng" algn="ctr">
          <a:solidFill>
            <a:scrgbClr r="0" g="0" b="0"/>
          </a:solidFill>
          <a:prstDash val="solid"/>
          <a:miter lim="800000"/>
          <a:headEnd type="stealth"/>
          <a:tailEnd type="stealt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415C37-BCDC-444C-A225-FCC494366B17}">
      <dsp:nvSpPr>
        <dsp:cNvPr id="0" name=""/>
        <dsp:cNvSpPr/>
      </dsp:nvSpPr>
      <dsp:spPr>
        <a:xfrm>
          <a:off x="907190" y="1909794"/>
          <a:ext cx="1468040" cy="95422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/>
            <a:t>exploitant</a:t>
          </a:r>
        </a:p>
      </dsp:txBody>
      <dsp:txXfrm>
        <a:off x="953771" y="1956375"/>
        <a:ext cx="1374878" cy="861064"/>
      </dsp:txXfrm>
    </dsp:sp>
    <dsp:sp modelId="{DB608FC0-0F87-4AF9-BDD2-746516458E07}">
      <dsp:nvSpPr>
        <dsp:cNvPr id="0" name=""/>
        <dsp:cNvSpPr/>
      </dsp:nvSpPr>
      <dsp:spPr>
        <a:xfrm>
          <a:off x="1470732" y="478206"/>
          <a:ext cx="2544935" cy="2544935"/>
        </a:xfrm>
        <a:custGeom>
          <a:avLst/>
          <a:gdLst/>
          <a:ahLst/>
          <a:cxnLst/>
          <a:rect l="0" t="0" r="0" b="0"/>
          <a:pathLst>
            <a:path>
              <a:moveTo>
                <a:pt x="4120" y="1170142"/>
              </a:moveTo>
              <a:arcTo wR="1272467" hR="1272467" stAng="11076745" swAng="2301747"/>
            </a:path>
          </a:pathLst>
        </a:custGeom>
        <a:noFill/>
        <a:ln w="6350" cap="flat" cmpd="sng" algn="ctr">
          <a:solidFill>
            <a:scrgbClr r="0" g="0" b="0"/>
          </a:solidFill>
          <a:prstDash val="solid"/>
          <a:miter lim="800000"/>
          <a:headEnd type="stealth"/>
          <a:tailEnd type="stealt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CE1ADE-3DB1-45E6-8E7C-3477323DB6DC}" type="datetimeFigureOut">
              <a:rPr lang="fr-FR" smtClean="0"/>
              <a:t>14/06/2016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E3FB4C-DCDB-482E-A972-D2FA3A8F4E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5778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93C1AA-845D-4F02-BBEC-6EE0FADE5D4C}" type="datetimeFigureOut">
              <a:rPr lang="fr-FR" smtClean="0"/>
              <a:t>14/06/2016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39BC98-453E-4B3F-A93D-E38415968D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6170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9BC98-453E-4B3F-A93D-E38415968D67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6605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4AC6D-DA7E-482A-AEB2-91334411492B}" type="datetimeFigureOut">
              <a:rPr lang="fr-FR" smtClean="0"/>
              <a:t>14/06/2016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13169-49FC-48D6-BD9F-2761056469FE}" type="slidenum">
              <a:rPr lang="fr-FR" smtClean="0"/>
              <a:t>‹N°›</a:t>
            </a:fld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388814" cy="630717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2190" y="914825"/>
            <a:ext cx="3288719" cy="289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259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a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4AC6D-DA7E-482A-AEB2-91334411492B}" type="datetimeFigureOut">
              <a:rPr lang="fr-FR" smtClean="0"/>
              <a:t>14/06/2016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13169-49FC-48D6-BD9F-2761056469FE}" type="slidenum">
              <a:rPr lang="fr-FR" smtClean="0"/>
              <a:t>‹N°›</a:t>
            </a:fld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32387" cy="163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196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4AC6D-DA7E-482A-AEB2-91334411492B}" type="datetimeFigureOut">
              <a:rPr lang="fr-FR" smtClean="0"/>
              <a:t>14/06/2016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13169-49FC-48D6-BD9F-2761056469FE}" type="slidenum">
              <a:rPr lang="fr-FR" smtClean="0"/>
              <a:t>‹N°›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32387" cy="163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750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re seu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4AC6D-DA7E-482A-AEB2-91334411492B}" type="datetimeFigureOut">
              <a:rPr lang="fr-FR" smtClean="0"/>
              <a:t>14/06/2016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13169-49FC-48D6-BD9F-2761056469FE}" type="slidenum">
              <a:rPr lang="fr-FR" smtClean="0"/>
              <a:t>‹N°›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32387" cy="163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3867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re seu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4AC6D-DA7E-482A-AEB2-91334411492B}" type="datetimeFigureOut">
              <a:rPr lang="fr-FR" smtClean="0"/>
              <a:t>14/06/2016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13169-49FC-48D6-BD9F-2761056469FE}" type="slidenum">
              <a:rPr lang="fr-FR" smtClean="0"/>
              <a:t>‹N°›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32387" cy="163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7186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4AC6D-DA7E-482A-AEB2-91334411492B}" type="datetimeFigureOut">
              <a:rPr lang="fr-FR" smtClean="0"/>
              <a:t>14/06/2016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13169-49FC-48D6-BD9F-2761056469FE}" type="slidenum">
              <a:rPr lang="fr-FR" smtClean="0"/>
              <a:t>‹N°›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32387" cy="163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0353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4AC6D-DA7E-482A-AEB2-91334411492B}" type="datetimeFigureOut">
              <a:rPr lang="fr-FR" smtClean="0"/>
              <a:t>14/06/2016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13169-49FC-48D6-BD9F-2761056469FE}" type="slidenum">
              <a:rPr lang="fr-FR" smtClean="0"/>
              <a:t>‹N°›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32387" cy="163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3307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V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4AC6D-DA7E-482A-AEB2-91334411492B}" type="datetimeFigureOut">
              <a:rPr lang="fr-FR" smtClean="0"/>
              <a:t>14/06/2016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13169-49FC-48D6-BD9F-2761056469FE}" type="slidenum">
              <a:rPr lang="fr-FR" smtClean="0"/>
              <a:t>‹N°›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32387" cy="163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2249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4AC6D-DA7E-482A-AEB2-91334411492B}" type="datetimeFigureOut">
              <a:rPr lang="fr-FR" smtClean="0"/>
              <a:t>14/06/2016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13169-49FC-48D6-BD9F-2761056469FE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32387" cy="163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8054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u avec lég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4AC6D-DA7E-482A-AEB2-91334411492B}" type="datetimeFigureOut">
              <a:rPr lang="fr-FR" smtClean="0"/>
              <a:t>14/06/2016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13169-49FC-48D6-BD9F-2761056469FE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32387" cy="163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3167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Contenu avec lég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4AC6D-DA7E-482A-AEB2-91334411492B}" type="datetimeFigureOut">
              <a:rPr lang="fr-FR" smtClean="0"/>
              <a:t>14/06/2016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13169-49FC-48D6-BD9F-2761056469FE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32387" cy="163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088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4AC6D-DA7E-482A-AEB2-91334411492B}" type="datetimeFigureOut">
              <a:rPr lang="fr-FR" smtClean="0"/>
              <a:t>14/06/2016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13169-49FC-48D6-BD9F-2761056469FE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32387" cy="163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276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4AC6D-DA7E-482A-AEB2-91334411492B}" type="datetimeFigureOut">
              <a:rPr lang="fr-FR" smtClean="0"/>
              <a:t>14/06/2016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13169-49FC-48D6-BD9F-2761056469FE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32387" cy="163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011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Image avec lég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4AC6D-DA7E-482A-AEB2-91334411492B}" type="datetimeFigureOut">
              <a:rPr lang="fr-FR" smtClean="0"/>
              <a:t>14/06/2016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13169-49FC-48D6-BD9F-2761056469FE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32387" cy="163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87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Image avec lég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4AC6D-DA7E-482A-AEB2-91334411492B}" type="datetimeFigureOut">
              <a:rPr lang="fr-FR" smtClean="0"/>
              <a:t>14/06/2016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13169-49FC-48D6-BD9F-2761056469FE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32387" cy="163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3645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4AC6D-DA7E-482A-AEB2-91334411492B}" type="datetimeFigureOut">
              <a:rPr lang="fr-FR" smtClean="0"/>
              <a:t>14/06/2016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13169-49FC-48D6-BD9F-2761056469FE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32387" cy="163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1311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re et texte vertic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4AC6D-DA7E-482A-AEB2-91334411492B}" type="datetimeFigureOut">
              <a:rPr lang="fr-FR" smtClean="0"/>
              <a:t>14/06/2016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13169-49FC-48D6-BD9F-2761056469FE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32387" cy="163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1864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2_Titre et texte vertic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4AC6D-DA7E-482A-AEB2-91334411492B}" type="datetimeFigureOut">
              <a:rPr lang="fr-FR" smtClean="0"/>
              <a:t>14/06/2016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13169-49FC-48D6-BD9F-2761056469FE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32387" cy="163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4055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4AC6D-DA7E-482A-AEB2-91334411492B}" type="datetimeFigureOut">
              <a:rPr lang="fr-FR" smtClean="0"/>
              <a:t>14/06/2016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13169-49FC-48D6-BD9F-2761056469FE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32387" cy="163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9551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re vertical et tex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4AC6D-DA7E-482A-AEB2-91334411492B}" type="datetimeFigureOut">
              <a:rPr lang="fr-FR" smtClean="0"/>
              <a:t>14/06/2016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13169-49FC-48D6-BD9F-2761056469FE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32387" cy="163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6933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2_Titre vertical et tex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4AC6D-DA7E-482A-AEB2-91334411492B}" type="datetimeFigureOut">
              <a:rPr lang="fr-FR" smtClean="0"/>
              <a:t>14/06/2016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13169-49FC-48D6-BD9F-2761056469FE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32387" cy="163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929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4AC6D-DA7E-482A-AEB2-91334411492B}" type="datetimeFigureOut">
              <a:rPr lang="fr-FR" smtClean="0"/>
              <a:t>14/06/2016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13169-49FC-48D6-BD9F-2761056469FE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32387" cy="163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600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re et conten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4AC6D-DA7E-482A-AEB2-91334411492B}" type="datetimeFigureOut">
              <a:rPr lang="fr-FR" smtClean="0"/>
              <a:t>14/06/2016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13169-49FC-48D6-BD9F-2761056469FE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32387" cy="163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72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Titre de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4AC6D-DA7E-482A-AEB2-91334411492B}" type="datetimeFigureOut">
              <a:rPr lang="fr-FR" smtClean="0"/>
              <a:t>14/06/2016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13169-49FC-48D6-BD9F-2761056469FE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32387" cy="163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723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4AC6D-DA7E-482A-AEB2-91334411492B}" type="datetimeFigureOut">
              <a:rPr lang="fr-FR" smtClean="0"/>
              <a:t>14/06/2016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13169-49FC-48D6-BD9F-2761056469FE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32387" cy="163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388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Titre de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4AC6D-DA7E-482A-AEB2-91334411492B}" type="datetimeFigureOut">
              <a:rPr lang="fr-FR" smtClean="0"/>
              <a:t>14/06/2016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13169-49FC-48D6-BD9F-2761056469FE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32387" cy="163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568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4AC6D-DA7E-482A-AEB2-91334411492B}" type="datetimeFigureOut">
              <a:rPr lang="fr-FR" smtClean="0"/>
              <a:t>14/06/2016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13169-49FC-48D6-BD9F-2761056469FE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32387" cy="163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597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4AC6D-DA7E-482A-AEB2-91334411492B}" type="datetimeFigureOut">
              <a:rPr lang="fr-FR" smtClean="0"/>
              <a:t>14/06/2016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13169-49FC-48D6-BD9F-2761056469FE}" type="slidenum">
              <a:rPr lang="fr-FR" smtClean="0"/>
              <a:t>‹N°›</a:t>
            </a:fld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32387" cy="163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256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4AC6D-DA7E-482A-AEB2-91334411492B}" type="datetimeFigureOut">
              <a:rPr lang="fr-FR" smtClean="0"/>
              <a:t>14/06/2016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13169-49FC-48D6-BD9F-2761056469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95708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ous-titre 2"/>
          <p:cNvSpPr>
            <a:spLocks noGrp="1"/>
          </p:cNvSpPr>
          <p:nvPr>
            <p:ph type="subTitle" idx="1"/>
          </p:nvPr>
        </p:nvSpPr>
        <p:spPr>
          <a:xfrm>
            <a:off x="2483768" y="3429000"/>
            <a:ext cx="6408712" cy="1800200"/>
          </a:xfrm>
        </p:spPr>
        <p:txBody>
          <a:bodyPr>
            <a:normAutofit/>
          </a:bodyPr>
          <a:lstStyle/>
          <a:p>
            <a:pPr algn="r"/>
            <a:r>
              <a:rPr lang="fr-FR" dirty="0" smtClean="0">
                <a:latin typeface="Raleway Heavy" panose="020B0003030101060003" pitchFamily="34" charset="0"/>
              </a:rPr>
              <a:t>Coopération décentralisée </a:t>
            </a:r>
          </a:p>
          <a:p>
            <a:pPr algn="r"/>
            <a:r>
              <a:rPr lang="fr-FR" dirty="0" smtClean="0">
                <a:latin typeface="Raleway Heavy" panose="020B0003030101060003" pitchFamily="34" charset="0"/>
              </a:rPr>
              <a:t>avec le Sénégal</a:t>
            </a:r>
          </a:p>
          <a:p>
            <a:pPr algn="r"/>
            <a:r>
              <a:rPr lang="fr-FR" dirty="0" smtClean="0">
                <a:solidFill>
                  <a:schemeClr val="accent1"/>
                </a:solidFill>
                <a:latin typeface="Raleway Heavy" panose="020B0003030101060003" pitchFamily="34" charset="0"/>
              </a:rPr>
              <a:t>Retour d’expérience</a:t>
            </a:r>
            <a:endParaRPr lang="fr-FR" dirty="0" smtClean="0">
              <a:latin typeface="Raleway Heavy" panose="020B0003030101060003" pitchFamily="34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6672"/>
            <a:ext cx="2189162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 4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" b="12"/>
          <a:stretch/>
        </p:blipFill>
        <p:spPr bwMode="auto">
          <a:xfrm>
            <a:off x="7641669" y="625683"/>
            <a:ext cx="773430" cy="5219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7382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467544" y="269776"/>
            <a:ext cx="3106688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fr-FR" sz="2600" dirty="0" smtClean="0">
                <a:solidFill>
                  <a:schemeClr val="tx1"/>
                </a:solidFill>
                <a:latin typeface="Raleway Heavy" panose="020B0003030101060003" pitchFamily="34" charset="0"/>
              </a:rPr>
              <a:t>PROJET SENCUC</a:t>
            </a:r>
          </a:p>
          <a:p>
            <a:pPr algn="l"/>
            <a:r>
              <a:rPr lang="fr-FR" sz="2600" dirty="0" smtClean="0">
                <a:solidFill>
                  <a:schemeClr val="tx1"/>
                </a:solidFill>
                <a:latin typeface="Raleway Heavy" panose="020B0003030101060003" pitchFamily="34" charset="0"/>
              </a:rPr>
              <a:t>Casamance</a:t>
            </a:r>
            <a:endParaRPr lang="fr-FR" sz="2600" dirty="0">
              <a:solidFill>
                <a:schemeClr val="tx1"/>
              </a:solidFill>
              <a:latin typeface="Raleway Heavy" panose="020B00030301010600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75856" y="760636"/>
            <a:ext cx="540060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3200" b="1" dirty="0" smtClean="0">
                <a:solidFill>
                  <a:schemeClr val="accent1"/>
                </a:solidFill>
                <a:latin typeface="Raleway Heavy" panose="020B0003030101060003" pitchFamily="34" charset="0"/>
              </a:rPr>
              <a:t>Elaboration  </a:t>
            </a:r>
            <a:endParaRPr lang="fr-FR" sz="2400" b="1" i="1" dirty="0">
              <a:solidFill>
                <a:schemeClr val="accent3"/>
              </a:solidFill>
            </a:endParaRPr>
          </a:p>
          <a:p>
            <a:pPr algn="r"/>
            <a:r>
              <a:rPr lang="fr-FR" sz="2400" b="1" i="1" dirty="0" smtClean="0">
                <a:solidFill>
                  <a:schemeClr val="accent3"/>
                </a:solidFill>
              </a:rPr>
              <a:t>d’un plan de gestion de la sécurité sanitaire de l’eau</a:t>
            </a:r>
            <a:endParaRPr lang="fr-FR" sz="2400" b="1" i="1" dirty="0">
              <a:solidFill>
                <a:schemeClr val="accent3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61307" y="2420888"/>
            <a:ext cx="71282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fr-FR" b="1" dirty="0" smtClean="0">
                <a:solidFill>
                  <a:srgbClr val="00AABB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Mise en place d’un laboratoire d’analyse d’eau en partenariat avec l’université de </a:t>
            </a:r>
            <a:r>
              <a:rPr lang="fr-FR" b="1" dirty="0" err="1" smtClean="0">
                <a:solidFill>
                  <a:srgbClr val="00AABB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Ziginchor</a:t>
            </a:r>
            <a:r>
              <a:rPr lang="fr-FR" b="1" dirty="0" smtClean="0">
                <a:solidFill>
                  <a:srgbClr val="00AABB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 </a:t>
            </a:r>
            <a:r>
              <a:rPr lang="fr-FR" b="1" dirty="0" smtClean="0">
                <a:solidFill>
                  <a:srgbClr val="00AABB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(formation des enseignants, acquisition du matériel spécialisé, compagnonnage pour le mise en service et formation des techniciens sur site).</a:t>
            </a:r>
            <a:endParaRPr lang="fr-FR" b="1" dirty="0">
              <a:solidFill>
                <a:srgbClr val="00AABB"/>
              </a:solidFill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  <a:p>
            <a:pPr fontAlgn="base"/>
            <a:endParaRPr lang="fr-FR" b="1" dirty="0" smtClean="0">
              <a:solidFill>
                <a:srgbClr val="00AABB"/>
              </a:solidFill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  <a:p>
            <a:pPr fontAlgn="base"/>
            <a:endParaRPr lang="fr-FR" b="1" dirty="0">
              <a:solidFill>
                <a:srgbClr val="00AABB"/>
              </a:solidFill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</p:txBody>
      </p:sp>
      <p:pic>
        <p:nvPicPr>
          <p:cNvPr id="1026" name="Picture 2" descr="C:\Users\lemonnyer.flo\Pictures\Casamance 2015\2015-Sélection Casamence - Copie\2015-04-11-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295404"/>
            <a:ext cx="3600401" cy="24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013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467544" y="269776"/>
            <a:ext cx="3106688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fr-FR" sz="2600" dirty="0" smtClean="0">
                <a:solidFill>
                  <a:schemeClr val="tx1"/>
                </a:solidFill>
                <a:latin typeface="Raleway Heavy" panose="020B0003030101060003" pitchFamily="34" charset="0"/>
              </a:rPr>
              <a:t>PROJET SENCUC</a:t>
            </a:r>
          </a:p>
          <a:p>
            <a:pPr algn="l"/>
            <a:r>
              <a:rPr lang="fr-FR" sz="2600" dirty="0" smtClean="0">
                <a:solidFill>
                  <a:schemeClr val="tx1"/>
                </a:solidFill>
                <a:latin typeface="Raleway Heavy" panose="020B0003030101060003" pitchFamily="34" charset="0"/>
              </a:rPr>
              <a:t>Casamance</a:t>
            </a:r>
            <a:endParaRPr lang="fr-FR" sz="2600" dirty="0">
              <a:solidFill>
                <a:schemeClr val="tx1"/>
              </a:solidFill>
              <a:latin typeface="Raleway Heavy" panose="020B00030301010600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75856" y="760636"/>
            <a:ext cx="54006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3200" b="1" dirty="0" smtClean="0">
                <a:solidFill>
                  <a:schemeClr val="accent1"/>
                </a:solidFill>
                <a:latin typeface="Raleway Heavy" panose="020B0003030101060003" pitchFamily="34" charset="0"/>
              </a:rPr>
              <a:t>Participation  </a:t>
            </a:r>
            <a:endParaRPr lang="fr-FR" sz="2400" b="1" i="1" dirty="0">
              <a:solidFill>
                <a:schemeClr val="accent3"/>
              </a:solidFill>
            </a:endParaRPr>
          </a:p>
          <a:p>
            <a:pPr algn="r"/>
            <a:r>
              <a:rPr lang="fr-FR" sz="2400" b="1" i="1" dirty="0" smtClean="0">
                <a:solidFill>
                  <a:schemeClr val="accent3"/>
                </a:solidFill>
              </a:rPr>
              <a:t>à l’</a:t>
            </a:r>
            <a:r>
              <a:rPr lang="fr-FR" sz="2400" b="1" i="1" dirty="0">
                <a:solidFill>
                  <a:schemeClr val="accent3"/>
                </a:solidFill>
              </a:rPr>
              <a:t>é</a:t>
            </a:r>
            <a:r>
              <a:rPr lang="fr-FR" sz="2400" b="1" i="1" dirty="0" smtClean="0">
                <a:solidFill>
                  <a:schemeClr val="accent3"/>
                </a:solidFill>
              </a:rPr>
              <a:t>chelle nationale</a:t>
            </a:r>
            <a:endParaRPr lang="fr-FR" sz="2400" b="1" i="1" dirty="0">
              <a:solidFill>
                <a:schemeClr val="accent3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15616" y="2348880"/>
            <a:ext cx="39604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fr-FR" b="1" dirty="0" smtClean="0">
                <a:solidFill>
                  <a:srgbClr val="00AABB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Participation des élus dans le cadre de concertations nationales sur les problématiques de l’eau potable et de l’assainissement.</a:t>
            </a:r>
            <a:endParaRPr lang="fr-FR" b="1" dirty="0">
              <a:solidFill>
                <a:srgbClr val="00AABB"/>
              </a:solidFill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  <a:p>
            <a:pPr fontAlgn="base"/>
            <a:endParaRPr lang="fr-FR" b="1" dirty="0" smtClean="0">
              <a:solidFill>
                <a:srgbClr val="00AABB"/>
              </a:solidFill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  <a:p>
            <a:pPr fontAlgn="base"/>
            <a:endParaRPr lang="fr-FR" b="1" dirty="0" smtClean="0">
              <a:solidFill>
                <a:srgbClr val="00AABB"/>
              </a:solidFill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  <a:p>
            <a:pPr fontAlgn="base"/>
            <a:endParaRPr lang="fr-FR" b="1" dirty="0">
              <a:solidFill>
                <a:srgbClr val="00AABB"/>
              </a:solidFill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</p:txBody>
      </p:sp>
      <p:pic>
        <p:nvPicPr>
          <p:cNvPr id="2050" name="Picture 2" descr="C:\Users\lemonnyer.flo\Pictures\Casamance 2015\2015-Sélection Casamence - Copie\2015-04-09-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988840"/>
            <a:ext cx="2838399" cy="21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187624" y="4541490"/>
            <a:ext cx="6336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fr-FR" b="1" dirty="0">
                <a:solidFill>
                  <a:srgbClr val="00AABB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Les échanges permettent d’avancer sur les problèmes rencontrés localement, </a:t>
            </a:r>
            <a:r>
              <a:rPr lang="fr-FR" b="1" dirty="0" smtClean="0">
                <a:solidFill>
                  <a:srgbClr val="00AABB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de partager  </a:t>
            </a:r>
            <a:r>
              <a:rPr lang="fr-FR" b="1" dirty="0">
                <a:solidFill>
                  <a:srgbClr val="00AABB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des actions pilotes et exemplaires, mais aussi des contacts et rencontres plus informels</a:t>
            </a:r>
            <a:endParaRPr lang="fr-FR" b="1" dirty="0">
              <a:solidFill>
                <a:srgbClr val="00AABB"/>
              </a:solidFill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266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026" y="4077072"/>
            <a:ext cx="3519431" cy="2578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 txBox="1">
            <a:spLocks/>
          </p:cNvSpPr>
          <p:nvPr/>
        </p:nvSpPr>
        <p:spPr>
          <a:xfrm>
            <a:off x="467544" y="269776"/>
            <a:ext cx="3106688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fr-FR" sz="2600" dirty="0" smtClean="0">
                <a:solidFill>
                  <a:schemeClr val="tx1"/>
                </a:solidFill>
                <a:latin typeface="Raleway Heavy" panose="020B0003030101060003" pitchFamily="34" charset="0"/>
              </a:rPr>
              <a:t>PROJET SENCUC</a:t>
            </a:r>
          </a:p>
          <a:p>
            <a:pPr algn="l"/>
            <a:r>
              <a:rPr lang="fr-FR" sz="2600" dirty="0" smtClean="0">
                <a:solidFill>
                  <a:schemeClr val="tx1"/>
                </a:solidFill>
                <a:latin typeface="Raleway Heavy" panose="020B0003030101060003" pitchFamily="34" charset="0"/>
              </a:rPr>
              <a:t>Casamance</a:t>
            </a:r>
            <a:endParaRPr lang="fr-FR" sz="2600" dirty="0">
              <a:solidFill>
                <a:schemeClr val="tx1"/>
              </a:solidFill>
              <a:latin typeface="Raleway Heavy" panose="020B00030301010600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75856" y="760636"/>
            <a:ext cx="54006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3200" b="1" dirty="0" smtClean="0">
                <a:solidFill>
                  <a:schemeClr val="accent1"/>
                </a:solidFill>
                <a:latin typeface="Raleway Heavy" panose="020B0003030101060003" pitchFamily="34" charset="0"/>
              </a:rPr>
              <a:t>Formation  </a:t>
            </a:r>
            <a:endParaRPr lang="fr-FR" sz="2400" b="1" i="1" dirty="0">
              <a:solidFill>
                <a:schemeClr val="accent3"/>
              </a:solidFill>
            </a:endParaRPr>
          </a:p>
          <a:p>
            <a:pPr algn="r"/>
            <a:r>
              <a:rPr lang="fr-FR" sz="2400" b="1" i="1" dirty="0">
                <a:solidFill>
                  <a:schemeClr val="accent3"/>
                </a:solidFill>
              </a:rPr>
              <a:t>d</a:t>
            </a:r>
            <a:r>
              <a:rPr lang="fr-FR" sz="2400" b="1" i="1" dirty="0" smtClean="0">
                <a:solidFill>
                  <a:schemeClr val="accent3"/>
                </a:solidFill>
              </a:rPr>
              <a:t>’autres échanges </a:t>
            </a:r>
            <a:endParaRPr lang="fr-FR" sz="2400" b="1" i="1" dirty="0">
              <a:solidFill>
                <a:schemeClr val="accent3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95610" y="1995805"/>
            <a:ext cx="71282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fr-FR" b="1" dirty="0" smtClean="0">
                <a:solidFill>
                  <a:srgbClr val="00AABB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D’autres échanges ont eu lieu, en particulier avec des visites d’élus et de techniciens des installations de production et de traitement d’eau de la Communauté Urbaine de Cherbourg. </a:t>
            </a:r>
          </a:p>
          <a:p>
            <a:pPr fontAlgn="base"/>
            <a:endParaRPr lang="fr-FR" b="1" dirty="0">
              <a:solidFill>
                <a:srgbClr val="00AABB"/>
              </a:solidFill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967" y="4077072"/>
            <a:ext cx="3456384" cy="259228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416967" y="3212976"/>
            <a:ext cx="71282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fr-FR" b="1" dirty="0" smtClean="0">
                <a:solidFill>
                  <a:srgbClr val="00AABB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Ces </a:t>
            </a:r>
            <a:r>
              <a:rPr lang="fr-FR" b="1" dirty="0" smtClean="0">
                <a:solidFill>
                  <a:srgbClr val="00AABB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échanges permettent également de se former et de nourrir la réflexion.</a:t>
            </a:r>
            <a:endParaRPr lang="fr-FR" b="1" dirty="0">
              <a:solidFill>
                <a:srgbClr val="00AABB"/>
              </a:solidFill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  <a:p>
            <a:pPr fontAlgn="base"/>
            <a:endParaRPr lang="fr-FR" b="1" dirty="0" smtClean="0">
              <a:solidFill>
                <a:srgbClr val="00AABB"/>
              </a:solidFill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  <a:p>
            <a:pPr fontAlgn="base"/>
            <a:endParaRPr lang="fr-FR" b="1" dirty="0">
              <a:solidFill>
                <a:srgbClr val="00AABB"/>
              </a:solidFill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255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467544" y="269776"/>
            <a:ext cx="3106688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fr-FR" sz="2600" dirty="0" smtClean="0">
                <a:solidFill>
                  <a:schemeClr val="tx1"/>
                </a:solidFill>
                <a:latin typeface="Raleway Heavy" panose="020B0003030101060003" pitchFamily="34" charset="0"/>
              </a:rPr>
              <a:t>PROJET SENCUC</a:t>
            </a:r>
          </a:p>
          <a:p>
            <a:pPr algn="l"/>
            <a:r>
              <a:rPr lang="fr-FR" sz="2600" dirty="0" smtClean="0">
                <a:solidFill>
                  <a:schemeClr val="tx1"/>
                </a:solidFill>
                <a:latin typeface="Raleway Heavy" panose="020B0003030101060003" pitchFamily="34" charset="0"/>
              </a:rPr>
              <a:t>Casamance</a:t>
            </a:r>
            <a:endParaRPr lang="fr-FR" sz="2600" dirty="0">
              <a:solidFill>
                <a:schemeClr val="tx1"/>
              </a:solidFill>
              <a:latin typeface="Raleway Heavy" panose="020B00030301010600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75856" y="760636"/>
            <a:ext cx="54006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3200" b="1" dirty="0" smtClean="0">
                <a:solidFill>
                  <a:schemeClr val="accent1"/>
                </a:solidFill>
                <a:latin typeface="Raleway Heavy" panose="020B0003030101060003" pitchFamily="34" charset="0"/>
              </a:rPr>
              <a:t>Adapter  </a:t>
            </a:r>
            <a:endParaRPr lang="fr-FR" sz="2400" b="1" i="1" dirty="0">
              <a:solidFill>
                <a:schemeClr val="accent3"/>
              </a:solidFill>
            </a:endParaRPr>
          </a:p>
          <a:p>
            <a:pPr algn="r"/>
            <a:r>
              <a:rPr lang="fr-FR" sz="2400" b="1" i="1" dirty="0" smtClean="0">
                <a:solidFill>
                  <a:schemeClr val="accent3"/>
                </a:solidFill>
              </a:rPr>
              <a:t>Spécificité de l’organisation</a:t>
            </a:r>
            <a:endParaRPr lang="fr-FR" sz="2400" b="1" i="1" dirty="0">
              <a:solidFill>
                <a:schemeClr val="accent3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95610" y="2708920"/>
            <a:ext cx="71282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fr-FR" b="1" dirty="0" smtClean="0">
                <a:solidFill>
                  <a:srgbClr val="00AABB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Prise en compte des aspects locaux et organisationnels pour assurer une gestion locale opérationnelle: les modalités de déplacements des acteurs, de communication des structures, des ressources financières engagées.</a:t>
            </a:r>
          </a:p>
          <a:p>
            <a:pPr fontAlgn="base"/>
            <a:endParaRPr lang="fr-FR" b="1" dirty="0">
              <a:solidFill>
                <a:srgbClr val="00AABB"/>
              </a:solidFill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85688" y="3885952"/>
            <a:ext cx="3978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fr-FR" b="1" dirty="0" smtClean="0">
              <a:solidFill>
                <a:srgbClr val="00AABB"/>
              </a:solidFill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  <a:p>
            <a:pPr fontAlgn="base"/>
            <a:endParaRPr lang="fr-FR" b="1" dirty="0">
              <a:solidFill>
                <a:srgbClr val="00AABB"/>
              </a:solidFill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  <a:p>
            <a:pPr fontAlgn="base"/>
            <a:r>
              <a:rPr lang="fr-FR" b="1" dirty="0" smtClean="0">
                <a:solidFill>
                  <a:srgbClr val="00AABB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Nécessité de mettre en adéquation les outils avec la réalité de terrain.</a:t>
            </a:r>
            <a:endParaRPr lang="fr-FR" b="1" dirty="0">
              <a:solidFill>
                <a:srgbClr val="00AABB"/>
              </a:solidFill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077072"/>
            <a:ext cx="1749413" cy="263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85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467544" y="269776"/>
            <a:ext cx="3106688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fr-FR" sz="2600" dirty="0" smtClean="0">
                <a:solidFill>
                  <a:schemeClr val="tx1"/>
                </a:solidFill>
                <a:latin typeface="Raleway Heavy" panose="020B0003030101060003" pitchFamily="34" charset="0"/>
              </a:rPr>
              <a:t>PROJET SENCUC</a:t>
            </a:r>
          </a:p>
          <a:p>
            <a:pPr algn="l"/>
            <a:r>
              <a:rPr lang="fr-FR" sz="2600" dirty="0" smtClean="0">
                <a:solidFill>
                  <a:schemeClr val="tx1"/>
                </a:solidFill>
                <a:latin typeface="Raleway Heavy" panose="020B0003030101060003" pitchFamily="34" charset="0"/>
              </a:rPr>
              <a:t>Casamance</a:t>
            </a:r>
            <a:endParaRPr lang="fr-FR" sz="2600" dirty="0">
              <a:solidFill>
                <a:schemeClr val="tx1"/>
              </a:solidFill>
              <a:latin typeface="Raleway Heavy" panose="020B00030301010600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75856" y="760636"/>
            <a:ext cx="54006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3200" b="1" dirty="0" smtClean="0">
                <a:solidFill>
                  <a:schemeClr val="accent1"/>
                </a:solidFill>
                <a:latin typeface="Raleway Heavy" panose="020B0003030101060003" pitchFamily="34" charset="0"/>
              </a:rPr>
              <a:t>Conclusion  </a:t>
            </a:r>
            <a:endParaRPr lang="fr-FR" sz="2400" b="1" i="1" dirty="0">
              <a:solidFill>
                <a:schemeClr val="accent3"/>
              </a:solidFill>
            </a:endParaRPr>
          </a:p>
          <a:p>
            <a:pPr algn="r"/>
            <a:r>
              <a:rPr lang="fr-FR" sz="2400" b="1" i="1" dirty="0" smtClean="0">
                <a:solidFill>
                  <a:schemeClr val="accent3"/>
                </a:solidFill>
              </a:rPr>
              <a:t>Interactions entre les acteurs</a:t>
            </a:r>
            <a:endParaRPr lang="fr-FR" sz="2400" b="1" i="1" dirty="0">
              <a:solidFill>
                <a:schemeClr val="accent3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95610" y="2636912"/>
            <a:ext cx="71282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endParaRPr lang="fr-FR" b="1" dirty="0">
              <a:solidFill>
                <a:srgbClr val="00AABB"/>
              </a:solidFill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  <a:p>
            <a:pPr fontAlgn="base"/>
            <a:endParaRPr lang="fr-FR" b="1" dirty="0" smtClean="0">
              <a:solidFill>
                <a:srgbClr val="00AABB"/>
              </a:solidFill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  <a:p>
            <a:pPr fontAlgn="base"/>
            <a:endParaRPr lang="fr-FR" b="1" dirty="0">
              <a:solidFill>
                <a:srgbClr val="00AABB"/>
              </a:solidFill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  <a:p>
            <a:pPr fontAlgn="base"/>
            <a:endParaRPr lang="fr-FR" b="1" dirty="0" smtClean="0">
              <a:solidFill>
                <a:srgbClr val="00AABB"/>
              </a:solidFill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  <a:p>
            <a:pPr fontAlgn="base"/>
            <a:endParaRPr lang="fr-FR" b="1" dirty="0">
              <a:solidFill>
                <a:srgbClr val="00AABB"/>
              </a:solidFill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  <a:p>
            <a:pPr fontAlgn="base"/>
            <a:endParaRPr lang="fr-FR" b="1" dirty="0" smtClean="0">
              <a:solidFill>
                <a:srgbClr val="00AABB"/>
              </a:solidFill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  <a:p>
            <a:pPr fontAlgn="base"/>
            <a:endParaRPr lang="fr-FR" b="1" dirty="0">
              <a:solidFill>
                <a:srgbClr val="00AABB"/>
              </a:solidFill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</p:txBody>
      </p:sp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1451086315"/>
              </p:ext>
            </p:extLst>
          </p:nvPr>
        </p:nvGraphicFramePr>
        <p:xfrm>
          <a:off x="2020888" y="2492896"/>
          <a:ext cx="54864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8373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0"/>
          <a:stretch/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6" name="Sous-titre 2"/>
          <p:cNvSpPr>
            <a:spLocks noGrp="1"/>
          </p:cNvSpPr>
          <p:nvPr>
            <p:ph type="subTitle" idx="1"/>
          </p:nvPr>
        </p:nvSpPr>
        <p:spPr>
          <a:xfrm>
            <a:off x="2483768" y="3429000"/>
            <a:ext cx="6408712" cy="1800200"/>
          </a:xfrm>
        </p:spPr>
        <p:txBody>
          <a:bodyPr>
            <a:normAutofit/>
          </a:bodyPr>
          <a:lstStyle/>
          <a:p>
            <a:pPr algn="r"/>
            <a:r>
              <a:rPr lang="fr-FR" dirty="0" smtClean="0">
                <a:latin typeface="Raleway Heavy" panose="020B0003030101060003" pitchFamily="34" charset="0"/>
              </a:rPr>
              <a:t>Coopération décentralisée </a:t>
            </a:r>
          </a:p>
          <a:p>
            <a:pPr algn="r"/>
            <a:r>
              <a:rPr lang="fr-FR" dirty="0" smtClean="0">
                <a:latin typeface="Raleway Heavy" panose="020B0003030101060003" pitchFamily="34" charset="0"/>
              </a:rPr>
              <a:t>avec le </a:t>
            </a:r>
            <a:r>
              <a:rPr lang="fr-FR" dirty="0" smtClean="0">
                <a:latin typeface="Raleway Heavy" panose="020B0003030101060003" pitchFamily="34" charset="0"/>
              </a:rPr>
              <a:t>Sénégal</a:t>
            </a:r>
          </a:p>
          <a:p>
            <a:pPr algn="r"/>
            <a:r>
              <a:rPr lang="fr-FR" dirty="0" smtClean="0">
                <a:solidFill>
                  <a:schemeClr val="accent1"/>
                </a:solidFill>
                <a:latin typeface="Raleway Heavy" panose="020B0003030101060003" pitchFamily="34" charset="0"/>
              </a:rPr>
              <a:t>              </a:t>
            </a:r>
            <a:endParaRPr lang="fr-FR" dirty="0" smtClean="0">
              <a:latin typeface="Raleway Heavy" panose="020B0003030101060003" pitchFamily="34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6672"/>
            <a:ext cx="2189162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 4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" b="12"/>
          <a:stretch/>
        </p:blipFill>
        <p:spPr bwMode="auto">
          <a:xfrm>
            <a:off x="7641669" y="625683"/>
            <a:ext cx="773430" cy="5219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Sous-titre 2"/>
          <p:cNvSpPr txBox="1">
            <a:spLocks/>
          </p:cNvSpPr>
          <p:nvPr/>
        </p:nvSpPr>
        <p:spPr>
          <a:xfrm>
            <a:off x="1426315" y="5507682"/>
            <a:ext cx="6291370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4400" b="1" dirty="0" smtClean="0">
                <a:latin typeface="Raleway Heavy" panose="020B0003030101060003" pitchFamily="34" charset="0"/>
              </a:rPr>
              <a:t>Merci de votre attention</a:t>
            </a:r>
          </a:p>
        </p:txBody>
      </p:sp>
      <p:sp>
        <p:nvSpPr>
          <p:cNvPr id="8" name="Sous-titre 2"/>
          <p:cNvSpPr txBox="1">
            <a:spLocks/>
          </p:cNvSpPr>
          <p:nvPr/>
        </p:nvSpPr>
        <p:spPr>
          <a:xfrm>
            <a:off x="5004048" y="4639394"/>
            <a:ext cx="3888432" cy="868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dirty="0">
                <a:solidFill>
                  <a:schemeClr val="tx1"/>
                </a:solidFill>
                <a:latin typeface="Raleway Heavy" panose="020B0003030101060003" pitchFamily="34" charset="0"/>
              </a:rPr>
              <a:t>Retour d’expérience</a:t>
            </a:r>
            <a:endParaRPr lang="fr-FR" dirty="0" smtClean="0">
              <a:solidFill>
                <a:schemeClr val="tx1"/>
              </a:solidFill>
              <a:latin typeface="Raleway Heavy" panose="020B00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727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467544" y="269776"/>
            <a:ext cx="3106688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fr-FR" sz="2600" dirty="0" smtClean="0">
                <a:solidFill>
                  <a:schemeClr val="tx1"/>
                </a:solidFill>
                <a:latin typeface="Raleway Heavy" panose="020B0003030101060003" pitchFamily="34" charset="0"/>
              </a:rPr>
              <a:t>PROJET SENCUC</a:t>
            </a:r>
          </a:p>
          <a:p>
            <a:pPr algn="l"/>
            <a:r>
              <a:rPr lang="fr-FR" sz="2600" dirty="0" smtClean="0">
                <a:solidFill>
                  <a:schemeClr val="tx1"/>
                </a:solidFill>
                <a:latin typeface="Raleway Heavy" panose="020B0003030101060003" pitchFamily="34" charset="0"/>
              </a:rPr>
              <a:t>Casamance</a:t>
            </a:r>
            <a:endParaRPr lang="fr-FR" sz="2600" dirty="0">
              <a:solidFill>
                <a:schemeClr val="tx1"/>
              </a:solidFill>
              <a:latin typeface="Raleway Heavy" panose="020B00030301010600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75856" y="760636"/>
            <a:ext cx="54006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3200" b="1" dirty="0">
                <a:solidFill>
                  <a:schemeClr val="accent1"/>
                </a:solidFill>
                <a:latin typeface="Raleway Heavy" panose="020B0003030101060003" pitchFamily="34" charset="0"/>
              </a:rPr>
              <a:t>Présentation du Secteur </a:t>
            </a:r>
            <a:r>
              <a:rPr lang="fr-FR" sz="2400" b="1" i="1" dirty="0">
                <a:solidFill>
                  <a:srgbClr val="00AABB"/>
                </a:solidFill>
              </a:rPr>
              <a:t>d’intervention 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9" t="22500" b="30139"/>
          <a:stretch/>
        </p:blipFill>
        <p:spPr>
          <a:xfrm>
            <a:off x="867198" y="1844824"/>
            <a:ext cx="7809259" cy="4702218"/>
          </a:xfrm>
          <a:prstGeom prst="rect">
            <a:avLst/>
          </a:prstGeom>
        </p:spPr>
      </p:pic>
      <p:grpSp>
        <p:nvGrpSpPr>
          <p:cNvPr id="8" name="Groupe 7"/>
          <p:cNvGrpSpPr/>
          <p:nvPr/>
        </p:nvGrpSpPr>
        <p:grpSpPr>
          <a:xfrm>
            <a:off x="5364088" y="5877272"/>
            <a:ext cx="2232248" cy="432048"/>
            <a:chOff x="5364088" y="5877272"/>
            <a:chExt cx="2232248" cy="432048"/>
          </a:xfrm>
        </p:grpSpPr>
        <p:sp>
          <p:nvSpPr>
            <p:cNvPr id="9" name="Ellipse 8"/>
            <p:cNvSpPr/>
            <p:nvPr/>
          </p:nvSpPr>
          <p:spPr>
            <a:xfrm>
              <a:off x="5364088" y="6093296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5652120" y="5877272"/>
              <a:ext cx="1944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err="1" smtClean="0">
                  <a:solidFill>
                    <a:srgbClr val="7030A0"/>
                  </a:solidFill>
                </a:rPr>
                <a:t>Ziginchor</a:t>
              </a:r>
              <a:endParaRPr lang="fr-FR" dirty="0">
                <a:solidFill>
                  <a:srgbClr val="7030A0"/>
                </a:solidFill>
              </a:endParaRPr>
            </a:p>
          </p:txBody>
        </p:sp>
      </p:grpSp>
      <p:sp>
        <p:nvSpPr>
          <p:cNvPr id="11" name="Ellipse 10"/>
          <p:cNvSpPr/>
          <p:nvPr/>
        </p:nvSpPr>
        <p:spPr>
          <a:xfrm>
            <a:off x="4211960" y="2996952"/>
            <a:ext cx="3168352" cy="273630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377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 txBox="1">
            <a:spLocks/>
          </p:cNvSpPr>
          <p:nvPr/>
        </p:nvSpPr>
        <p:spPr>
          <a:xfrm>
            <a:off x="467544" y="269776"/>
            <a:ext cx="3106688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fr-FR" sz="2600" dirty="0" smtClean="0">
                <a:solidFill>
                  <a:schemeClr val="tx1"/>
                </a:solidFill>
                <a:latin typeface="Raleway Heavy" panose="020B0003030101060003" pitchFamily="34" charset="0"/>
              </a:rPr>
              <a:t>PROJET SENCUC</a:t>
            </a:r>
          </a:p>
          <a:p>
            <a:pPr algn="l"/>
            <a:r>
              <a:rPr lang="fr-FR" sz="2600" dirty="0" smtClean="0">
                <a:solidFill>
                  <a:schemeClr val="tx1"/>
                </a:solidFill>
                <a:latin typeface="Raleway Heavy" panose="020B0003030101060003" pitchFamily="34" charset="0"/>
              </a:rPr>
              <a:t>Casamance</a:t>
            </a:r>
            <a:endParaRPr lang="fr-FR" sz="2600" dirty="0">
              <a:solidFill>
                <a:schemeClr val="tx1"/>
              </a:solidFill>
              <a:latin typeface="Raleway Heavy" panose="020B0003030101060003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585642" y="871146"/>
            <a:ext cx="5168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Conception et dimensionnement du réseau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361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467544" y="269776"/>
            <a:ext cx="3106688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fr-FR" sz="2600" dirty="0" smtClean="0">
                <a:solidFill>
                  <a:schemeClr val="tx1"/>
                </a:solidFill>
                <a:latin typeface="Raleway Heavy" panose="020B0003030101060003" pitchFamily="34" charset="0"/>
              </a:rPr>
              <a:t>PROJET SENCUC</a:t>
            </a:r>
          </a:p>
          <a:p>
            <a:pPr algn="l"/>
            <a:r>
              <a:rPr lang="fr-FR" sz="2600" dirty="0" smtClean="0">
                <a:solidFill>
                  <a:schemeClr val="tx1"/>
                </a:solidFill>
                <a:latin typeface="Raleway Heavy" panose="020B0003030101060003" pitchFamily="34" charset="0"/>
              </a:rPr>
              <a:t>Casamance</a:t>
            </a:r>
            <a:endParaRPr lang="fr-FR" sz="2600" dirty="0">
              <a:solidFill>
                <a:schemeClr val="tx1"/>
              </a:solidFill>
              <a:latin typeface="Raleway Heavy" panose="020B00030301010600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75856" y="760636"/>
            <a:ext cx="54006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3200" b="1" dirty="0" smtClean="0">
                <a:solidFill>
                  <a:schemeClr val="accent1"/>
                </a:solidFill>
                <a:latin typeface="Raleway Heavy" panose="020B0003030101060003" pitchFamily="34" charset="0"/>
              </a:rPr>
              <a:t>Un programme d’actions</a:t>
            </a:r>
            <a:endParaRPr lang="fr-FR" sz="2400" b="1" i="1" dirty="0">
              <a:solidFill>
                <a:schemeClr val="accent3"/>
              </a:solidFill>
            </a:endParaRPr>
          </a:p>
          <a:p>
            <a:pPr algn="r"/>
            <a:r>
              <a:rPr lang="fr-FR" sz="2400" b="1" i="1" dirty="0" smtClean="0">
                <a:solidFill>
                  <a:schemeClr val="accent3"/>
                </a:solidFill>
              </a:rPr>
              <a:t>en deux volets</a:t>
            </a:r>
            <a:endParaRPr lang="fr-FR" sz="2400" b="1" i="1" dirty="0">
              <a:solidFill>
                <a:schemeClr val="accent3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03648" y="1916832"/>
            <a:ext cx="7153753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u="sng" dirty="0">
                <a:solidFill>
                  <a:srgbClr val="00AABB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Programme de travaux: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0AABB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10 000 habitants desservis sur le secteur de Niamone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0AABB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Environ 100 km de réseau et 820 branchements à la concession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0AABB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1 600 000 € de travaux intégrant le réseau de Niamone ainsi que 3 châteaux d’eau sur l’arrondissement de </a:t>
            </a:r>
            <a:r>
              <a:rPr lang="fr-FR" b="1" dirty="0" err="1">
                <a:solidFill>
                  <a:srgbClr val="00AABB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Tenghory</a:t>
            </a:r>
            <a:endParaRPr lang="fr-FR" b="1" dirty="0">
              <a:solidFill>
                <a:srgbClr val="00AABB"/>
              </a:solidFill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31640" y="5452482"/>
            <a:ext cx="715375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u="sng" dirty="0">
                <a:solidFill>
                  <a:srgbClr val="00AABB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Programme d’actions </a:t>
            </a:r>
            <a:r>
              <a:rPr lang="fr-FR" b="1" u="sng" dirty="0" smtClean="0">
                <a:solidFill>
                  <a:srgbClr val="00AABB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gouvernance et d’animations:</a:t>
            </a:r>
            <a:endParaRPr lang="fr-FR" b="1" u="sng" dirty="0">
              <a:solidFill>
                <a:srgbClr val="00AABB"/>
              </a:solidFill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0AABB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1 000 000 €</a:t>
            </a:r>
          </a:p>
        </p:txBody>
      </p:sp>
    </p:spTree>
    <p:extLst>
      <p:ext uri="{BB962C8B-B14F-4D97-AF65-F5344CB8AC3E}">
        <p14:creationId xmlns:p14="http://schemas.microsoft.com/office/powerpoint/2010/main" val="1397706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467544" y="269776"/>
            <a:ext cx="3106688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fr-FR" sz="2600" dirty="0" smtClean="0">
                <a:solidFill>
                  <a:schemeClr val="tx1"/>
                </a:solidFill>
                <a:latin typeface="Raleway Heavy" panose="020B0003030101060003" pitchFamily="34" charset="0"/>
              </a:rPr>
              <a:t>PROJET SENCUC</a:t>
            </a:r>
          </a:p>
          <a:p>
            <a:pPr algn="l"/>
            <a:r>
              <a:rPr lang="fr-FR" sz="2600" dirty="0" smtClean="0">
                <a:solidFill>
                  <a:schemeClr val="tx1"/>
                </a:solidFill>
                <a:latin typeface="Raleway Heavy" panose="020B0003030101060003" pitchFamily="34" charset="0"/>
              </a:rPr>
              <a:t>Casamance</a:t>
            </a:r>
            <a:endParaRPr lang="fr-FR" sz="2600" dirty="0">
              <a:solidFill>
                <a:schemeClr val="tx1"/>
              </a:solidFill>
              <a:latin typeface="Raleway Heavy" panose="020B00030301010600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75856" y="760636"/>
            <a:ext cx="540060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3200" b="1" dirty="0" smtClean="0">
                <a:solidFill>
                  <a:schemeClr val="accent1"/>
                </a:solidFill>
                <a:latin typeface="Raleway Heavy" panose="020B0003030101060003" pitchFamily="34" charset="0"/>
              </a:rPr>
              <a:t>Création d’une  </a:t>
            </a:r>
            <a:endParaRPr lang="fr-FR" sz="2400" b="1" i="1" dirty="0">
              <a:solidFill>
                <a:schemeClr val="accent3"/>
              </a:solidFill>
            </a:endParaRPr>
          </a:p>
          <a:p>
            <a:pPr algn="r"/>
            <a:r>
              <a:rPr lang="fr-FR" sz="2400" b="1" i="1" dirty="0" smtClean="0">
                <a:solidFill>
                  <a:schemeClr val="accent3"/>
                </a:solidFill>
              </a:rPr>
              <a:t>Commission eau et assainissement</a:t>
            </a:r>
            <a:endParaRPr lang="fr-FR" sz="2400" b="1" i="1" dirty="0">
              <a:solidFill>
                <a:schemeClr val="accent3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95610" y="2636912"/>
            <a:ext cx="71282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fr-FR" b="1" dirty="0">
                <a:solidFill>
                  <a:srgbClr val="00AABB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Permet l’implication de plusieurs élus municipaux sur les sujets de l’eau et l’assainissement</a:t>
            </a:r>
          </a:p>
          <a:p>
            <a:pPr fontAlgn="base"/>
            <a:endParaRPr lang="fr-FR" b="1" dirty="0" smtClean="0">
              <a:solidFill>
                <a:srgbClr val="00AABB"/>
              </a:solidFill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  <a:p>
            <a:pPr fontAlgn="base"/>
            <a:endParaRPr lang="fr-FR" b="1" dirty="0">
              <a:solidFill>
                <a:srgbClr val="00AABB"/>
              </a:solidFill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  <a:p>
            <a:pPr fontAlgn="base"/>
            <a:endParaRPr lang="fr-FR" b="1" dirty="0">
              <a:solidFill>
                <a:srgbClr val="00AABB"/>
              </a:solidFill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416570" y="3738855"/>
            <a:ext cx="5408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AABB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Favorise des échanges plus </a:t>
            </a:r>
            <a:r>
              <a:rPr lang="fr-FR" b="1" dirty="0" smtClean="0">
                <a:solidFill>
                  <a:srgbClr val="00AABB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fructueux</a:t>
            </a:r>
            <a:endParaRPr lang="fr-FR" b="1" dirty="0">
              <a:solidFill>
                <a:srgbClr val="00AABB"/>
              </a:solidFill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416570" y="4437112"/>
            <a:ext cx="734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endParaRPr lang="fr-FR" b="1" dirty="0">
              <a:solidFill>
                <a:srgbClr val="00AABB"/>
              </a:solidFill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  <a:p>
            <a:pPr fontAlgn="base"/>
            <a:r>
              <a:rPr lang="fr-FR" b="1" dirty="0">
                <a:solidFill>
                  <a:srgbClr val="00AABB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Garantit une plus grande transparence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554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467544" y="269776"/>
            <a:ext cx="3106688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fr-FR" sz="2600" dirty="0" smtClean="0">
                <a:solidFill>
                  <a:schemeClr val="tx1"/>
                </a:solidFill>
                <a:latin typeface="Raleway Heavy" panose="020B0003030101060003" pitchFamily="34" charset="0"/>
              </a:rPr>
              <a:t>PROJET SENCUC</a:t>
            </a:r>
          </a:p>
          <a:p>
            <a:pPr algn="l"/>
            <a:r>
              <a:rPr lang="fr-FR" sz="2600" dirty="0" smtClean="0">
                <a:solidFill>
                  <a:schemeClr val="tx1"/>
                </a:solidFill>
                <a:latin typeface="Raleway Heavy" panose="020B0003030101060003" pitchFamily="34" charset="0"/>
              </a:rPr>
              <a:t>Casamance</a:t>
            </a:r>
            <a:endParaRPr lang="fr-FR" sz="2600" dirty="0">
              <a:solidFill>
                <a:schemeClr val="tx1"/>
              </a:solidFill>
              <a:latin typeface="Raleway Heavy" panose="020B00030301010600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75856" y="760636"/>
            <a:ext cx="5400601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3200" b="1" dirty="0" smtClean="0">
                <a:solidFill>
                  <a:schemeClr val="accent1"/>
                </a:solidFill>
                <a:latin typeface="Raleway Heavy" panose="020B0003030101060003" pitchFamily="34" charset="0"/>
              </a:rPr>
              <a:t>Renforcement  </a:t>
            </a:r>
            <a:endParaRPr lang="fr-FR" sz="2400" b="1" i="1" dirty="0">
              <a:solidFill>
                <a:schemeClr val="accent3"/>
              </a:solidFill>
            </a:endParaRPr>
          </a:p>
          <a:p>
            <a:pPr algn="r"/>
            <a:r>
              <a:rPr lang="fr-FR" sz="2400" b="1" i="1" dirty="0" smtClean="0">
                <a:solidFill>
                  <a:schemeClr val="accent3"/>
                </a:solidFill>
              </a:rPr>
              <a:t>Des capacités des élus locaux sur les thématiques du secteur</a:t>
            </a:r>
            <a:endParaRPr lang="fr-FR" sz="2400" b="1" i="1" dirty="0">
              <a:solidFill>
                <a:schemeClr val="accent3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75656" y="2780928"/>
            <a:ext cx="71282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fr-FR" b="1" dirty="0" smtClean="0">
                <a:solidFill>
                  <a:srgbClr val="00AABB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La formation des élus est essentielle au bon fonctionnement de la CEA</a:t>
            </a:r>
            <a:endParaRPr lang="fr-FR" b="1" dirty="0">
              <a:solidFill>
                <a:srgbClr val="00AABB"/>
              </a:solidFill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  <a:p>
            <a:pPr fontAlgn="base"/>
            <a:r>
              <a:rPr lang="fr-FR" b="1" dirty="0">
                <a:solidFill>
                  <a:srgbClr val="00AABB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	</a:t>
            </a:r>
          </a:p>
        </p:txBody>
      </p:sp>
      <p:sp>
        <p:nvSpPr>
          <p:cNvPr id="5" name="Rectangle 4"/>
          <p:cNvSpPr/>
          <p:nvPr/>
        </p:nvSpPr>
        <p:spPr>
          <a:xfrm>
            <a:off x="1563428" y="3789040"/>
            <a:ext cx="712828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fr-FR" b="1" dirty="0" smtClean="0">
                <a:solidFill>
                  <a:srgbClr val="00AABB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Divers </a:t>
            </a:r>
            <a:r>
              <a:rPr lang="fr-FR" b="1" dirty="0" smtClean="0">
                <a:solidFill>
                  <a:srgbClr val="00AABB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aspects sont abordés:</a:t>
            </a:r>
          </a:p>
          <a:p>
            <a:pPr fontAlgn="base"/>
            <a:r>
              <a:rPr lang="fr-FR" b="1" dirty="0">
                <a:solidFill>
                  <a:srgbClr val="00AABB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	</a:t>
            </a:r>
            <a:r>
              <a:rPr lang="fr-FR" b="1" dirty="0" smtClean="0">
                <a:solidFill>
                  <a:srgbClr val="00AABB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- code des marchés publics</a:t>
            </a:r>
          </a:p>
          <a:p>
            <a:pPr fontAlgn="base"/>
            <a:r>
              <a:rPr lang="fr-FR" b="1" dirty="0">
                <a:solidFill>
                  <a:srgbClr val="00AABB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	</a:t>
            </a:r>
            <a:r>
              <a:rPr lang="fr-FR" b="1" dirty="0" smtClean="0">
                <a:solidFill>
                  <a:srgbClr val="00AABB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- loi et code sur l’eau, l’assainissement et 	l’environnement</a:t>
            </a:r>
          </a:p>
          <a:p>
            <a:pPr fontAlgn="base"/>
            <a:r>
              <a:rPr lang="fr-FR" b="1" dirty="0">
                <a:solidFill>
                  <a:srgbClr val="00AABB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	</a:t>
            </a:r>
            <a:r>
              <a:rPr lang="fr-FR" b="1" dirty="0" smtClean="0">
                <a:solidFill>
                  <a:srgbClr val="00AABB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- codes des collectivités territoriales</a:t>
            </a:r>
          </a:p>
          <a:p>
            <a:pPr fontAlgn="base"/>
            <a:r>
              <a:rPr lang="fr-FR" b="1" dirty="0">
                <a:solidFill>
                  <a:srgbClr val="00AABB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	</a:t>
            </a:r>
            <a:r>
              <a:rPr lang="fr-FR" b="1" dirty="0" smtClean="0">
                <a:solidFill>
                  <a:srgbClr val="00AABB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- indicateurs à prendre en compte pour une 	évaluation technique, financière et de 	performance</a:t>
            </a:r>
          </a:p>
          <a:p>
            <a:pPr fontAlgn="base"/>
            <a:endParaRPr lang="fr-FR" b="1" dirty="0">
              <a:solidFill>
                <a:srgbClr val="00AABB"/>
              </a:solidFill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421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467544" y="269776"/>
            <a:ext cx="3106688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fr-FR" sz="2600" dirty="0" smtClean="0">
                <a:solidFill>
                  <a:schemeClr val="tx1"/>
                </a:solidFill>
                <a:latin typeface="Raleway Heavy" panose="020B0003030101060003" pitchFamily="34" charset="0"/>
              </a:rPr>
              <a:t>PROJET SENCUC</a:t>
            </a:r>
          </a:p>
          <a:p>
            <a:pPr algn="l"/>
            <a:r>
              <a:rPr lang="fr-FR" sz="2600" dirty="0" smtClean="0">
                <a:solidFill>
                  <a:schemeClr val="tx1"/>
                </a:solidFill>
                <a:latin typeface="Raleway Heavy" panose="020B0003030101060003" pitchFamily="34" charset="0"/>
              </a:rPr>
              <a:t>Casamance</a:t>
            </a:r>
            <a:endParaRPr lang="fr-FR" sz="2600" dirty="0">
              <a:solidFill>
                <a:schemeClr val="tx1"/>
              </a:solidFill>
              <a:latin typeface="Raleway Heavy" panose="020B00030301010600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19672" y="760636"/>
            <a:ext cx="705678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3200" b="1" dirty="0" smtClean="0">
                <a:solidFill>
                  <a:schemeClr val="accent1"/>
                </a:solidFill>
                <a:latin typeface="Raleway Heavy" panose="020B0003030101060003" pitchFamily="34" charset="0"/>
              </a:rPr>
              <a:t>Appropriation et mise à jour  </a:t>
            </a:r>
            <a:endParaRPr lang="fr-FR" sz="2400" b="1" i="1" dirty="0">
              <a:solidFill>
                <a:schemeClr val="accent3"/>
              </a:solidFill>
            </a:endParaRPr>
          </a:p>
          <a:p>
            <a:pPr algn="r"/>
            <a:r>
              <a:rPr lang="fr-FR" sz="2400" b="1" i="1" dirty="0" smtClean="0">
                <a:solidFill>
                  <a:schemeClr val="accent3"/>
                </a:solidFill>
              </a:rPr>
              <a:t>du PLHA </a:t>
            </a:r>
          </a:p>
          <a:p>
            <a:pPr algn="r"/>
            <a:r>
              <a:rPr lang="fr-FR" sz="2400" b="1" i="1" dirty="0" smtClean="0">
                <a:solidFill>
                  <a:schemeClr val="accent3"/>
                </a:solidFill>
              </a:rPr>
              <a:t>(plan local d’hydraulique et d’assainissement) </a:t>
            </a:r>
            <a:endParaRPr lang="fr-FR" sz="2400" b="1" i="1" dirty="0">
              <a:solidFill>
                <a:schemeClr val="accent3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95610" y="3140968"/>
            <a:ext cx="71282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fr-FR" b="1" dirty="0" smtClean="0">
                <a:solidFill>
                  <a:srgbClr val="00AABB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Cet outil de planification est un document à prendre en compte dans les </a:t>
            </a:r>
            <a:r>
              <a:rPr lang="fr-FR" b="1" dirty="0" smtClean="0">
                <a:solidFill>
                  <a:srgbClr val="00AABB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décisions</a:t>
            </a:r>
            <a:endParaRPr lang="fr-FR" b="1" dirty="0">
              <a:solidFill>
                <a:srgbClr val="00AABB"/>
              </a:solidFill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95610" y="4078197"/>
            <a:ext cx="71282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fr-FR" b="1" dirty="0" smtClean="0">
                <a:solidFill>
                  <a:srgbClr val="00AABB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 Il doit </a:t>
            </a:r>
            <a:r>
              <a:rPr lang="fr-FR" b="1" dirty="0" smtClean="0">
                <a:solidFill>
                  <a:srgbClr val="00AABB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donc être connu des élus </a:t>
            </a:r>
          </a:p>
        </p:txBody>
      </p:sp>
      <p:sp>
        <p:nvSpPr>
          <p:cNvPr id="6" name="Rectangle 5"/>
          <p:cNvSpPr/>
          <p:nvPr/>
        </p:nvSpPr>
        <p:spPr>
          <a:xfrm>
            <a:off x="1416595" y="4653136"/>
            <a:ext cx="71282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fr-FR" b="1" dirty="0" smtClean="0">
                <a:solidFill>
                  <a:srgbClr val="00AABB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Permet de recenser </a:t>
            </a:r>
            <a:r>
              <a:rPr lang="fr-FR" b="1" dirty="0" smtClean="0">
                <a:solidFill>
                  <a:srgbClr val="00AABB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les besoins en eau et </a:t>
            </a:r>
            <a:r>
              <a:rPr lang="fr-FR" b="1" dirty="0" smtClean="0">
                <a:solidFill>
                  <a:srgbClr val="00AABB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assainissement et donc </a:t>
            </a:r>
            <a:r>
              <a:rPr lang="fr-FR" b="1" dirty="0">
                <a:solidFill>
                  <a:srgbClr val="00AABB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de prioriser et </a:t>
            </a:r>
            <a:r>
              <a:rPr lang="fr-FR" b="1" dirty="0" smtClean="0">
                <a:solidFill>
                  <a:srgbClr val="00AABB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d’organiser</a:t>
            </a:r>
            <a:endParaRPr lang="fr-FR" b="1" dirty="0" smtClean="0">
              <a:solidFill>
                <a:srgbClr val="00AABB"/>
              </a:solidFill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  <a:p>
            <a:pPr fontAlgn="base"/>
            <a:endParaRPr lang="fr-FR" b="1" dirty="0" smtClean="0">
              <a:solidFill>
                <a:srgbClr val="00AABB"/>
              </a:solidFill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  <a:p>
            <a:pPr fontAlgn="base"/>
            <a:endParaRPr lang="fr-FR" b="1" dirty="0">
              <a:solidFill>
                <a:srgbClr val="00AABB"/>
              </a:solidFill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6627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467544" y="269776"/>
            <a:ext cx="3106688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fr-FR" sz="2600" dirty="0" smtClean="0">
                <a:solidFill>
                  <a:schemeClr val="tx1"/>
                </a:solidFill>
                <a:latin typeface="Raleway Heavy" panose="020B0003030101060003" pitchFamily="34" charset="0"/>
              </a:rPr>
              <a:t>PROJET SENCUC</a:t>
            </a:r>
          </a:p>
          <a:p>
            <a:pPr algn="l"/>
            <a:r>
              <a:rPr lang="fr-FR" sz="2600" dirty="0" smtClean="0">
                <a:solidFill>
                  <a:schemeClr val="tx1"/>
                </a:solidFill>
                <a:latin typeface="Raleway Heavy" panose="020B0003030101060003" pitchFamily="34" charset="0"/>
              </a:rPr>
              <a:t>Casamance</a:t>
            </a:r>
            <a:endParaRPr lang="fr-FR" sz="2600" dirty="0">
              <a:solidFill>
                <a:schemeClr val="tx1"/>
              </a:solidFill>
              <a:latin typeface="Raleway Heavy" panose="020B00030301010600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75856" y="760636"/>
            <a:ext cx="54006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3200" b="1" dirty="0" smtClean="0">
                <a:solidFill>
                  <a:schemeClr val="accent1"/>
                </a:solidFill>
                <a:latin typeface="Raleway Heavy" panose="020B0003030101060003" pitchFamily="34" charset="0"/>
              </a:rPr>
              <a:t>Signature  </a:t>
            </a:r>
            <a:endParaRPr lang="fr-FR" sz="2400" b="1" i="1" dirty="0">
              <a:solidFill>
                <a:schemeClr val="accent3"/>
              </a:solidFill>
            </a:endParaRPr>
          </a:p>
          <a:p>
            <a:pPr algn="r"/>
            <a:r>
              <a:rPr lang="fr-FR" sz="2400" b="1" i="1" dirty="0" smtClean="0">
                <a:solidFill>
                  <a:schemeClr val="accent3"/>
                </a:solidFill>
              </a:rPr>
              <a:t>d‘un pacte d’intégrité</a:t>
            </a:r>
            <a:endParaRPr lang="fr-FR" sz="2400" b="1" i="1" dirty="0">
              <a:solidFill>
                <a:schemeClr val="accent3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60020" y="2996952"/>
            <a:ext cx="71282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fr-FR" b="1" dirty="0" smtClean="0">
                <a:solidFill>
                  <a:srgbClr val="00AABB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Pacte d’intégrité sur la gestion et le suivi du service public de l’eau potable</a:t>
            </a:r>
            <a:endParaRPr lang="fr-FR" b="1" dirty="0">
              <a:solidFill>
                <a:srgbClr val="00AABB"/>
              </a:solidFill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  <a:p>
            <a:pPr fontAlgn="base"/>
            <a:endParaRPr lang="fr-FR" b="1" dirty="0" smtClean="0">
              <a:solidFill>
                <a:srgbClr val="00AABB"/>
              </a:solidFill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  <a:p>
            <a:pPr fontAlgn="base"/>
            <a:endParaRPr lang="fr-FR" b="1" dirty="0" smtClean="0">
              <a:solidFill>
                <a:srgbClr val="00AABB"/>
              </a:solidFill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  <a:p>
            <a:pPr fontAlgn="base"/>
            <a:endParaRPr lang="fr-FR" b="1" dirty="0">
              <a:solidFill>
                <a:srgbClr val="00AABB"/>
              </a:solidFill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391646" y="4222829"/>
            <a:ext cx="7128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fr-FR" b="1" dirty="0">
                <a:solidFill>
                  <a:srgbClr val="00AABB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Permet d’assurer la transparence entre les acteurs impliqués, sous l’autorité du Sous-préfet</a:t>
            </a:r>
          </a:p>
        </p:txBody>
      </p:sp>
    </p:spTree>
    <p:extLst>
      <p:ext uri="{BB962C8B-B14F-4D97-AF65-F5344CB8AC3E}">
        <p14:creationId xmlns:p14="http://schemas.microsoft.com/office/powerpoint/2010/main" val="1007305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467544" y="269776"/>
            <a:ext cx="3106688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fr-FR" sz="2600" dirty="0" smtClean="0">
                <a:solidFill>
                  <a:schemeClr val="tx1"/>
                </a:solidFill>
                <a:latin typeface="Raleway Heavy" panose="020B0003030101060003" pitchFamily="34" charset="0"/>
              </a:rPr>
              <a:t>PROJET SENCUC</a:t>
            </a:r>
          </a:p>
          <a:p>
            <a:pPr algn="l"/>
            <a:r>
              <a:rPr lang="fr-FR" sz="2600" dirty="0" smtClean="0">
                <a:solidFill>
                  <a:schemeClr val="tx1"/>
                </a:solidFill>
                <a:latin typeface="Raleway Heavy" panose="020B0003030101060003" pitchFamily="34" charset="0"/>
              </a:rPr>
              <a:t>Casamance</a:t>
            </a:r>
            <a:endParaRPr lang="fr-FR" sz="2600" dirty="0">
              <a:solidFill>
                <a:schemeClr val="tx1"/>
              </a:solidFill>
              <a:latin typeface="Raleway Heavy" panose="020B00030301010600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75856" y="760636"/>
            <a:ext cx="540060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3200" b="1" dirty="0" smtClean="0">
                <a:solidFill>
                  <a:schemeClr val="accent1"/>
                </a:solidFill>
                <a:latin typeface="Raleway Heavy" panose="020B0003030101060003" pitchFamily="34" charset="0"/>
              </a:rPr>
              <a:t>Elaboration  </a:t>
            </a:r>
            <a:endParaRPr lang="fr-FR" sz="2400" b="1" i="1" dirty="0">
              <a:solidFill>
                <a:schemeClr val="accent3"/>
              </a:solidFill>
            </a:endParaRPr>
          </a:p>
          <a:p>
            <a:pPr algn="r"/>
            <a:r>
              <a:rPr lang="fr-FR" sz="2400" b="1" i="1" dirty="0" smtClean="0">
                <a:solidFill>
                  <a:schemeClr val="accent3"/>
                </a:solidFill>
              </a:rPr>
              <a:t>d’un plan de gestion de la sécurité sanitaire de l’eau</a:t>
            </a:r>
            <a:endParaRPr lang="fr-FR" sz="2400" b="1" i="1" dirty="0">
              <a:solidFill>
                <a:schemeClr val="accent3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61307" y="2344812"/>
            <a:ext cx="71282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fr-FR" b="1" dirty="0" smtClean="0">
                <a:solidFill>
                  <a:srgbClr val="00AABB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Implication des élus dans l’élaboration de ce </a:t>
            </a:r>
            <a:r>
              <a:rPr lang="fr-FR" b="1" dirty="0" smtClean="0">
                <a:solidFill>
                  <a:srgbClr val="00AABB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plan</a:t>
            </a:r>
            <a:endParaRPr lang="fr-FR" b="1" dirty="0">
              <a:solidFill>
                <a:srgbClr val="00AABB"/>
              </a:solidFill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7331" y="2829655"/>
            <a:ext cx="71282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fr-FR" b="1" dirty="0" smtClean="0">
                <a:solidFill>
                  <a:srgbClr val="00AABB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Pour une gestion durable, la </a:t>
            </a:r>
            <a:r>
              <a:rPr lang="fr-FR" b="1" dirty="0" smtClean="0">
                <a:solidFill>
                  <a:srgbClr val="00AABB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protection de la ressource </a:t>
            </a:r>
            <a:r>
              <a:rPr lang="fr-FR" b="1" dirty="0" smtClean="0">
                <a:solidFill>
                  <a:srgbClr val="00AABB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et donc le contrôle de sa qualité est </a:t>
            </a:r>
            <a:r>
              <a:rPr lang="fr-FR" b="1" dirty="0" smtClean="0">
                <a:solidFill>
                  <a:srgbClr val="00AABB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une nécessité</a:t>
            </a:r>
            <a:endParaRPr lang="fr-FR" b="1" dirty="0">
              <a:solidFill>
                <a:srgbClr val="00AABB"/>
              </a:solidFill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  <a:p>
            <a:pPr fontAlgn="base"/>
            <a:endParaRPr lang="fr-FR" b="1" dirty="0">
              <a:solidFill>
                <a:srgbClr val="00AABB"/>
              </a:solidFill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79266" y="3771070"/>
            <a:ext cx="71282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fr-FR" b="1" dirty="0" smtClean="0">
                <a:solidFill>
                  <a:srgbClr val="00AABB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Contrôle de la </a:t>
            </a:r>
            <a:r>
              <a:rPr lang="fr-FR" b="1" dirty="0" smtClean="0">
                <a:solidFill>
                  <a:srgbClr val="00AABB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qualité de l’eau produite </a:t>
            </a:r>
            <a:r>
              <a:rPr lang="fr-FR" b="1" dirty="0" smtClean="0">
                <a:solidFill>
                  <a:srgbClr val="00AABB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assure</a:t>
            </a:r>
            <a:r>
              <a:rPr lang="fr-FR" b="1" dirty="0" smtClean="0">
                <a:solidFill>
                  <a:srgbClr val="00AABB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 </a:t>
            </a:r>
            <a:r>
              <a:rPr lang="fr-FR" b="1" dirty="0" smtClean="0">
                <a:solidFill>
                  <a:srgbClr val="00AABB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le bon fonctionnement des </a:t>
            </a:r>
            <a:r>
              <a:rPr lang="fr-FR" b="1" dirty="0" smtClean="0">
                <a:solidFill>
                  <a:srgbClr val="00AABB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installations</a:t>
            </a:r>
          </a:p>
          <a:p>
            <a:pPr fontAlgn="base"/>
            <a:endParaRPr lang="fr-FR" b="1" dirty="0" smtClean="0">
              <a:solidFill>
                <a:srgbClr val="00AABB"/>
              </a:solidFill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  <a:p>
            <a:pPr fontAlgn="base"/>
            <a:endParaRPr lang="fr-FR" b="1" dirty="0">
              <a:solidFill>
                <a:srgbClr val="00AABB"/>
              </a:solidFill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  <a:p>
            <a:pPr fontAlgn="base"/>
            <a:endParaRPr lang="fr-FR" b="1" dirty="0">
              <a:solidFill>
                <a:srgbClr val="00AABB"/>
              </a:solidFill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247" y="4437112"/>
            <a:ext cx="3096321" cy="2065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61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8" grpId="0"/>
    </p:bldLst>
  </p:timing>
</p:sld>
</file>

<file path=ppt/theme/theme1.xml><?xml version="1.0" encoding="utf-8"?>
<a:theme xmlns:a="http://schemas.openxmlformats.org/drawingml/2006/main" name="CUC-bleu">
  <a:themeElements>
    <a:clrScheme name="CUC">
      <a:dk1>
        <a:sysClr val="windowText" lastClr="000000"/>
      </a:dk1>
      <a:lt1>
        <a:sysClr val="window" lastClr="FFFFFF"/>
      </a:lt1>
      <a:dk2>
        <a:srgbClr val="EBEBE5"/>
      </a:dk2>
      <a:lt2>
        <a:srgbClr val="F5F4F0"/>
      </a:lt2>
      <a:accent1>
        <a:srgbClr val="3C0047"/>
      </a:accent1>
      <a:accent2>
        <a:srgbClr val="ED2A7B"/>
      </a:accent2>
      <a:accent3>
        <a:srgbClr val="00AABB"/>
      </a:accent3>
      <a:accent4>
        <a:srgbClr val="FAA519"/>
      </a:accent4>
      <a:accent5>
        <a:srgbClr val="ABCF37"/>
      </a:accent5>
      <a:accent6>
        <a:srgbClr val="70AD47"/>
      </a:accent6>
      <a:hlink>
        <a:srgbClr val="0563C1"/>
      </a:hlink>
      <a:folHlink>
        <a:srgbClr val="954F72"/>
      </a:folHlink>
    </a:clrScheme>
    <a:fontScheme name="CUC">
      <a:majorFont>
        <a:latin typeface="Raleway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CUC-bleu</Template>
  <TotalTime>17546</TotalTime>
  <Words>519</Words>
  <Application>Microsoft Office PowerPoint</Application>
  <PresentationFormat>Affichage à l'écran (4:3)</PresentationFormat>
  <Paragraphs>107</Paragraphs>
  <Slides>15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CUC-bleu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CUC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BALAVOINE Jenny</dc:creator>
  <cp:lastModifiedBy>LE MONNYER Florence (Cu-Cherbourg)</cp:lastModifiedBy>
  <cp:revision>92</cp:revision>
  <cp:lastPrinted>2015-01-20T13:04:43Z</cp:lastPrinted>
  <dcterms:created xsi:type="dcterms:W3CDTF">2015-01-20T09:44:35Z</dcterms:created>
  <dcterms:modified xsi:type="dcterms:W3CDTF">2016-06-20T05:11:23Z</dcterms:modified>
</cp:coreProperties>
</file>