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92" r:id="rId2"/>
    <p:sldId id="504" r:id="rId3"/>
    <p:sldId id="475" r:id="rId4"/>
    <p:sldId id="506" r:id="rId5"/>
    <p:sldId id="478" r:id="rId6"/>
    <p:sldId id="481" r:id="rId7"/>
    <p:sldId id="509" r:id="rId8"/>
    <p:sldId id="488" r:id="rId9"/>
    <p:sldId id="489" r:id="rId10"/>
    <p:sldId id="490" r:id="rId11"/>
    <p:sldId id="510" r:id="rId12"/>
    <p:sldId id="508" r:id="rId13"/>
    <p:sldId id="35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66"/>
    <a:srgbClr val="FFCC99"/>
    <a:srgbClr val="0AF68B"/>
    <a:srgbClr val="8FF93F"/>
    <a:srgbClr val="FFFF00"/>
    <a:srgbClr val="1A2DE6"/>
    <a:srgbClr val="4A8686"/>
    <a:srgbClr val="CCFF99"/>
    <a:srgbClr val="52B6E8"/>
    <a:srgbClr val="F9EDD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767" autoAdjust="0"/>
  </p:normalViewPr>
  <p:slideViewPr>
    <p:cSldViewPr>
      <p:cViewPr>
        <p:scale>
          <a:sx n="60" d="100"/>
          <a:sy n="60" d="100"/>
        </p:scale>
        <p:origin x="-2424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37200-4175-405B-938A-635BDE199209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7D1F9-0B0E-4945-A5E2-E58D61E79D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439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7D1F9-0B0E-4945-A5E2-E58D61E79D89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7FA5AA-45FE-4C86-97A7-FD81E447B068}" type="datetimeFigureOut">
              <a:rPr lang="fr-FR" smtClean="0"/>
              <a:pPr/>
              <a:t>04/02/2016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C6F395-E48E-4D3B-A137-EC457A9DC740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mcdburkina.bf/images/logo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mcdburkina.bf/images/logo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85720" y="3018724"/>
            <a:ext cx="8643998" cy="23391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1A2DE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EVALUATION PARTICIPATIVE DU SERVICE DE L’EAU POTABLE :</a:t>
            </a:r>
          </a:p>
          <a:p>
            <a:pPr algn="ctr">
              <a:spcBef>
                <a:spcPts val="1200"/>
              </a:spcBef>
            </a:pPr>
            <a:r>
              <a:rPr lang="fr-FR" sz="3200" b="1" dirty="0" smtClean="0">
                <a:solidFill>
                  <a:srgbClr val="1A2DE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Expérience de la commune rurale de Dapélogo (Burkina Faso)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715008" y="5556609"/>
            <a:ext cx="3214710" cy="8617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solidFill>
                  <a:schemeClr val="bg1"/>
                </a:solidFill>
              </a:rPr>
              <a:t>P. Jean Eudes SAM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 smtClean="0">
                <a:solidFill>
                  <a:schemeClr val="bg1"/>
                </a:solidFill>
              </a:rPr>
              <a:t>Chargé de mission / MCD</a:t>
            </a:r>
          </a:p>
        </p:txBody>
      </p:sp>
      <p:pic>
        <p:nvPicPr>
          <p:cNvPr id="7" name="Image 6" descr="http://www.mcdburkina.bf/images/logo.gif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29091" y="0"/>
            <a:ext cx="1285851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285720" y="1214422"/>
            <a:ext cx="86439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solidFill>
                  <a:schemeClr val="bg1"/>
                </a:solidFill>
              </a:rPr>
              <a:t>ATELIER D’ECHANGE ET DE PARTAGE D’EXPERIENCES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solidFill>
                  <a:schemeClr val="bg1"/>
                </a:solidFill>
              </a:rPr>
              <a:t>Thème : « Le suivi-évaluation  des services locaux d’eau potable et d’assainissement, retour d’expériences  et échanges de pratiques »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solidFill>
                  <a:srgbClr val="FF0000"/>
                </a:solidFill>
              </a:rPr>
              <a:t>KOMBISSIRI, 26-27 janvier 2016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1000108"/>
            <a:ext cx="8715436" cy="550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 smtClean="0">
                <a:solidFill>
                  <a:srgbClr val="FFC000"/>
                </a:solidFill>
              </a:rPr>
              <a:t>Validation du rapport :</a:t>
            </a:r>
            <a:endParaRPr lang="fr-FR" sz="3000" b="1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3000" b="1" dirty="0" smtClean="0"/>
              <a:t>Examen du projet de rapport: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3000" b="1" dirty="0" smtClean="0"/>
              <a:t> Données collectées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3000" b="1" dirty="0" smtClean="0"/>
              <a:t>Constats et préoccupations fréquentes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3000" b="1" dirty="0" smtClean="0"/>
              <a:t>Eléments de recommandations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3000" b="1" dirty="0" smtClean="0"/>
              <a:t>Rapport final: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 smtClean="0"/>
              <a:t>Les observations, compléments et rectifications sont pris en compte pour produire un rapport final soumis au conseil municipal.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7030A0"/>
                </a:solidFill>
              </a:rPr>
              <a:t>PHASE IV : Rapportage et Validation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785227"/>
            <a:ext cx="8715436" cy="50937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800" b="1" dirty="0" smtClean="0"/>
              <a:t> Installation de dispositif de S&amp;E à Dapélogo: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800" b="1" dirty="0" smtClean="0"/>
              <a:t> </a:t>
            </a:r>
            <a:r>
              <a:rPr lang="fr-FR" sz="2500" b="1" dirty="0" smtClean="0"/>
              <a:t>CSE fonctionnel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500" b="1" dirty="0" smtClean="0"/>
              <a:t> Existence de programme d’activités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500" b="1" dirty="0" smtClean="0"/>
              <a:t> Disponibilité de bases de données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800" b="1" dirty="0" smtClean="0"/>
              <a:t> Mise à l’échelle au niveau national du S&amp;E des services municipaux eau potable et assainissement :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500" b="1" dirty="0" smtClean="0"/>
              <a:t> Formation des techniciens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500" b="1" dirty="0" smtClean="0"/>
              <a:t> Mise à disposition des communes d’outils : Fiches de collecte, Bases de données, Guide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000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2800" b="1" dirty="0" smtClean="0">
                <a:solidFill>
                  <a:srgbClr val="7030A0"/>
                </a:solidFill>
              </a:rPr>
              <a:t>RESULTATS ET IMPACTS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895066"/>
            <a:ext cx="8715436" cy="44627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800" b="1" dirty="0" smtClean="0"/>
              <a:t>Créer ou réactiver les cellules suivi-évaluation existants au niveau communal 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800" b="1" dirty="0" smtClean="0"/>
              <a:t> Inscrire dans le budget communal le coût des exercices 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800" b="1" dirty="0" smtClean="0"/>
              <a:t> Mettre à la disposition des communes une assistance externe légère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800" b="1" dirty="0" smtClean="0"/>
              <a:t>Impliquer davantage en amont les OSC au niveau local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000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2800" b="1" dirty="0" smtClean="0">
                <a:solidFill>
                  <a:srgbClr val="7030A0"/>
                </a:solidFill>
              </a:rPr>
              <a:t>RECOMMANDATIONS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 txBox="1">
            <a:spLocks noChangeArrowheads="1"/>
          </p:cNvSpPr>
          <p:nvPr/>
        </p:nvSpPr>
        <p:spPr>
          <a:xfrm>
            <a:off x="857224" y="2143116"/>
            <a:ext cx="7772400" cy="25717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7200" b="1" dirty="0" smtClean="0">
                <a:solidFill>
                  <a:srgbClr val="1A2DE6"/>
                </a:solidFill>
                <a:latin typeface="+mj-lt"/>
                <a:ea typeface="+mj-ea"/>
                <a:cs typeface="+mj-cs"/>
              </a:rPr>
              <a:t>Merci pour votre attention</a:t>
            </a:r>
          </a:p>
        </p:txBody>
      </p:sp>
      <p:pic>
        <p:nvPicPr>
          <p:cNvPr id="7" name="Image 6" descr="http://www.mcdburkina.bf/images/logo.gif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857653" y="0"/>
            <a:ext cx="1500165" cy="131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928670"/>
            <a:ext cx="8715436" cy="53860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FFC000"/>
                </a:solidFill>
              </a:rPr>
              <a:t>Cadre de réalisation de l’évaluation participative à Dapélogo: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 </a:t>
            </a:r>
            <a:r>
              <a:rPr lang="fr-FR" sz="2800" b="1" dirty="0" smtClean="0"/>
              <a:t>Le Projet « Renforcement des capacités de suivi évaluation des collectivités territoriales dans la mise en œuvre de la décentralisation » </a:t>
            </a:r>
            <a:endParaRPr lang="fr-FR" sz="2800" b="1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FFC000"/>
                </a:solidFill>
              </a:rPr>
              <a:t>Objectif principal: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800" b="1" dirty="0" smtClean="0"/>
              <a:t> Familiariser les communes et susciter leur intérêt par rapport aux pratiques du suivi-évaluation pour améliorer la gouvernance des services de base aux populations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214290"/>
            <a:ext cx="8643998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CONTEXTE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1018176"/>
            <a:ext cx="8715436" cy="32008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600" b="1" dirty="0" smtClean="0"/>
              <a:t>Inventaire des critères</a:t>
            </a:r>
          </a:p>
          <a:p>
            <a:pPr lvl="1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600" b="1" dirty="0" smtClean="0"/>
              <a:t>Discussion des critères</a:t>
            </a:r>
          </a:p>
          <a:p>
            <a:pPr lvl="1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600" b="1" dirty="0" smtClean="0"/>
              <a:t>Choix des critères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PHASE I: Formulation des critères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1018176"/>
            <a:ext cx="8715436" cy="4647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3600" b="1" dirty="0" smtClean="0">
                <a:solidFill>
                  <a:srgbClr val="FFC000"/>
                </a:solidFill>
              </a:rPr>
              <a:t>Les critères retenus 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 smtClean="0"/>
              <a:t> - Disponibilité de l’eau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 smtClean="0"/>
              <a:t>- Accessibilité à l’eau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 smtClean="0"/>
              <a:t>- Coût de l’eau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 smtClean="0"/>
              <a:t>- Qualité de l’eau (goût)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 smtClean="0"/>
              <a:t>- Hygiène autour des points d’eau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282" y="214290"/>
            <a:ext cx="8643998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PHASE I: Formulation des critères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1643050"/>
            <a:ext cx="8715436" cy="45704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3200" b="1" dirty="0" smtClean="0"/>
              <a:t> Choix d’un ensemble de villages et d’un échantillon de personnes pour chaque village 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 6 villages retenus: SOUKA, PAGATENGA, NAPALGUE, VOAGA, SOGLOZI et Sect. 3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 Information/Sensibilisation des populations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11430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PHASE II : Echantillonnage et Préparation des participants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857232"/>
            <a:ext cx="8715436" cy="46012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b="1" dirty="0" smtClean="0">
                <a:solidFill>
                  <a:srgbClr val="FFC000"/>
                </a:solidFill>
              </a:rPr>
              <a:t>Déroulement de l’animation 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b="1" dirty="0" smtClean="0"/>
              <a:t> Informations et précisions sur l’objet de la consultation</a:t>
            </a:r>
            <a:endParaRPr lang="fr-FR" sz="32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b="1" dirty="0" smtClean="0"/>
              <a:t> Vérification des personnes présentes</a:t>
            </a:r>
            <a:endParaRPr lang="fr-FR" sz="32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b="1" dirty="0" smtClean="0"/>
              <a:t> Présentation et échange sur le 1</a:t>
            </a:r>
            <a:r>
              <a:rPr lang="fr-FR" sz="3200" b="1" baseline="30000" dirty="0" smtClean="0"/>
              <a:t>er</a:t>
            </a:r>
            <a:r>
              <a:rPr lang="fr-FR" sz="3200" b="1" dirty="0" smtClean="0"/>
              <a:t> critère</a:t>
            </a:r>
            <a:endParaRPr lang="fr-FR" sz="3200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b="1" dirty="0" smtClean="0"/>
              <a:t> Vote des participants</a:t>
            </a:r>
            <a:endParaRPr lang="fr-FR" sz="32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PHASE III : Atelier d’Animation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7030A0"/>
                </a:solidFill>
              </a:rPr>
              <a:t>Résultat de l’animation  à SOGLOZY </a:t>
            </a: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1" y="1273166"/>
          <a:ext cx="8572559" cy="3727470"/>
        </p:xfrm>
        <a:graphic>
          <a:graphicData uri="http://schemas.openxmlformats.org/drawingml/2006/table">
            <a:tbl>
              <a:tblPr/>
              <a:tblGrid>
                <a:gridCol w="2786081"/>
                <a:gridCol w="642942"/>
                <a:gridCol w="692030"/>
                <a:gridCol w="665292"/>
                <a:gridCol w="642942"/>
                <a:gridCol w="620477"/>
                <a:gridCol w="741459"/>
                <a:gridCol w="593168"/>
                <a:gridCol w="594084"/>
                <a:gridCol w="594084"/>
              </a:tblGrid>
              <a:tr h="67772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Critères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Très satisfait(e)s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Satisfait(e)s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Insatisfait(e)s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7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H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</a:t>
                      </a: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H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H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</a:t>
                      </a: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</a:t>
                      </a: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4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Disponibilité de l’eau 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31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4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Accessibilité à l’eau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4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Coût de l’eau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53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Qualité de l’eau (goût)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777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Hygiène autour des points d’eau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7158" y="5286388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Participants: 63             Hommes:  27              Femmes: 36 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857232"/>
            <a:ext cx="8715436" cy="47705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 smtClean="0">
                <a:solidFill>
                  <a:srgbClr val="FFC000"/>
                </a:solidFill>
              </a:rPr>
              <a:t>Rapport global synthétique :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Agrégation des résultats de l’ensemble des animations (synthèse des résultats)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Synthèse des commentaires: Constats, Illustrations, Paroles de participants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Analyse des points d’insatisfaction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200" b="1" dirty="0" smtClean="0"/>
              <a:t>Formulation de recommandations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PHASE IV : Rapportage et Validation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85720" y="142852"/>
            <a:ext cx="8643998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7030A0"/>
                </a:solidFill>
              </a:rPr>
              <a:t>Tableau de synthèse des résultats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57161" y="1357296"/>
          <a:ext cx="8643995" cy="4080948"/>
        </p:xfrm>
        <a:graphic>
          <a:graphicData uri="http://schemas.openxmlformats.org/drawingml/2006/table">
            <a:tbl>
              <a:tblPr/>
              <a:tblGrid>
                <a:gridCol w="2521163"/>
                <a:gridCol w="792367"/>
                <a:gridCol w="792366"/>
                <a:gridCol w="864400"/>
                <a:gridCol w="864400"/>
                <a:gridCol w="792366"/>
                <a:gridCol w="792366"/>
                <a:gridCol w="1008466"/>
                <a:gridCol w="216101"/>
              </a:tblGrid>
              <a:tr h="543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Très satisfait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Satisfait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Insatisfait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endParaRPr lang="fr-FR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</a:t>
                      </a:r>
                      <a:endParaRPr lang="fr-FR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endParaRPr lang="fr-FR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</a:t>
                      </a:r>
                      <a:endParaRPr lang="fr-FR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endParaRPr lang="fr-FR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</a:t>
                      </a:r>
                      <a:endParaRPr lang="fr-FR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Disponibilité de l'eau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77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142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Accessibilité à l'eau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84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Cout de </a:t>
                      </a:r>
                      <a:r>
                        <a:rPr lang="fr-FR" sz="20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l'eau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214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Qualité de l'eau (gout)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93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206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2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Hygiène autour des points d'eau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104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81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230" marR="322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57158" y="5715016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Participants: 326          Hommes: 107           Femmes: 219 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</TotalTime>
  <Words>513</Words>
  <Application>Microsoft Office PowerPoint</Application>
  <PresentationFormat>Affichage à l'écran (4:3)</PresentationFormat>
  <Paragraphs>190</Paragraphs>
  <Slides>13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 Renforcement des capacités de suivi évaluation des collectivités territoriales dans la mise en œuvre de la décentralisation</dc:title>
  <dc:creator>UTILISATEUR</dc:creator>
  <cp:lastModifiedBy>Sophie Charpentier</cp:lastModifiedBy>
  <cp:revision>468</cp:revision>
  <dcterms:created xsi:type="dcterms:W3CDTF">2012-04-26T11:15:54Z</dcterms:created>
  <dcterms:modified xsi:type="dcterms:W3CDTF">2016-02-04T14:02:52Z</dcterms:modified>
</cp:coreProperties>
</file>