
<file path=[Content_Types].xml><?xml version="1.0" encoding="utf-8"?>
<Types xmlns="http://schemas.openxmlformats.org/package/2006/content-types">
  <Override PartName="/ppt/slides/slide6.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commentAuthors.xml" ContentType="application/vnd.openxmlformats-officedocument.presentationml.commentAuthors+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29"/>
  </p:notesMasterIdLst>
  <p:handoutMasterIdLst>
    <p:handoutMasterId r:id="rId30"/>
  </p:handoutMasterIdLst>
  <p:sldIdLst>
    <p:sldId id="312" r:id="rId2"/>
    <p:sldId id="257" r:id="rId3"/>
    <p:sldId id="259" r:id="rId4"/>
    <p:sldId id="311" r:id="rId5"/>
    <p:sldId id="315" r:id="rId6"/>
    <p:sldId id="314" r:id="rId7"/>
    <p:sldId id="316" r:id="rId8"/>
    <p:sldId id="284" r:id="rId9"/>
    <p:sldId id="308" r:id="rId10"/>
    <p:sldId id="299" r:id="rId11"/>
    <p:sldId id="309" r:id="rId12"/>
    <p:sldId id="310" r:id="rId13"/>
    <p:sldId id="302" r:id="rId14"/>
    <p:sldId id="276" r:id="rId15"/>
    <p:sldId id="291" r:id="rId16"/>
    <p:sldId id="294" r:id="rId17"/>
    <p:sldId id="295" r:id="rId18"/>
    <p:sldId id="278" r:id="rId19"/>
    <p:sldId id="303" r:id="rId20"/>
    <p:sldId id="271" r:id="rId21"/>
    <p:sldId id="306" r:id="rId22"/>
    <p:sldId id="292" r:id="rId23"/>
    <p:sldId id="289" r:id="rId24"/>
    <p:sldId id="290" r:id="rId25"/>
    <p:sldId id="282" r:id="rId26"/>
    <p:sldId id="313" r:id="rId27"/>
    <p:sldId id="297" r:id="rId28"/>
  </p:sldIdLst>
  <p:sldSz cx="9144000" cy="6858000" type="screen4x3"/>
  <p:notesSz cx="6669088" cy="9928225"/>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1" initials="U"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33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7853C-536D-4A76-A0AE-DD22124D55A5}" styleName="Style à thème 1 - Accentuation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EB344D84-9AFB-497E-A393-DC336BA19D2E}" styleName="Style moyen 3 - Accentuation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793D81CF-94F2-401A-BA57-92F5A7B2D0C5}" styleName="Style moyen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A111915-BE36-4E01-A7E5-04B1672EAD32}" styleName="Style léger 2 - Accentuation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8932" autoAdjust="0"/>
  </p:normalViewPr>
  <p:slideViewPr>
    <p:cSldViewPr showGuides="1">
      <p:cViewPr>
        <p:scale>
          <a:sx n="98" d="100"/>
          <a:sy n="98" d="100"/>
        </p:scale>
        <p:origin x="-1362" y="-408"/>
      </p:cViewPr>
      <p:guideLst>
        <p:guide orient="horz" pos="2296"/>
        <p:guide pos="2880"/>
      </p:guideLst>
    </p:cSldViewPr>
  </p:slideViewPr>
  <p:outlineViewPr>
    <p:cViewPr>
      <p:scale>
        <a:sx n="33" d="100"/>
        <a:sy n="33" d="100"/>
      </p:scale>
      <p:origin x="48" y="0"/>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1"/>
            <a:ext cx="2889938" cy="496411"/>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777607" y="1"/>
            <a:ext cx="2889938" cy="496411"/>
          </a:xfrm>
          <a:prstGeom prst="rect">
            <a:avLst/>
          </a:prstGeom>
        </p:spPr>
        <p:txBody>
          <a:bodyPr vert="horz" lIns="91440" tIns="45720" rIns="91440" bIns="45720" rtlCol="0"/>
          <a:lstStyle>
            <a:lvl1pPr algn="r">
              <a:defRPr sz="1200"/>
            </a:lvl1pPr>
          </a:lstStyle>
          <a:p>
            <a:fld id="{11AA7231-6AC4-45D0-88F1-5EAEDDA00966}" type="datetimeFigureOut">
              <a:rPr lang="fr-FR" smtClean="0"/>
              <a:pPr/>
              <a:t>04/02/2016</a:t>
            </a:fld>
            <a:endParaRPr lang="fr-FR"/>
          </a:p>
        </p:txBody>
      </p:sp>
      <p:sp>
        <p:nvSpPr>
          <p:cNvPr id="4" name="Espace réservé du pied de page 3"/>
          <p:cNvSpPr>
            <a:spLocks noGrp="1"/>
          </p:cNvSpPr>
          <p:nvPr>
            <p:ph type="ftr" sz="quarter" idx="2"/>
          </p:nvPr>
        </p:nvSpPr>
        <p:spPr>
          <a:xfrm>
            <a:off x="0" y="9430092"/>
            <a:ext cx="2889938" cy="496411"/>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777607" y="9430092"/>
            <a:ext cx="2889938" cy="496411"/>
          </a:xfrm>
          <a:prstGeom prst="rect">
            <a:avLst/>
          </a:prstGeom>
        </p:spPr>
        <p:txBody>
          <a:bodyPr vert="horz" lIns="91440" tIns="45720" rIns="91440" bIns="45720" rtlCol="0" anchor="b"/>
          <a:lstStyle>
            <a:lvl1pPr algn="r">
              <a:defRPr sz="1200"/>
            </a:lvl1pPr>
          </a:lstStyle>
          <a:p>
            <a:fld id="{28C254E1-BA64-4D16-ACA1-A1AEE9229271}" type="slidenum">
              <a:rPr lang="fr-FR" smtClean="0"/>
              <a:pPr/>
              <a:t>‹N°›</a:t>
            </a:fld>
            <a:endParaRPr lang="fr-FR"/>
          </a:p>
        </p:txBody>
      </p:sp>
    </p:spTree>
    <p:extLst>
      <p:ext uri="{BB962C8B-B14F-4D97-AF65-F5344CB8AC3E}">
        <p14:creationId xmlns:p14="http://schemas.microsoft.com/office/powerpoint/2010/main" xmlns="" val="593515010"/>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1"/>
            <a:ext cx="2889938" cy="496411"/>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idx="1"/>
          </p:nvPr>
        </p:nvSpPr>
        <p:spPr>
          <a:xfrm>
            <a:off x="3777607" y="1"/>
            <a:ext cx="2889938" cy="496411"/>
          </a:xfrm>
          <a:prstGeom prst="rect">
            <a:avLst/>
          </a:prstGeom>
        </p:spPr>
        <p:txBody>
          <a:bodyPr vert="horz" lIns="91440" tIns="45720" rIns="91440" bIns="45720" rtlCol="0"/>
          <a:lstStyle>
            <a:lvl1pPr algn="r">
              <a:defRPr sz="1200"/>
            </a:lvl1pPr>
          </a:lstStyle>
          <a:p>
            <a:fld id="{46347D9C-CE8C-4712-A933-18DEE480AD47}" type="datetimeFigureOut">
              <a:rPr lang="fr-FR" smtClean="0"/>
              <a:pPr/>
              <a:t>04/02/2016</a:t>
            </a:fld>
            <a:endParaRPr lang="fr-FR" dirty="0"/>
          </a:p>
        </p:txBody>
      </p:sp>
      <p:sp>
        <p:nvSpPr>
          <p:cNvPr id="4" name="Espace réservé de l'image des diapositives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66909" y="4715907"/>
            <a:ext cx="5335270" cy="4467701"/>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30092"/>
            <a:ext cx="2889938" cy="496411"/>
          </a:xfrm>
          <a:prstGeom prst="rect">
            <a:avLst/>
          </a:prstGeom>
        </p:spPr>
        <p:txBody>
          <a:bodyPr vert="horz" lIns="91440" tIns="45720" rIns="91440" bIns="4572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777607" y="9430092"/>
            <a:ext cx="2889938" cy="496411"/>
          </a:xfrm>
          <a:prstGeom prst="rect">
            <a:avLst/>
          </a:prstGeom>
        </p:spPr>
        <p:txBody>
          <a:bodyPr vert="horz" lIns="91440" tIns="45720" rIns="91440" bIns="45720" rtlCol="0" anchor="b"/>
          <a:lstStyle>
            <a:lvl1pPr algn="r">
              <a:defRPr sz="1200"/>
            </a:lvl1pPr>
          </a:lstStyle>
          <a:p>
            <a:fld id="{C8D7FADA-D882-4F94-B2E4-CB909B688149}" type="slidenum">
              <a:rPr lang="fr-FR" smtClean="0"/>
              <a:pPr/>
              <a:t>‹N°›</a:t>
            </a:fld>
            <a:endParaRPr lang="fr-FR" dirty="0"/>
          </a:p>
        </p:txBody>
      </p:sp>
    </p:spTree>
    <p:extLst>
      <p:ext uri="{BB962C8B-B14F-4D97-AF65-F5344CB8AC3E}">
        <p14:creationId xmlns:p14="http://schemas.microsoft.com/office/powerpoint/2010/main" xmlns="" val="3271904714"/>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BE" dirty="0" smtClean="0"/>
              <a:t>Il existe de nombreux indicateurs de l’eau potable</a:t>
            </a:r>
            <a:r>
              <a:rPr lang="fr-BE" baseline="0" dirty="0" smtClean="0"/>
              <a:t> et de l’assainissement. Dans le cadre du PN-AEPA, un manuel de Suivi Evaluation présente les différents indicateurs qui doivent contribuer à quantifier les progrès réalisés et les résultats obtenus. Seulement certains d’entre eux sont opérationnalisés. </a:t>
            </a:r>
          </a:p>
          <a:p>
            <a:r>
              <a:rPr lang="fr-BE" baseline="0" dirty="0" smtClean="0"/>
              <a:t>Ils sont produits régulièrement et ce sont ces indicateurs que vous rencontrerez dans la documentation produite au niveau national. Nous aborderons également les indicateurs produits au niveau international qui, en dépit d’intitulés identiques ne sont pas les mêmes que ceux produits au Burkina. </a:t>
            </a:r>
          </a:p>
          <a:p>
            <a:endParaRPr lang="fr-BE" baseline="0" dirty="0" smtClean="0"/>
          </a:p>
          <a:p>
            <a:r>
              <a:rPr lang="fr-BE" baseline="0" dirty="0" smtClean="0"/>
              <a:t>Cette session doit nous amener à être prudents sur la définition et le mode de calcul des indicateurs. En effet, la construction des indicateurs n’est pas anodine. </a:t>
            </a:r>
          </a:p>
          <a:p>
            <a:r>
              <a:rPr lang="fr-BE" baseline="0" dirty="0" smtClean="0"/>
              <a:t>Vous verrez que c’est notamment le cas pour le taux d’accès à l’eau potable et le taux d’accès à l’assainissement.</a:t>
            </a:r>
          </a:p>
          <a:p>
            <a:endParaRPr lang="fr-BE" baseline="0" dirty="0" smtClean="0"/>
          </a:p>
          <a:p>
            <a:r>
              <a:rPr lang="fr-BE" baseline="0" dirty="0" smtClean="0"/>
              <a:t>Les indicateurs présentés ici sont les « indicateurs clés » présentés en 1</a:t>
            </a:r>
            <a:r>
              <a:rPr lang="fr-BE" baseline="30000" dirty="0" smtClean="0"/>
              <a:t>ère</a:t>
            </a:r>
            <a:r>
              <a:rPr lang="fr-BE" baseline="0" dirty="0" smtClean="0"/>
              <a:t> partie de l’annuaire statistique.</a:t>
            </a:r>
          </a:p>
          <a:p>
            <a:endParaRPr lang="fr-BE" baseline="0" dirty="0" smtClean="0"/>
          </a:p>
          <a:p>
            <a:endParaRPr lang="fr-BE" baseline="0" dirty="0" smtClean="0"/>
          </a:p>
        </p:txBody>
      </p:sp>
      <p:sp>
        <p:nvSpPr>
          <p:cNvPr id="4" name="Espace réservé du numéro de diapositive 3"/>
          <p:cNvSpPr>
            <a:spLocks noGrp="1"/>
          </p:cNvSpPr>
          <p:nvPr>
            <p:ph type="sldNum" sz="quarter" idx="10"/>
          </p:nvPr>
        </p:nvSpPr>
        <p:spPr/>
        <p:txBody>
          <a:bodyPr/>
          <a:lstStyle/>
          <a:p>
            <a:fld id="{EFCDEE1B-87F9-4C96-94F4-BD7F3105E913}" type="slidenum">
              <a:rPr lang="fr-BE" smtClean="0"/>
              <a:pPr/>
              <a:t>10</a:t>
            </a:fld>
            <a:endParaRPr lang="fr-BE"/>
          </a:p>
        </p:txBody>
      </p:sp>
      <p:sp>
        <p:nvSpPr>
          <p:cNvPr id="5" name="Espace réservé du pied de page 4"/>
          <p:cNvSpPr>
            <a:spLocks noGrp="1"/>
          </p:cNvSpPr>
          <p:nvPr>
            <p:ph type="ftr" sz="quarter" idx="11"/>
          </p:nvPr>
        </p:nvSpPr>
        <p:spPr/>
        <p:txBody>
          <a:bodyPr/>
          <a:lstStyle/>
          <a:p>
            <a:endParaRPr lang="fr-F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BE" dirty="0" smtClean="0"/>
              <a:t>Exemple données sur les forages (âges, pannes,</a:t>
            </a:r>
            <a:r>
              <a:rPr lang="fr-BE" baseline="0" dirty="0" smtClean="0"/>
              <a:t> emplacement etc.)</a:t>
            </a:r>
            <a:endParaRPr lang="fr-BE" dirty="0"/>
          </a:p>
        </p:txBody>
      </p:sp>
      <p:sp>
        <p:nvSpPr>
          <p:cNvPr id="4" name="Espace réservé du numéro de diapositive 3"/>
          <p:cNvSpPr>
            <a:spLocks noGrp="1"/>
          </p:cNvSpPr>
          <p:nvPr>
            <p:ph type="sldNum" sz="quarter" idx="10"/>
          </p:nvPr>
        </p:nvSpPr>
        <p:spPr/>
        <p:txBody>
          <a:bodyPr/>
          <a:lstStyle/>
          <a:p>
            <a:fld id="{0E722195-C0E4-4534-A827-E22B56B791F0}" type="slidenum">
              <a:rPr lang="fr-BE" smtClean="0"/>
              <a:pPr/>
              <a:t>20</a:t>
            </a:fld>
            <a:endParaRPr lang="fr-BE" dirty="0"/>
          </a:p>
        </p:txBody>
      </p:sp>
      <p:sp>
        <p:nvSpPr>
          <p:cNvPr id="5" name="Espace réservé du pied de page 4"/>
          <p:cNvSpPr>
            <a:spLocks noGrp="1"/>
          </p:cNvSpPr>
          <p:nvPr>
            <p:ph type="ftr" sz="quarter" idx="11"/>
          </p:nvPr>
        </p:nvSpPr>
        <p:spPr/>
        <p:txBody>
          <a:bodyPr/>
          <a:lstStyle/>
          <a:p>
            <a:endParaRPr lang="fr-F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BE" dirty="0" smtClean="0"/>
              <a:t>Exemple données sur les forages (âges, pannes,</a:t>
            </a:r>
            <a:r>
              <a:rPr lang="fr-BE" baseline="0" dirty="0" smtClean="0"/>
              <a:t> emplacement etc.)</a:t>
            </a:r>
            <a:endParaRPr lang="fr-BE" dirty="0"/>
          </a:p>
        </p:txBody>
      </p:sp>
      <p:sp>
        <p:nvSpPr>
          <p:cNvPr id="4" name="Espace réservé du numéro de diapositive 3"/>
          <p:cNvSpPr>
            <a:spLocks noGrp="1"/>
          </p:cNvSpPr>
          <p:nvPr>
            <p:ph type="sldNum" sz="quarter" idx="10"/>
          </p:nvPr>
        </p:nvSpPr>
        <p:spPr/>
        <p:txBody>
          <a:bodyPr/>
          <a:lstStyle/>
          <a:p>
            <a:fld id="{0E722195-C0E4-4534-A827-E22B56B791F0}" type="slidenum">
              <a:rPr lang="fr-BE" smtClean="0"/>
              <a:pPr/>
              <a:t>21</a:t>
            </a:fld>
            <a:endParaRPr lang="fr-BE" dirty="0"/>
          </a:p>
        </p:txBody>
      </p:sp>
      <p:sp>
        <p:nvSpPr>
          <p:cNvPr id="5" name="Espace réservé du pied de page 4"/>
          <p:cNvSpPr>
            <a:spLocks noGrp="1"/>
          </p:cNvSpPr>
          <p:nvPr>
            <p:ph type="ftr" sz="quarter" idx="11"/>
          </p:nvPr>
        </p:nvSpPr>
        <p:spPr/>
        <p:txBody>
          <a:bodyPr/>
          <a:lstStyle/>
          <a:p>
            <a:endParaRPr lang="fr-F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fr-FR" smtClean="0"/>
              <a:t>Modifiez le style du titre</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F38DF745-7D3F-47F4-83A3-874385CFAA69}" type="slidenum">
              <a:rPr lang="en-US" smtClean="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8DF745-7D3F-47F4-83A3-874385CFAA69}"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fr-FR" smtClean="0"/>
              <a:t>Modifiez le style du titre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7" name="Date Placeholder 6"/>
          <p:cNvSpPr>
            <a:spLocks noGrp="1"/>
          </p:cNvSpPr>
          <p:nvPr>
            <p:ph type="dt" sz="half" idx="10"/>
          </p:nvPr>
        </p:nvSpPr>
        <p:spPr/>
        <p:txBody>
          <a:bodyPr/>
          <a:lstStyle/>
          <a:p>
            <a:endParaRPr lang="en-US" dirty="0"/>
          </a:p>
        </p:txBody>
      </p:sp>
      <p:sp>
        <p:nvSpPr>
          <p:cNvPr id="8" name="Slide Number Placeholder 7"/>
          <p:cNvSpPr>
            <a:spLocks noGrp="1"/>
          </p:cNvSpPr>
          <p:nvPr>
            <p:ph type="sldNum" sz="quarter" idx="11"/>
          </p:nvPr>
        </p:nvSpPr>
        <p:spPr/>
        <p:txBody>
          <a:bodyPr/>
          <a:lstStyle/>
          <a:p>
            <a:fld id="{F38DF745-7D3F-47F4-83A3-874385CFAA69}" type="slidenum">
              <a:rPr lang="en-US" smtClean="0"/>
              <a:pPr/>
              <a:t>‹N°›</a:t>
            </a:fld>
            <a:endParaRPr lang="en-US" dirty="0"/>
          </a:p>
        </p:txBody>
      </p:sp>
      <p:sp>
        <p:nvSpPr>
          <p:cNvPr id="9" name="Footer Placeholder 8"/>
          <p:cNvSpPr>
            <a:spLocks noGrp="1"/>
          </p:cNvSpPr>
          <p:nvPr>
            <p:ph type="ftr" sz="quarter" idx="12"/>
          </p:nvPr>
        </p:nvSpPr>
        <p:spPr/>
        <p:txBody>
          <a:bodyPr/>
          <a:lstStyle/>
          <a:p>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8DF745-7D3F-47F4-83A3-874385CFAA69}" type="slidenum">
              <a:rPr lang="en-US" smtClean="0"/>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fr-FR" smtClean="0"/>
              <a:t>Modifiez les styles du texte du masque</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8DF745-7D3F-47F4-83A3-874385CFAA69}" type="slidenum">
              <a:rPr lang="en-US" smtClean="0"/>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8DF745-7D3F-47F4-83A3-874385CFAA69}"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5" name="Slide Number Placeholder 3"/>
          <p:cNvSpPr>
            <a:spLocks noGrp="1"/>
          </p:cNvSpPr>
          <p:nvPr>
            <p:ph type="sldNum" sz="quarter" idx="12"/>
          </p:nvPr>
        </p:nvSpPr>
        <p:spPr>
          <a:xfrm>
            <a:off x="8227377" y="6448251"/>
            <a:ext cx="665103" cy="365125"/>
          </a:xfrm>
        </p:spPr>
        <p:txBody>
          <a:bodyPr/>
          <a:lstStyle>
            <a:lvl1pPr algn="ctr">
              <a:defRPr sz="1600"/>
            </a:lvl1pPr>
          </a:lstStyle>
          <a:p>
            <a:fld id="{F38DF745-7D3F-47F4-83A3-874385CFAA69}" type="slidenum">
              <a:rPr lang="en-US" smtClean="0"/>
              <a:pPr/>
              <a:t>‹N°›</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fr-FR" smtClean="0"/>
              <a:t>Modifiez le style du titre</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endParaRPr lang="en-US" dirty="0"/>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F38DF745-7D3F-47F4-83A3-874385CFAA69}" type="slidenum">
              <a:rPr lang="en-US" smtClean="0"/>
              <a:pPr/>
              <a:t>‹N°›</a:t>
            </a:fld>
            <a:endParaRPr lang="en-US" dirty="0"/>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Lst>
  <p:timing>
    <p:tnLst>
      <p:par>
        <p:cTn id="1" dur="indefinite" restart="never" nodeType="tmRoot"/>
      </p:par>
    </p:tnLst>
  </p:timing>
  <p:hf sldNum="0" hdr="0" dt="0"/>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39552" y="2132856"/>
            <a:ext cx="7620000" cy="1604392"/>
          </a:xfrm>
        </p:spPr>
        <p:txBody>
          <a:bodyPr/>
          <a:lstStyle/>
          <a:p>
            <a:pPr algn="ctr"/>
            <a:r>
              <a:rPr lang="fr-FR" dirty="0" smtClean="0"/>
              <a:t>ATELIER D’ECHANGE ET DE PARTAGE  D’EXPERIENCE</a:t>
            </a:r>
            <a:br>
              <a:rPr lang="fr-FR" dirty="0" smtClean="0"/>
            </a:br>
            <a:r>
              <a:rPr lang="fr-FR" dirty="0" smtClean="0"/>
              <a:t>SUR « Le suivi-évaluation  des services locaux d’eau potable et d’assainissement, retour d’expériences  et échanges de pratiques »</a:t>
            </a:r>
            <a:endParaRPr lang="fr-FR"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203848" y="116632"/>
            <a:ext cx="3124200" cy="14763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5" name="Espace réservé du contenu 2"/>
          <p:cNvSpPr txBox="1">
            <a:spLocks/>
          </p:cNvSpPr>
          <p:nvPr/>
        </p:nvSpPr>
        <p:spPr>
          <a:xfrm>
            <a:off x="609600" y="4084215"/>
            <a:ext cx="7620000" cy="1604392"/>
          </a:xfrm>
          <a:prstGeom prst="rect">
            <a:avLst/>
          </a:prstGeom>
        </p:spPr>
        <p:txBody>
          <a:bodyPr vert="horz" lIns="91440" tIns="45720" rIns="91440" bIns="45720" rtlCol="0">
            <a:normAutofit/>
          </a:bodyPr>
          <a:lst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a:lstStyle>
          <a:p>
            <a:pPr algn="ctr">
              <a:spcAft>
                <a:spcPts val="0"/>
              </a:spcAft>
            </a:pPr>
            <a:r>
              <a:rPr lang="fr-FR" sz="2800" dirty="0">
                <a:solidFill>
                  <a:srgbClr val="FF0000"/>
                </a:solidFill>
              </a:rPr>
              <a:t>PRÉSENTATION SUR </a:t>
            </a:r>
            <a:r>
              <a:rPr lang="fr-FR" sz="2800" dirty="0" smtClean="0">
                <a:solidFill>
                  <a:srgbClr val="FF0000"/>
                </a:solidFill>
              </a:rPr>
              <a:t>LE SUIVI-ÉVALUATION</a:t>
            </a:r>
            <a:endParaRPr lang="fr-FR" sz="2800" dirty="0">
              <a:solidFill>
                <a:srgbClr val="FF0000"/>
              </a:solidFill>
            </a:endParaRPr>
          </a:p>
        </p:txBody>
      </p:sp>
      <p:sp>
        <p:nvSpPr>
          <p:cNvPr id="4" name="Espace réservé du pied de page 3"/>
          <p:cNvSpPr>
            <a:spLocks noGrp="1"/>
          </p:cNvSpPr>
          <p:nvPr>
            <p:ph type="ftr" sz="quarter" idx="11"/>
          </p:nvPr>
        </p:nvSpPr>
        <p:spPr/>
        <p:txBody>
          <a:bodyPr/>
          <a:lstStyle/>
          <a:p>
            <a:r>
              <a:rPr lang="en-US" sz="2400" b="1" dirty="0" smtClean="0"/>
              <a:t>DGRE/DPSE/SE</a:t>
            </a:r>
            <a:endParaRPr lang="en-US" sz="2400" b="1" dirty="0"/>
          </a:p>
        </p:txBody>
      </p:sp>
      <p:sp>
        <p:nvSpPr>
          <p:cNvPr id="6" name="Espace réservé du numéro de diapositive 5"/>
          <p:cNvSpPr>
            <a:spLocks noGrp="1"/>
          </p:cNvSpPr>
          <p:nvPr>
            <p:ph type="sldNum" sz="quarter" idx="12"/>
          </p:nvPr>
        </p:nvSpPr>
        <p:spPr>
          <a:xfrm rot="16200000" flipV="1">
            <a:off x="8448039" y="6029959"/>
            <a:ext cx="1315721" cy="76200"/>
          </a:xfrm>
        </p:spPr>
        <p:txBody>
          <a:bodyPr/>
          <a:lstStyle/>
          <a:p>
            <a:endParaRPr lang="en-US" dirty="0"/>
          </a:p>
        </p:txBody>
      </p:sp>
    </p:spTree>
    <p:extLst>
      <p:ext uri="{BB962C8B-B14F-4D97-AF65-F5344CB8AC3E}">
        <p14:creationId xmlns:p14="http://schemas.microsoft.com/office/powerpoint/2010/main" xmlns="" val="17857135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18864" y="-479879"/>
            <a:ext cx="8229600" cy="1200329"/>
          </a:xfrm>
        </p:spPr>
        <p:txBody>
          <a:bodyPr>
            <a:spAutoFit/>
          </a:bodyPr>
          <a:lstStyle/>
          <a:p>
            <a:pPr algn="l"/>
            <a:r>
              <a:rPr lang="fr-FR" b="1" dirty="0" smtClean="0">
                <a:latin typeface="DokChampa" pitchFamily="34" charset="-34"/>
                <a:cs typeface="DokChampa" pitchFamily="34" charset="-34"/>
              </a:rPr>
              <a:t>4. </a:t>
            </a:r>
            <a:r>
              <a:rPr lang="fr-FR" b="1" dirty="0">
                <a:latin typeface="DokChampa" pitchFamily="34" charset="-34"/>
                <a:cs typeface="DokChampa" pitchFamily="34" charset="-34"/>
              </a:rPr>
              <a:t>CONTEXTE: </a:t>
            </a:r>
            <a:r>
              <a:rPr lang="fr-FR" dirty="0" smtClean="0">
                <a:solidFill>
                  <a:srgbClr val="C00000"/>
                </a:solidFill>
                <a:latin typeface="DokChampa" pitchFamily="34" charset="-34"/>
                <a:cs typeface="DokChampa" pitchFamily="34" charset="-34"/>
              </a:rPr>
              <a:t>Principaux indicateurs </a:t>
            </a:r>
            <a:endParaRPr lang="fr-BE" dirty="0">
              <a:solidFill>
                <a:srgbClr val="C00000"/>
              </a:solidFill>
            </a:endParaRPr>
          </a:p>
        </p:txBody>
      </p:sp>
      <p:graphicFrame>
        <p:nvGraphicFramePr>
          <p:cNvPr id="5" name="Tableau 4"/>
          <p:cNvGraphicFramePr>
            <a:graphicFrameLocks noGrp="1"/>
          </p:cNvGraphicFramePr>
          <p:nvPr>
            <p:extLst>
              <p:ext uri="{D42A27DB-BD31-4B8C-83A1-F6EECF244321}">
                <p14:modId xmlns:p14="http://schemas.microsoft.com/office/powerpoint/2010/main" xmlns="" val="766474982"/>
              </p:ext>
            </p:extLst>
          </p:nvPr>
        </p:nvGraphicFramePr>
        <p:xfrm>
          <a:off x="611561" y="1196752"/>
          <a:ext cx="8424935" cy="5472609"/>
        </p:xfrm>
        <a:graphic>
          <a:graphicData uri="http://schemas.openxmlformats.org/drawingml/2006/table">
            <a:tbl>
              <a:tblPr>
                <a:tableStyleId>{793D81CF-94F2-401A-BA57-92F5A7B2D0C5}</a:tableStyleId>
              </a:tblPr>
              <a:tblGrid>
                <a:gridCol w="1800199"/>
                <a:gridCol w="3312368"/>
                <a:gridCol w="3312368"/>
              </a:tblGrid>
              <a:tr h="379072">
                <a:tc>
                  <a:txBody>
                    <a:bodyPr/>
                    <a:lstStyle/>
                    <a:p>
                      <a:pPr algn="l"/>
                      <a:r>
                        <a:rPr lang="fr-FR" sz="1600" b="1" dirty="0" smtClean="0">
                          <a:latin typeface="DokChampa" pitchFamily="34" charset="-34"/>
                          <a:cs typeface="DokChampa" pitchFamily="34" charset="-34"/>
                        </a:rPr>
                        <a:t>Types</a:t>
                      </a:r>
                      <a:endParaRPr lang="fr-FR" sz="1600" b="1" dirty="0">
                        <a:latin typeface="DokChampa" pitchFamily="34" charset="-34"/>
                        <a:cs typeface="DokChampa" pitchFamily="34" charset="-34"/>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BE" sz="1800" b="1" dirty="0" smtClean="0">
                          <a:latin typeface="DokChampa" pitchFamily="34" charset="-34"/>
                          <a:cs typeface="DokChampa" pitchFamily="34" charset="-34"/>
                        </a:rPr>
                        <a:t>AEP</a:t>
                      </a:r>
                    </a:p>
                  </a:txBody>
                  <a:tcPr>
                    <a:solidFill>
                      <a:schemeClr val="bg2">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 typeface="Wingdings" pitchFamily="2" charset="2"/>
                        <a:buNone/>
                        <a:tabLst/>
                        <a:defRPr/>
                      </a:pPr>
                      <a:r>
                        <a:rPr lang="fr-FR" sz="1800" b="1" dirty="0" smtClean="0">
                          <a:latin typeface="DokChampa" pitchFamily="34" charset="-34"/>
                          <a:cs typeface="DokChampa" pitchFamily="34" charset="-34"/>
                        </a:rPr>
                        <a:t>AEUE</a:t>
                      </a:r>
                    </a:p>
                  </a:txBody>
                  <a:tcPr>
                    <a:solidFill>
                      <a:schemeClr val="accent3">
                        <a:lumMod val="95000"/>
                      </a:schemeClr>
                    </a:solidFill>
                  </a:tcPr>
                </a:tc>
              </a:tr>
              <a:tr h="94768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BE" sz="1600" b="1" dirty="0" err="1" smtClean="0">
                          <a:solidFill>
                            <a:schemeClr val="accent2"/>
                          </a:solidFill>
                          <a:latin typeface="DokChampa" pitchFamily="34" charset="-34"/>
                          <a:cs typeface="DokChampa" pitchFamily="34" charset="-34"/>
                        </a:rPr>
                        <a:t>Ind</a:t>
                      </a:r>
                      <a:r>
                        <a:rPr lang="fr-BE" sz="1600" b="1" dirty="0" smtClean="0">
                          <a:solidFill>
                            <a:schemeClr val="accent2"/>
                          </a:solidFill>
                          <a:latin typeface="DokChampa" pitchFamily="34" charset="-34"/>
                          <a:cs typeface="DokChampa" pitchFamily="34" charset="-34"/>
                        </a:rPr>
                        <a:t>.</a:t>
                      </a:r>
                      <a:r>
                        <a:rPr lang="fr-BE" sz="1600" b="1" baseline="0" dirty="0" smtClean="0">
                          <a:solidFill>
                            <a:schemeClr val="accent2"/>
                          </a:solidFill>
                          <a:latin typeface="DokChampa" pitchFamily="34" charset="-34"/>
                          <a:cs typeface="DokChampa" pitchFamily="34" charset="-34"/>
                        </a:rPr>
                        <a:t> </a:t>
                      </a:r>
                      <a:r>
                        <a:rPr lang="fr-BE" sz="1600" b="1" dirty="0" smtClean="0">
                          <a:solidFill>
                            <a:schemeClr val="accent2"/>
                          </a:solidFill>
                          <a:latin typeface="DokChampa" pitchFamily="34" charset="-34"/>
                          <a:cs typeface="DokChampa" pitchFamily="34" charset="-34"/>
                        </a:rPr>
                        <a:t> Activité</a:t>
                      </a:r>
                    </a:p>
                    <a:p>
                      <a:endParaRPr lang="fr-FR" sz="1600" b="1" dirty="0">
                        <a:solidFill>
                          <a:schemeClr val="accent2"/>
                        </a:solidFill>
                        <a:latin typeface="DokChampa" pitchFamily="34" charset="-34"/>
                        <a:cs typeface="DokChampa" pitchFamily="34" charset="-34"/>
                      </a:endParaRPr>
                    </a:p>
                  </a:txBody>
                  <a:tcPr/>
                </a:tc>
                <a:tc>
                  <a:txBody>
                    <a:bodyPr/>
                    <a:lstStyle/>
                    <a:p>
                      <a:pPr>
                        <a:buFont typeface="Wingdings" pitchFamily="2" charset="2"/>
                        <a:buChar char="§"/>
                      </a:pPr>
                      <a:r>
                        <a:rPr lang="fr-FR" sz="1800" dirty="0" smtClean="0">
                          <a:latin typeface="DokChampa" pitchFamily="34" charset="-34"/>
                          <a:cs typeface="DokChampa" pitchFamily="34" charset="-34"/>
                        </a:rPr>
                        <a:t>Taux de réalisation des PEM</a:t>
                      </a:r>
                      <a:r>
                        <a:rPr lang="fr-BE" sz="1800" dirty="0" smtClean="0">
                          <a:latin typeface="DokChampa" pitchFamily="34" charset="-34"/>
                          <a:cs typeface="DokChampa" pitchFamily="34" charset="-34"/>
                        </a:rPr>
                        <a:t>; des AEPS</a:t>
                      </a:r>
                    </a:p>
                    <a:p>
                      <a:pPr marL="0" marR="0" indent="0" algn="l" defTabSz="914400" rtl="0" eaLnBrk="1" fontAlgn="auto" latinLnBrk="0" hangingPunct="1">
                        <a:lnSpc>
                          <a:spcPct val="100000"/>
                        </a:lnSpc>
                        <a:spcBef>
                          <a:spcPts val="0"/>
                        </a:spcBef>
                        <a:spcAft>
                          <a:spcPts val="0"/>
                        </a:spcAft>
                        <a:buClrTx/>
                        <a:buSzTx/>
                        <a:buFontTx/>
                        <a:buNone/>
                        <a:tabLst/>
                        <a:defRPr/>
                      </a:pPr>
                      <a:endParaRPr lang="fr-BE" sz="1800" dirty="0" smtClean="0">
                        <a:latin typeface="DokChampa" pitchFamily="34" charset="-34"/>
                        <a:cs typeface="DokChampa" pitchFamily="34" charset="-34"/>
                      </a:endParaRPr>
                    </a:p>
                  </a:txBody>
                  <a:tcPr>
                    <a:solidFill>
                      <a:schemeClr val="bg2">
                        <a:lumMod val="20000"/>
                        <a:lumOff val="80000"/>
                      </a:schemeClr>
                    </a:solidFill>
                  </a:tcPr>
                </a:tc>
                <a:tc>
                  <a:txBody>
                    <a:bodyPr/>
                    <a:lstStyle/>
                    <a:p>
                      <a:pPr marL="182563" indent="-182563">
                        <a:buFont typeface="Wingdings" pitchFamily="2" charset="2"/>
                        <a:buChar char="§"/>
                      </a:pPr>
                      <a:r>
                        <a:rPr lang="fr-FR" sz="1800" dirty="0" smtClean="0">
                          <a:latin typeface="DokChampa" pitchFamily="34" charset="-34"/>
                          <a:cs typeface="DokChampa" pitchFamily="34" charset="-34"/>
                        </a:rPr>
                        <a:t>Taux de réalisation de latrines:</a:t>
                      </a:r>
                      <a:r>
                        <a:rPr lang="fr-FR" sz="1800" baseline="0" dirty="0" smtClean="0">
                          <a:latin typeface="DokChampa" pitchFamily="34" charset="-34"/>
                          <a:cs typeface="DokChampa" pitchFamily="34" charset="-34"/>
                        </a:rPr>
                        <a:t> </a:t>
                      </a:r>
                      <a:r>
                        <a:rPr lang="fr-FR" sz="1800" dirty="0" smtClean="0">
                          <a:latin typeface="DokChampa" pitchFamily="34" charset="-34"/>
                          <a:cs typeface="DokChampa" pitchFamily="34" charset="-34"/>
                        </a:rPr>
                        <a:t>familiales,</a:t>
                      </a:r>
                      <a:r>
                        <a:rPr lang="fr-FR" sz="1800" baseline="0" dirty="0" smtClean="0">
                          <a:latin typeface="DokChampa" pitchFamily="34" charset="-34"/>
                          <a:cs typeface="DokChampa" pitchFamily="34" charset="-34"/>
                        </a:rPr>
                        <a:t> école, CSPS, lieux public</a:t>
                      </a:r>
                      <a:endParaRPr lang="fr-FR" sz="1800" dirty="0" smtClean="0">
                        <a:latin typeface="DokChampa" pitchFamily="34" charset="-34"/>
                        <a:cs typeface="DokChampa" pitchFamily="34" charset="-34"/>
                      </a:endParaRPr>
                    </a:p>
                  </a:txBody>
                  <a:tcPr>
                    <a:solidFill>
                      <a:schemeClr val="accent3">
                        <a:lumMod val="95000"/>
                      </a:schemeClr>
                    </a:solidFill>
                  </a:tcPr>
                </a:tc>
              </a:tr>
              <a:tr h="12319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BE" sz="1600" b="1" dirty="0" err="1" smtClean="0">
                          <a:solidFill>
                            <a:schemeClr val="accent2"/>
                          </a:solidFill>
                          <a:latin typeface="DokChampa" pitchFamily="34" charset="-34"/>
                          <a:cs typeface="DokChampa" pitchFamily="34" charset="-34"/>
                        </a:rPr>
                        <a:t>Ind</a:t>
                      </a:r>
                      <a:r>
                        <a:rPr lang="fr-BE" sz="1600" b="1" dirty="0" smtClean="0">
                          <a:solidFill>
                            <a:schemeClr val="accent2"/>
                          </a:solidFill>
                          <a:latin typeface="DokChampa" pitchFamily="34" charset="-34"/>
                          <a:cs typeface="DokChampa" pitchFamily="34" charset="-34"/>
                        </a:rPr>
                        <a:t>. Résultats</a:t>
                      </a:r>
                    </a:p>
                  </a:txBody>
                  <a:tcPr/>
                </a:tc>
                <a:tc>
                  <a:txBody>
                    <a:bodyPr/>
                    <a:lstStyle/>
                    <a:p>
                      <a:pPr>
                        <a:buFont typeface="Wingdings" pitchFamily="2" charset="2"/>
                        <a:buChar char="§"/>
                      </a:pPr>
                      <a:r>
                        <a:rPr lang="fr-BE" sz="1800" dirty="0" smtClean="0">
                          <a:latin typeface="DokChampa" pitchFamily="34" charset="-34"/>
                          <a:cs typeface="DokChampa" pitchFamily="34" charset="-34"/>
                        </a:rPr>
                        <a:t>Taux d’accès à l’eau potable</a:t>
                      </a:r>
                    </a:p>
                  </a:txBody>
                  <a:tcPr>
                    <a:solidFill>
                      <a:schemeClr val="bg2">
                        <a:lumMod val="20000"/>
                        <a:lumOff val="80000"/>
                      </a:schemeClr>
                    </a:solidFill>
                  </a:tcPr>
                </a:tc>
                <a:tc>
                  <a:txBody>
                    <a:bodyPr/>
                    <a:lstStyle/>
                    <a:p>
                      <a:pPr marL="274638" indent="-274638">
                        <a:buFont typeface="Wingdings" pitchFamily="2" charset="2"/>
                        <a:buChar char="§"/>
                      </a:pPr>
                      <a:r>
                        <a:rPr lang="fr-FR" sz="1800" dirty="0" smtClean="0">
                          <a:latin typeface="DokChampa" pitchFamily="34" charset="-34"/>
                          <a:cs typeface="DokChampa" pitchFamily="34" charset="-34"/>
                        </a:rPr>
                        <a:t>Taux d’équipement des écoles; CSPS en latrines</a:t>
                      </a:r>
                    </a:p>
                    <a:p>
                      <a:pPr marL="274638" indent="-274638">
                        <a:buFont typeface="Wingdings" pitchFamily="2" charset="2"/>
                        <a:buChar char="§"/>
                      </a:pPr>
                      <a:r>
                        <a:rPr lang="fr-FR" sz="1800" dirty="0" smtClean="0">
                          <a:latin typeface="DokChampa" pitchFamily="34" charset="-34"/>
                          <a:cs typeface="DokChampa" pitchFamily="34" charset="-34"/>
                        </a:rPr>
                        <a:t>Taux d’accès à l’assainissement familial </a:t>
                      </a:r>
                    </a:p>
                  </a:txBody>
                  <a:tcPr>
                    <a:solidFill>
                      <a:schemeClr val="accent3">
                        <a:lumMod val="95000"/>
                      </a:schemeClr>
                    </a:solidFill>
                  </a:tcPr>
                </a:tc>
              </a:tr>
              <a:tr h="10142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BE" sz="1600" b="1" dirty="0" err="1" smtClean="0">
                          <a:solidFill>
                            <a:schemeClr val="accent2"/>
                          </a:solidFill>
                          <a:latin typeface="DokChampa" pitchFamily="34" charset="-34"/>
                          <a:cs typeface="DokChampa" pitchFamily="34" charset="-34"/>
                        </a:rPr>
                        <a:t>Ind</a:t>
                      </a:r>
                      <a:r>
                        <a:rPr lang="fr-BE" sz="1600" b="1" dirty="0" smtClean="0">
                          <a:solidFill>
                            <a:schemeClr val="accent2"/>
                          </a:solidFill>
                          <a:latin typeface="DokChampa" pitchFamily="34" charset="-34"/>
                          <a:cs typeface="DokChampa" pitchFamily="34" charset="-34"/>
                        </a:rPr>
                        <a:t>. </a:t>
                      </a:r>
                      <a:r>
                        <a:rPr lang="fr-FR" sz="1600" b="1" dirty="0" smtClean="0">
                          <a:solidFill>
                            <a:schemeClr val="accent2"/>
                          </a:solidFill>
                          <a:latin typeface="DokChampa" pitchFamily="34" charset="-34"/>
                          <a:cs typeface="DokChampa" pitchFamily="34" charset="-34"/>
                        </a:rPr>
                        <a:t>Performance du service public</a:t>
                      </a:r>
                    </a:p>
                  </a:txBody>
                  <a:tcPr/>
                </a:tc>
                <a:tc>
                  <a:txBody>
                    <a:bodyPr/>
                    <a:lstStyle/>
                    <a:p>
                      <a:pPr marL="0" marR="0" lvl="1" indent="0" algn="l" defTabSz="914400" rtl="0" eaLnBrk="1" fontAlgn="auto" latinLnBrk="0" hangingPunct="1">
                        <a:lnSpc>
                          <a:spcPct val="100000"/>
                        </a:lnSpc>
                        <a:spcBef>
                          <a:spcPts val="0"/>
                        </a:spcBef>
                        <a:spcAft>
                          <a:spcPts val="0"/>
                        </a:spcAft>
                        <a:buClrTx/>
                        <a:buSzTx/>
                        <a:buFont typeface="Wingdings" pitchFamily="2" charset="2"/>
                        <a:buChar char="§"/>
                        <a:tabLst/>
                        <a:defRPr/>
                      </a:pPr>
                      <a:r>
                        <a:rPr lang="fr-FR" sz="1800" dirty="0" smtClean="0">
                          <a:latin typeface="DokChampa" pitchFamily="34" charset="-34"/>
                          <a:cs typeface="DokChampa" pitchFamily="34" charset="-34"/>
                        </a:rPr>
                        <a:t>Taux de fonctionnalité des PEM; des AEPS</a:t>
                      </a:r>
                    </a:p>
                  </a:txBody>
                  <a:tcPr>
                    <a:solidFill>
                      <a:schemeClr val="bg2">
                        <a:lumMod val="20000"/>
                        <a:lumOff val="80000"/>
                      </a:schemeClr>
                    </a:solidFill>
                  </a:tcPr>
                </a:tc>
                <a:tc>
                  <a:txBody>
                    <a:bodyPr/>
                    <a:lstStyle/>
                    <a:p>
                      <a:pPr marL="0" indent="0">
                        <a:buFont typeface="Wingdings" pitchFamily="2" charset="2"/>
                        <a:buNone/>
                      </a:pPr>
                      <a:endParaRPr lang="fr-FR" sz="1800" dirty="0" smtClean="0">
                        <a:latin typeface="DokChampa" pitchFamily="34" charset="-34"/>
                        <a:cs typeface="DokChampa" pitchFamily="34" charset="-34"/>
                      </a:endParaRPr>
                    </a:p>
                  </a:txBody>
                  <a:tcPr>
                    <a:solidFill>
                      <a:schemeClr val="accent3">
                        <a:lumMod val="95000"/>
                      </a:schemeClr>
                    </a:solidFill>
                  </a:tcPr>
                </a:tc>
              </a:tr>
              <a:tr h="94768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BE" sz="1600" b="1" dirty="0" err="1" smtClean="0">
                          <a:solidFill>
                            <a:schemeClr val="accent2"/>
                          </a:solidFill>
                          <a:latin typeface="DokChampa" pitchFamily="34" charset="-34"/>
                          <a:cs typeface="DokChampa" pitchFamily="34" charset="-34"/>
                        </a:rPr>
                        <a:t>Ind</a:t>
                      </a:r>
                      <a:r>
                        <a:rPr lang="fr-BE" sz="1600" b="1" dirty="0" smtClean="0">
                          <a:solidFill>
                            <a:schemeClr val="accent2"/>
                          </a:solidFill>
                          <a:latin typeface="DokChampa" pitchFamily="34" charset="-34"/>
                          <a:cs typeface="DokChampa" pitchFamily="34" charset="-34"/>
                        </a:rPr>
                        <a:t>. Performance financière</a:t>
                      </a:r>
                    </a:p>
                  </a:txBody>
                  <a:tcPr/>
                </a:tc>
                <a:tc>
                  <a:txBody>
                    <a:bodyPr/>
                    <a:lstStyle/>
                    <a:p>
                      <a:pPr marL="0" marR="0" lvl="1" indent="0" algn="l" defTabSz="914400" rtl="0" eaLnBrk="1" fontAlgn="auto" latinLnBrk="0" hangingPunct="1">
                        <a:lnSpc>
                          <a:spcPct val="100000"/>
                        </a:lnSpc>
                        <a:spcBef>
                          <a:spcPts val="0"/>
                        </a:spcBef>
                        <a:spcAft>
                          <a:spcPts val="0"/>
                        </a:spcAft>
                        <a:buClrTx/>
                        <a:buSzTx/>
                        <a:buFont typeface="Wingdings" pitchFamily="2" charset="2"/>
                        <a:buChar char="§"/>
                        <a:tabLst/>
                        <a:defRPr/>
                      </a:pPr>
                      <a:r>
                        <a:rPr lang="fr-FR" sz="1800" dirty="0" smtClean="0">
                          <a:latin typeface="DokChampa" pitchFamily="34" charset="-34"/>
                          <a:cs typeface="DokChampa" pitchFamily="34" charset="-34"/>
                        </a:rPr>
                        <a:t>Proportion des financements acquis par rapport aux besoins</a:t>
                      </a:r>
                    </a:p>
                  </a:txBody>
                  <a:tcPr>
                    <a:solidFill>
                      <a:schemeClr val="bg2">
                        <a:lumMod val="20000"/>
                        <a:lumOff val="80000"/>
                      </a:schemeClr>
                    </a:solidFill>
                  </a:tcPr>
                </a:tc>
                <a:tc>
                  <a:txBody>
                    <a:bodyPr/>
                    <a:lstStyle/>
                    <a:p>
                      <a:pPr marL="0" marR="0" lvl="1" indent="0" algn="l" defTabSz="914400" rtl="0" eaLnBrk="1" fontAlgn="auto" latinLnBrk="0" hangingPunct="1">
                        <a:lnSpc>
                          <a:spcPct val="100000"/>
                        </a:lnSpc>
                        <a:spcBef>
                          <a:spcPts val="0"/>
                        </a:spcBef>
                        <a:spcAft>
                          <a:spcPts val="0"/>
                        </a:spcAft>
                        <a:buClrTx/>
                        <a:buSzTx/>
                        <a:buFont typeface="Wingdings" pitchFamily="2" charset="2"/>
                        <a:buNone/>
                        <a:tabLst/>
                        <a:defRPr/>
                      </a:pPr>
                      <a:r>
                        <a:rPr lang="fr-FR" sz="1800" dirty="0" smtClean="0">
                          <a:latin typeface="DokChampa" pitchFamily="34" charset="-34"/>
                          <a:cs typeface="DokChampa" pitchFamily="34" charset="-34"/>
                        </a:rPr>
                        <a:t>Proportion des financements acquis par rapport aux besoins</a:t>
                      </a:r>
                    </a:p>
                    <a:p>
                      <a:pPr marL="0" indent="0">
                        <a:buFont typeface="Wingdings" pitchFamily="2" charset="2"/>
                        <a:buNone/>
                      </a:pPr>
                      <a:endParaRPr lang="fr-FR" sz="1800" dirty="0" smtClean="0">
                        <a:latin typeface="DokChampa" pitchFamily="34" charset="-34"/>
                        <a:cs typeface="DokChampa" pitchFamily="34" charset="-34"/>
                      </a:endParaRPr>
                    </a:p>
                  </a:txBody>
                  <a:tcPr>
                    <a:solidFill>
                      <a:schemeClr val="accent3">
                        <a:lumMod val="95000"/>
                      </a:schemeClr>
                    </a:solidFill>
                  </a:tcPr>
                </a:tc>
              </a:tr>
              <a:tr h="95194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BE" sz="1600" b="1" dirty="0" err="1" smtClean="0">
                          <a:solidFill>
                            <a:schemeClr val="accent2"/>
                          </a:solidFill>
                          <a:latin typeface="DokChampa" pitchFamily="34" charset="-34"/>
                          <a:cs typeface="DokChampa" pitchFamily="34" charset="-34"/>
                        </a:rPr>
                        <a:t>Ind</a:t>
                      </a:r>
                      <a:r>
                        <a:rPr lang="fr-BE" sz="1600" b="1" dirty="0" smtClean="0">
                          <a:solidFill>
                            <a:schemeClr val="accent2"/>
                          </a:solidFill>
                          <a:latin typeface="DokChampa" pitchFamily="34" charset="-34"/>
                          <a:cs typeface="DokChampa" pitchFamily="34" charset="-34"/>
                        </a:rPr>
                        <a:t>. Bonne gouvernance </a:t>
                      </a:r>
                    </a:p>
                  </a:txBody>
                  <a:tcPr/>
                </a:tc>
                <a:tc>
                  <a:txBody>
                    <a:bodyPr/>
                    <a:lstStyle/>
                    <a:p>
                      <a:pPr>
                        <a:buFont typeface="Wingdings" pitchFamily="2" charset="2"/>
                        <a:buChar char="§"/>
                      </a:pPr>
                      <a:r>
                        <a:rPr lang="fr-FR" sz="1800" dirty="0" smtClean="0">
                          <a:latin typeface="DokChampa" pitchFamily="34" charset="-34"/>
                          <a:cs typeface="DokChampa" pitchFamily="34" charset="-34"/>
                        </a:rPr>
                        <a:t>Proportion des AEPS gérées par délégation; Nombre</a:t>
                      </a:r>
                      <a:r>
                        <a:rPr lang="fr-FR" sz="1800" baseline="0" dirty="0" smtClean="0">
                          <a:latin typeface="DokChampa" pitchFamily="34" charset="-34"/>
                          <a:cs typeface="DokChampa" pitchFamily="34" charset="-34"/>
                        </a:rPr>
                        <a:t> d’AUE reconnues </a:t>
                      </a:r>
                      <a:endParaRPr lang="fr-FR" sz="1800" dirty="0" smtClean="0">
                        <a:latin typeface="DokChampa" pitchFamily="34" charset="-34"/>
                        <a:cs typeface="DokChampa" pitchFamily="34" charset="-34"/>
                      </a:endParaRPr>
                    </a:p>
                  </a:txBody>
                  <a:tcPr>
                    <a:solidFill>
                      <a:schemeClr val="bg2">
                        <a:lumMod val="20000"/>
                        <a:lumOff val="80000"/>
                      </a:schemeClr>
                    </a:solidFill>
                  </a:tcPr>
                </a:tc>
                <a:tc>
                  <a:txBody>
                    <a:bodyPr/>
                    <a:lstStyle/>
                    <a:p>
                      <a:pPr marL="0" indent="0">
                        <a:buFont typeface="Wingdings" pitchFamily="2" charset="2"/>
                        <a:buNone/>
                      </a:pPr>
                      <a:endParaRPr lang="fr-FR" sz="1800" dirty="0" smtClean="0">
                        <a:latin typeface="DokChampa" pitchFamily="34" charset="-34"/>
                        <a:cs typeface="DokChampa" pitchFamily="34" charset="-34"/>
                      </a:endParaRPr>
                    </a:p>
                  </a:txBody>
                  <a:tcPr>
                    <a:solidFill>
                      <a:schemeClr val="accent3">
                        <a:lumMod val="95000"/>
                      </a:schemeClr>
                    </a:solidFill>
                  </a:tcPr>
                </a:tc>
              </a:tr>
            </a:tbl>
          </a:graphicData>
        </a:graphic>
      </p:graphicFrame>
      <p:sp>
        <p:nvSpPr>
          <p:cNvPr id="4" name="Titre 1"/>
          <p:cNvSpPr txBox="1">
            <a:spLocks/>
          </p:cNvSpPr>
          <p:nvPr/>
        </p:nvSpPr>
        <p:spPr bwMode="auto">
          <a:xfrm>
            <a:off x="539552" y="692696"/>
            <a:ext cx="7416824" cy="4591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vert="horz" wrap="square" lIns="90488" tIns="44450" rIns="90488" bIns="44450" numCol="1" anchor="ctr" anchorCtr="0" compatLnSpc="1">
            <a:prstTxWarp prst="textNoShape">
              <a:avLst/>
            </a:prstTxWarp>
            <a:spAutoFit/>
          </a:bodyPr>
          <a:lstStyle>
            <a:lvl1pPr algn="ctr" rtl="0" eaLnBrk="1" fontAlgn="base" hangingPunct="1">
              <a:spcBef>
                <a:spcPct val="0"/>
              </a:spcBef>
              <a:spcAft>
                <a:spcPct val="0"/>
              </a:spcAft>
              <a:defRPr sz="3200">
                <a:solidFill>
                  <a:srgbClr val="FF0000"/>
                </a:solidFill>
                <a:latin typeface="+mj-lt"/>
                <a:ea typeface="+mj-ea"/>
                <a:cs typeface="+mj-cs"/>
              </a:defRPr>
            </a:lvl1pPr>
            <a:lvl2pPr algn="ctr" rtl="0" eaLnBrk="1" fontAlgn="base" hangingPunct="1">
              <a:spcBef>
                <a:spcPct val="0"/>
              </a:spcBef>
              <a:spcAft>
                <a:spcPct val="0"/>
              </a:spcAft>
              <a:defRPr sz="3200">
                <a:solidFill>
                  <a:srgbClr val="FF0000"/>
                </a:solidFill>
                <a:latin typeface="Times New Roman" pitchFamily="18" charset="0"/>
              </a:defRPr>
            </a:lvl2pPr>
            <a:lvl3pPr algn="ctr" rtl="0" eaLnBrk="1" fontAlgn="base" hangingPunct="1">
              <a:spcBef>
                <a:spcPct val="0"/>
              </a:spcBef>
              <a:spcAft>
                <a:spcPct val="0"/>
              </a:spcAft>
              <a:defRPr sz="3200">
                <a:solidFill>
                  <a:srgbClr val="FF0000"/>
                </a:solidFill>
                <a:latin typeface="Times New Roman" pitchFamily="18" charset="0"/>
              </a:defRPr>
            </a:lvl3pPr>
            <a:lvl4pPr algn="ctr" rtl="0" eaLnBrk="1" fontAlgn="base" hangingPunct="1">
              <a:spcBef>
                <a:spcPct val="0"/>
              </a:spcBef>
              <a:spcAft>
                <a:spcPct val="0"/>
              </a:spcAft>
              <a:defRPr sz="3200">
                <a:solidFill>
                  <a:srgbClr val="FF0000"/>
                </a:solidFill>
                <a:latin typeface="Times New Roman" pitchFamily="18" charset="0"/>
              </a:defRPr>
            </a:lvl4pPr>
            <a:lvl5pPr algn="ctr" rtl="0" eaLnBrk="1" fontAlgn="base" hangingPunct="1">
              <a:spcBef>
                <a:spcPct val="0"/>
              </a:spcBef>
              <a:spcAft>
                <a:spcPct val="0"/>
              </a:spcAft>
              <a:defRPr sz="3200">
                <a:solidFill>
                  <a:srgbClr val="FF0000"/>
                </a:solidFill>
                <a:latin typeface="Times New Roman" pitchFamily="18" charset="0"/>
              </a:defRPr>
            </a:lvl5pPr>
            <a:lvl6pPr marL="457200" algn="ctr" rtl="0" eaLnBrk="1" fontAlgn="base" hangingPunct="1">
              <a:spcBef>
                <a:spcPct val="0"/>
              </a:spcBef>
              <a:spcAft>
                <a:spcPct val="0"/>
              </a:spcAft>
              <a:defRPr sz="3200">
                <a:solidFill>
                  <a:srgbClr val="FF0000"/>
                </a:solidFill>
                <a:latin typeface="Times New Roman" pitchFamily="18" charset="0"/>
              </a:defRPr>
            </a:lvl6pPr>
            <a:lvl7pPr marL="914400" algn="ctr" rtl="0" eaLnBrk="1" fontAlgn="base" hangingPunct="1">
              <a:spcBef>
                <a:spcPct val="0"/>
              </a:spcBef>
              <a:spcAft>
                <a:spcPct val="0"/>
              </a:spcAft>
              <a:defRPr sz="3200">
                <a:solidFill>
                  <a:srgbClr val="FF0000"/>
                </a:solidFill>
                <a:latin typeface="Times New Roman" pitchFamily="18" charset="0"/>
              </a:defRPr>
            </a:lvl7pPr>
            <a:lvl8pPr marL="1371600" algn="ctr" rtl="0" eaLnBrk="1" fontAlgn="base" hangingPunct="1">
              <a:spcBef>
                <a:spcPct val="0"/>
              </a:spcBef>
              <a:spcAft>
                <a:spcPct val="0"/>
              </a:spcAft>
              <a:defRPr sz="3200">
                <a:solidFill>
                  <a:srgbClr val="FF0000"/>
                </a:solidFill>
                <a:latin typeface="Times New Roman" pitchFamily="18" charset="0"/>
              </a:defRPr>
            </a:lvl8pPr>
            <a:lvl9pPr marL="1828800" algn="ctr" rtl="0" eaLnBrk="1" fontAlgn="base" hangingPunct="1">
              <a:spcBef>
                <a:spcPct val="0"/>
              </a:spcBef>
              <a:spcAft>
                <a:spcPct val="0"/>
              </a:spcAft>
              <a:defRPr sz="3200">
                <a:solidFill>
                  <a:srgbClr val="FF0000"/>
                </a:solidFill>
                <a:latin typeface="Times New Roman" pitchFamily="18" charset="0"/>
              </a:defRPr>
            </a:lvl9pPr>
          </a:lstStyle>
          <a:p>
            <a:pPr algn="l"/>
            <a:r>
              <a:rPr lang="fr-FR" sz="2400" b="1" dirty="0">
                <a:solidFill>
                  <a:schemeClr val="tx1"/>
                </a:solidFill>
                <a:latin typeface="DokChampa" pitchFamily="34" charset="-34"/>
                <a:cs typeface="DokChampa" pitchFamily="34" charset="-34"/>
              </a:rPr>
              <a:t>E</a:t>
            </a:r>
            <a:r>
              <a:rPr lang="fr-FR" sz="2400" b="1" dirty="0" smtClean="0">
                <a:solidFill>
                  <a:schemeClr val="tx1"/>
                </a:solidFill>
                <a:latin typeface="DokChampa" pitchFamily="34" charset="-34"/>
                <a:cs typeface="DokChampa" pitchFamily="34" charset="-34"/>
              </a:rPr>
              <a:t>xemples d’indicateurs utilisés</a:t>
            </a:r>
            <a:endParaRPr lang="fr-BE" sz="2400" b="1" dirty="0">
              <a:solidFill>
                <a:schemeClr val="tx1"/>
              </a:solidFill>
            </a:endParaRPr>
          </a:p>
        </p:txBody>
      </p:sp>
      <p:graphicFrame>
        <p:nvGraphicFramePr>
          <p:cNvPr id="6" name="Tableau 5"/>
          <p:cNvGraphicFramePr>
            <a:graphicFrameLocks noGrp="1"/>
          </p:cNvGraphicFramePr>
          <p:nvPr>
            <p:extLst>
              <p:ext uri="{D42A27DB-BD31-4B8C-83A1-F6EECF244321}">
                <p14:modId xmlns:p14="http://schemas.microsoft.com/office/powerpoint/2010/main" xmlns="" val="796528755"/>
              </p:ext>
            </p:extLst>
          </p:nvPr>
        </p:nvGraphicFramePr>
        <p:xfrm>
          <a:off x="575281" y="1151796"/>
          <a:ext cx="8424935" cy="5459297"/>
        </p:xfrm>
        <a:graphic>
          <a:graphicData uri="http://schemas.openxmlformats.org/drawingml/2006/table">
            <a:tbl>
              <a:tblPr>
                <a:tableStyleId>{793D81CF-94F2-401A-BA57-92F5A7B2D0C5}</a:tableStyleId>
              </a:tblPr>
              <a:tblGrid>
                <a:gridCol w="1800199"/>
                <a:gridCol w="3312368"/>
                <a:gridCol w="3312368"/>
              </a:tblGrid>
              <a:tr h="334116">
                <a:tc>
                  <a:txBody>
                    <a:bodyPr/>
                    <a:lstStyle/>
                    <a:p>
                      <a:pPr algn="l"/>
                      <a:r>
                        <a:rPr lang="fr-FR" sz="1600" b="1" dirty="0" smtClean="0">
                          <a:latin typeface="DokChampa" pitchFamily="34" charset="-34"/>
                          <a:cs typeface="DokChampa" pitchFamily="34" charset="-34"/>
                        </a:rPr>
                        <a:t>Types</a:t>
                      </a:r>
                      <a:endParaRPr lang="fr-FR" sz="1600" b="1" dirty="0">
                        <a:latin typeface="DokChampa" pitchFamily="34" charset="-34"/>
                        <a:cs typeface="DokChampa" pitchFamily="34" charset="-34"/>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BE" sz="1800" b="1" dirty="0" smtClean="0">
                          <a:latin typeface="DokChampa" pitchFamily="34" charset="-34"/>
                          <a:cs typeface="DokChampa" pitchFamily="34" charset="-34"/>
                        </a:rPr>
                        <a:t>AEP</a:t>
                      </a:r>
                    </a:p>
                  </a:txBody>
                  <a:tcPr>
                    <a:solidFill>
                      <a:schemeClr val="bg2">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 typeface="Wingdings" pitchFamily="2" charset="2"/>
                        <a:buNone/>
                        <a:tabLst/>
                        <a:defRPr/>
                      </a:pPr>
                      <a:r>
                        <a:rPr lang="fr-FR" sz="1800" b="1" dirty="0" smtClean="0">
                          <a:latin typeface="DokChampa" pitchFamily="34" charset="-34"/>
                          <a:cs typeface="DokChampa" pitchFamily="34" charset="-34"/>
                        </a:rPr>
                        <a:t>AEUE</a:t>
                      </a:r>
                    </a:p>
                  </a:txBody>
                  <a:tcPr>
                    <a:solidFill>
                      <a:schemeClr val="accent3">
                        <a:lumMod val="95000"/>
                      </a:schemeClr>
                    </a:solidFill>
                  </a:tcPr>
                </a:tc>
              </a:tr>
              <a:tr h="94768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BE" sz="1600" b="1" dirty="0" err="1" smtClean="0">
                          <a:solidFill>
                            <a:schemeClr val="accent2"/>
                          </a:solidFill>
                          <a:latin typeface="DokChampa" pitchFamily="34" charset="-34"/>
                          <a:cs typeface="DokChampa" pitchFamily="34" charset="-34"/>
                        </a:rPr>
                        <a:t>Ind</a:t>
                      </a:r>
                      <a:r>
                        <a:rPr lang="fr-BE" sz="1600" b="1" dirty="0" smtClean="0">
                          <a:solidFill>
                            <a:schemeClr val="accent2"/>
                          </a:solidFill>
                          <a:latin typeface="DokChampa" pitchFamily="34" charset="-34"/>
                          <a:cs typeface="DokChampa" pitchFamily="34" charset="-34"/>
                        </a:rPr>
                        <a:t>.</a:t>
                      </a:r>
                      <a:r>
                        <a:rPr lang="fr-BE" sz="1600" b="1" baseline="0" dirty="0" smtClean="0">
                          <a:solidFill>
                            <a:schemeClr val="accent2"/>
                          </a:solidFill>
                          <a:latin typeface="DokChampa" pitchFamily="34" charset="-34"/>
                          <a:cs typeface="DokChampa" pitchFamily="34" charset="-34"/>
                        </a:rPr>
                        <a:t> </a:t>
                      </a:r>
                      <a:r>
                        <a:rPr lang="fr-BE" sz="1600" b="1" dirty="0" smtClean="0">
                          <a:solidFill>
                            <a:schemeClr val="accent2"/>
                          </a:solidFill>
                          <a:latin typeface="DokChampa" pitchFamily="34" charset="-34"/>
                          <a:cs typeface="DokChampa" pitchFamily="34" charset="-34"/>
                        </a:rPr>
                        <a:t> Activité</a:t>
                      </a:r>
                    </a:p>
                    <a:p>
                      <a:endParaRPr lang="fr-FR" sz="1600" b="1" dirty="0">
                        <a:solidFill>
                          <a:schemeClr val="accent2"/>
                        </a:solidFill>
                        <a:latin typeface="DokChampa" pitchFamily="34" charset="-34"/>
                        <a:cs typeface="DokChampa" pitchFamily="34" charset="-34"/>
                      </a:endParaRPr>
                    </a:p>
                  </a:txBody>
                  <a:tcPr/>
                </a:tc>
                <a:tc>
                  <a:txBody>
                    <a:bodyPr/>
                    <a:lstStyle/>
                    <a:p>
                      <a:pPr>
                        <a:buFont typeface="Wingdings" pitchFamily="2" charset="2"/>
                        <a:buChar char="§"/>
                      </a:pPr>
                      <a:r>
                        <a:rPr lang="fr-FR" sz="1800" dirty="0" smtClean="0">
                          <a:latin typeface="DokChampa" pitchFamily="34" charset="-34"/>
                          <a:cs typeface="DokChampa" pitchFamily="34" charset="-34"/>
                        </a:rPr>
                        <a:t>Taux de réalisation des PEM</a:t>
                      </a:r>
                      <a:r>
                        <a:rPr lang="fr-BE" sz="1800" dirty="0" smtClean="0">
                          <a:latin typeface="DokChampa" pitchFamily="34" charset="-34"/>
                          <a:cs typeface="DokChampa" pitchFamily="34" charset="-34"/>
                        </a:rPr>
                        <a:t>; des AEPS</a:t>
                      </a:r>
                    </a:p>
                    <a:p>
                      <a:pPr marL="0" marR="0" indent="0" algn="l" defTabSz="914400" rtl="0" eaLnBrk="1" fontAlgn="auto" latinLnBrk="0" hangingPunct="1">
                        <a:lnSpc>
                          <a:spcPct val="100000"/>
                        </a:lnSpc>
                        <a:spcBef>
                          <a:spcPts val="0"/>
                        </a:spcBef>
                        <a:spcAft>
                          <a:spcPts val="0"/>
                        </a:spcAft>
                        <a:buClrTx/>
                        <a:buSzTx/>
                        <a:buFontTx/>
                        <a:buNone/>
                        <a:tabLst/>
                        <a:defRPr/>
                      </a:pPr>
                      <a:endParaRPr lang="fr-BE" sz="1800" dirty="0" smtClean="0">
                        <a:latin typeface="DokChampa" pitchFamily="34" charset="-34"/>
                        <a:cs typeface="DokChampa" pitchFamily="34" charset="-34"/>
                      </a:endParaRPr>
                    </a:p>
                  </a:txBody>
                  <a:tcPr>
                    <a:solidFill>
                      <a:schemeClr val="bg2">
                        <a:lumMod val="20000"/>
                        <a:lumOff val="80000"/>
                      </a:schemeClr>
                    </a:solidFill>
                  </a:tcPr>
                </a:tc>
                <a:tc>
                  <a:txBody>
                    <a:bodyPr/>
                    <a:lstStyle/>
                    <a:p>
                      <a:pPr marL="182563" indent="-182563">
                        <a:buFont typeface="Wingdings" pitchFamily="2" charset="2"/>
                        <a:buChar char="§"/>
                      </a:pPr>
                      <a:r>
                        <a:rPr lang="fr-FR" sz="1800" dirty="0" smtClean="0">
                          <a:latin typeface="DokChampa" pitchFamily="34" charset="-34"/>
                          <a:cs typeface="DokChampa" pitchFamily="34" charset="-34"/>
                        </a:rPr>
                        <a:t>Taux de réalisation de latrines:</a:t>
                      </a:r>
                      <a:r>
                        <a:rPr lang="fr-FR" sz="1800" baseline="0" dirty="0" smtClean="0">
                          <a:latin typeface="DokChampa" pitchFamily="34" charset="-34"/>
                          <a:cs typeface="DokChampa" pitchFamily="34" charset="-34"/>
                        </a:rPr>
                        <a:t> </a:t>
                      </a:r>
                      <a:r>
                        <a:rPr lang="fr-FR" sz="1800" dirty="0" smtClean="0">
                          <a:latin typeface="DokChampa" pitchFamily="34" charset="-34"/>
                          <a:cs typeface="DokChampa" pitchFamily="34" charset="-34"/>
                        </a:rPr>
                        <a:t>familiales,</a:t>
                      </a:r>
                      <a:r>
                        <a:rPr lang="fr-FR" sz="1800" baseline="0" dirty="0" smtClean="0">
                          <a:latin typeface="DokChampa" pitchFamily="34" charset="-34"/>
                          <a:cs typeface="DokChampa" pitchFamily="34" charset="-34"/>
                        </a:rPr>
                        <a:t> école, CSPS, lieux public</a:t>
                      </a:r>
                      <a:endParaRPr lang="fr-FR" sz="1800" dirty="0" smtClean="0">
                        <a:latin typeface="DokChampa" pitchFamily="34" charset="-34"/>
                        <a:cs typeface="DokChampa" pitchFamily="34" charset="-34"/>
                      </a:endParaRPr>
                    </a:p>
                  </a:txBody>
                  <a:tcPr>
                    <a:solidFill>
                      <a:schemeClr val="accent3">
                        <a:lumMod val="95000"/>
                      </a:schemeClr>
                    </a:solidFill>
                  </a:tcPr>
                </a:tc>
              </a:tr>
              <a:tr h="12319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BE" sz="1600" b="1" dirty="0" err="1" smtClean="0">
                          <a:solidFill>
                            <a:schemeClr val="accent2"/>
                          </a:solidFill>
                          <a:latin typeface="DokChampa" pitchFamily="34" charset="-34"/>
                          <a:cs typeface="DokChampa" pitchFamily="34" charset="-34"/>
                        </a:rPr>
                        <a:t>Ind</a:t>
                      </a:r>
                      <a:r>
                        <a:rPr lang="fr-BE" sz="1600" b="1" dirty="0" smtClean="0">
                          <a:solidFill>
                            <a:schemeClr val="accent2"/>
                          </a:solidFill>
                          <a:latin typeface="DokChampa" pitchFamily="34" charset="-34"/>
                          <a:cs typeface="DokChampa" pitchFamily="34" charset="-34"/>
                        </a:rPr>
                        <a:t>. Résultats</a:t>
                      </a:r>
                    </a:p>
                  </a:txBody>
                  <a:tcPr/>
                </a:tc>
                <a:tc>
                  <a:txBody>
                    <a:bodyPr/>
                    <a:lstStyle/>
                    <a:p>
                      <a:pPr>
                        <a:buFont typeface="Wingdings" pitchFamily="2" charset="2"/>
                        <a:buChar char="§"/>
                      </a:pPr>
                      <a:r>
                        <a:rPr lang="fr-BE" sz="1800" dirty="0" smtClean="0">
                          <a:latin typeface="DokChampa" pitchFamily="34" charset="-34"/>
                          <a:cs typeface="DokChampa" pitchFamily="34" charset="-34"/>
                        </a:rPr>
                        <a:t>Taux d’accès à l’eau potable</a:t>
                      </a:r>
                    </a:p>
                  </a:txBody>
                  <a:tcPr>
                    <a:solidFill>
                      <a:schemeClr val="bg2">
                        <a:lumMod val="20000"/>
                        <a:lumOff val="80000"/>
                      </a:schemeClr>
                    </a:solidFill>
                  </a:tcPr>
                </a:tc>
                <a:tc>
                  <a:txBody>
                    <a:bodyPr/>
                    <a:lstStyle/>
                    <a:p>
                      <a:pPr marL="274638" indent="-274638">
                        <a:buFont typeface="Wingdings" pitchFamily="2" charset="2"/>
                        <a:buChar char="§"/>
                      </a:pPr>
                      <a:r>
                        <a:rPr lang="fr-FR" sz="1800" dirty="0" smtClean="0">
                          <a:latin typeface="DokChampa" pitchFamily="34" charset="-34"/>
                          <a:cs typeface="DokChampa" pitchFamily="34" charset="-34"/>
                        </a:rPr>
                        <a:t>Taux d’équipement des écoles; CSPS en latrines</a:t>
                      </a:r>
                    </a:p>
                    <a:p>
                      <a:pPr marL="274638" indent="-274638">
                        <a:buFont typeface="Wingdings" pitchFamily="2" charset="2"/>
                        <a:buChar char="§"/>
                      </a:pPr>
                      <a:r>
                        <a:rPr lang="fr-FR" sz="1800" dirty="0" smtClean="0">
                          <a:latin typeface="DokChampa" pitchFamily="34" charset="-34"/>
                          <a:cs typeface="DokChampa" pitchFamily="34" charset="-34"/>
                        </a:rPr>
                        <a:t>Taux d’accès à l’assainissement familial </a:t>
                      </a:r>
                    </a:p>
                  </a:txBody>
                  <a:tcPr>
                    <a:solidFill>
                      <a:schemeClr val="accent3">
                        <a:lumMod val="95000"/>
                      </a:schemeClr>
                    </a:solidFill>
                  </a:tcPr>
                </a:tc>
              </a:tr>
              <a:tr h="10142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BE" sz="1600" b="1" dirty="0" err="1" smtClean="0">
                          <a:solidFill>
                            <a:schemeClr val="accent2"/>
                          </a:solidFill>
                          <a:latin typeface="DokChampa" pitchFamily="34" charset="-34"/>
                          <a:cs typeface="DokChampa" pitchFamily="34" charset="-34"/>
                        </a:rPr>
                        <a:t>Ind</a:t>
                      </a:r>
                      <a:r>
                        <a:rPr lang="fr-BE" sz="1600" b="1" dirty="0" smtClean="0">
                          <a:solidFill>
                            <a:schemeClr val="accent2"/>
                          </a:solidFill>
                          <a:latin typeface="DokChampa" pitchFamily="34" charset="-34"/>
                          <a:cs typeface="DokChampa" pitchFamily="34" charset="-34"/>
                        </a:rPr>
                        <a:t>. </a:t>
                      </a:r>
                      <a:r>
                        <a:rPr lang="fr-FR" sz="1600" b="1" dirty="0" smtClean="0">
                          <a:solidFill>
                            <a:schemeClr val="accent2"/>
                          </a:solidFill>
                          <a:latin typeface="DokChampa" pitchFamily="34" charset="-34"/>
                          <a:cs typeface="DokChampa" pitchFamily="34" charset="-34"/>
                        </a:rPr>
                        <a:t>Performance du service public</a:t>
                      </a:r>
                    </a:p>
                  </a:txBody>
                  <a:tcPr/>
                </a:tc>
                <a:tc>
                  <a:txBody>
                    <a:bodyPr/>
                    <a:lstStyle/>
                    <a:p>
                      <a:pPr marL="0" marR="0" lvl="1" indent="0" algn="l" defTabSz="914400" rtl="0" eaLnBrk="1" fontAlgn="auto" latinLnBrk="0" hangingPunct="1">
                        <a:lnSpc>
                          <a:spcPct val="100000"/>
                        </a:lnSpc>
                        <a:spcBef>
                          <a:spcPts val="0"/>
                        </a:spcBef>
                        <a:spcAft>
                          <a:spcPts val="0"/>
                        </a:spcAft>
                        <a:buClrTx/>
                        <a:buSzTx/>
                        <a:buFont typeface="Wingdings" pitchFamily="2" charset="2"/>
                        <a:buChar char="§"/>
                        <a:tabLst/>
                        <a:defRPr/>
                      </a:pPr>
                      <a:r>
                        <a:rPr lang="fr-FR" sz="1800" dirty="0" smtClean="0">
                          <a:latin typeface="DokChampa" pitchFamily="34" charset="-34"/>
                          <a:cs typeface="DokChampa" pitchFamily="34" charset="-34"/>
                        </a:rPr>
                        <a:t>Taux de fonctionnalité des PEM; des AEPS</a:t>
                      </a:r>
                    </a:p>
                  </a:txBody>
                  <a:tcPr>
                    <a:solidFill>
                      <a:schemeClr val="bg2">
                        <a:lumMod val="20000"/>
                        <a:lumOff val="80000"/>
                      </a:schemeClr>
                    </a:solidFill>
                  </a:tcPr>
                </a:tc>
                <a:tc>
                  <a:txBody>
                    <a:bodyPr/>
                    <a:lstStyle/>
                    <a:p>
                      <a:pPr marL="0" indent="0">
                        <a:buFont typeface="Wingdings" pitchFamily="2" charset="2"/>
                        <a:buNone/>
                      </a:pPr>
                      <a:endParaRPr lang="fr-FR" sz="1800" dirty="0" smtClean="0">
                        <a:latin typeface="DokChampa" pitchFamily="34" charset="-34"/>
                        <a:cs typeface="DokChampa" pitchFamily="34" charset="-34"/>
                      </a:endParaRPr>
                    </a:p>
                  </a:txBody>
                  <a:tcPr>
                    <a:solidFill>
                      <a:schemeClr val="accent3">
                        <a:lumMod val="95000"/>
                      </a:schemeClr>
                    </a:solidFill>
                  </a:tcPr>
                </a:tc>
              </a:tr>
              <a:tr h="94768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BE" sz="1600" b="1" dirty="0" err="1" smtClean="0">
                          <a:solidFill>
                            <a:schemeClr val="accent2"/>
                          </a:solidFill>
                          <a:latin typeface="DokChampa" pitchFamily="34" charset="-34"/>
                          <a:cs typeface="DokChampa" pitchFamily="34" charset="-34"/>
                        </a:rPr>
                        <a:t>Ind</a:t>
                      </a:r>
                      <a:r>
                        <a:rPr lang="fr-BE" sz="1600" b="1" dirty="0" smtClean="0">
                          <a:solidFill>
                            <a:schemeClr val="accent2"/>
                          </a:solidFill>
                          <a:latin typeface="DokChampa" pitchFamily="34" charset="-34"/>
                          <a:cs typeface="DokChampa" pitchFamily="34" charset="-34"/>
                        </a:rPr>
                        <a:t>. Performance financière</a:t>
                      </a:r>
                    </a:p>
                  </a:txBody>
                  <a:tcPr/>
                </a:tc>
                <a:tc>
                  <a:txBody>
                    <a:bodyPr/>
                    <a:lstStyle/>
                    <a:p>
                      <a:pPr marL="0" marR="0" lvl="1" indent="0" algn="l" defTabSz="914400" rtl="0" eaLnBrk="1" fontAlgn="auto" latinLnBrk="0" hangingPunct="1">
                        <a:lnSpc>
                          <a:spcPct val="100000"/>
                        </a:lnSpc>
                        <a:spcBef>
                          <a:spcPts val="0"/>
                        </a:spcBef>
                        <a:spcAft>
                          <a:spcPts val="0"/>
                        </a:spcAft>
                        <a:buClrTx/>
                        <a:buSzTx/>
                        <a:buFont typeface="Wingdings" pitchFamily="2" charset="2"/>
                        <a:buChar char="§"/>
                        <a:tabLst/>
                        <a:defRPr/>
                      </a:pPr>
                      <a:r>
                        <a:rPr lang="fr-FR" sz="1800" dirty="0" smtClean="0">
                          <a:latin typeface="DokChampa" pitchFamily="34" charset="-34"/>
                          <a:cs typeface="DokChampa" pitchFamily="34" charset="-34"/>
                        </a:rPr>
                        <a:t>Proportion des financements acquis par rapport aux besoins</a:t>
                      </a:r>
                    </a:p>
                  </a:txBody>
                  <a:tcPr>
                    <a:solidFill>
                      <a:schemeClr val="bg2">
                        <a:lumMod val="20000"/>
                        <a:lumOff val="80000"/>
                      </a:schemeClr>
                    </a:solidFill>
                  </a:tcPr>
                </a:tc>
                <a:tc>
                  <a:txBody>
                    <a:bodyPr/>
                    <a:lstStyle/>
                    <a:p>
                      <a:pPr marL="0" marR="0" lvl="1" indent="0" algn="l" defTabSz="914400" rtl="0" eaLnBrk="1" fontAlgn="auto" latinLnBrk="0" hangingPunct="1">
                        <a:lnSpc>
                          <a:spcPct val="100000"/>
                        </a:lnSpc>
                        <a:spcBef>
                          <a:spcPts val="0"/>
                        </a:spcBef>
                        <a:spcAft>
                          <a:spcPts val="0"/>
                        </a:spcAft>
                        <a:buClrTx/>
                        <a:buSzTx/>
                        <a:buFont typeface="Wingdings" pitchFamily="2" charset="2"/>
                        <a:buNone/>
                        <a:tabLst/>
                        <a:defRPr/>
                      </a:pPr>
                      <a:r>
                        <a:rPr lang="fr-FR" sz="1800" dirty="0" smtClean="0">
                          <a:latin typeface="DokChampa" pitchFamily="34" charset="-34"/>
                          <a:cs typeface="DokChampa" pitchFamily="34" charset="-34"/>
                        </a:rPr>
                        <a:t>Proportion des financements acquis par rapport aux besoins</a:t>
                      </a:r>
                    </a:p>
                    <a:p>
                      <a:pPr marL="0" indent="0">
                        <a:buFont typeface="Wingdings" pitchFamily="2" charset="2"/>
                        <a:buNone/>
                      </a:pPr>
                      <a:endParaRPr lang="fr-FR" sz="1800" dirty="0" smtClean="0">
                        <a:latin typeface="DokChampa" pitchFamily="34" charset="-34"/>
                        <a:cs typeface="DokChampa" pitchFamily="34" charset="-34"/>
                      </a:endParaRPr>
                    </a:p>
                  </a:txBody>
                  <a:tcPr>
                    <a:solidFill>
                      <a:schemeClr val="accent3">
                        <a:lumMod val="95000"/>
                      </a:schemeClr>
                    </a:solidFill>
                  </a:tcPr>
                </a:tc>
              </a:tr>
              <a:tr h="95194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BE" sz="1600" b="1" dirty="0" err="1" smtClean="0">
                          <a:solidFill>
                            <a:schemeClr val="accent2"/>
                          </a:solidFill>
                          <a:latin typeface="DokChampa" pitchFamily="34" charset="-34"/>
                          <a:cs typeface="DokChampa" pitchFamily="34" charset="-34"/>
                        </a:rPr>
                        <a:t>Ind</a:t>
                      </a:r>
                      <a:r>
                        <a:rPr lang="fr-BE" sz="1600" b="1" dirty="0" smtClean="0">
                          <a:solidFill>
                            <a:schemeClr val="accent2"/>
                          </a:solidFill>
                          <a:latin typeface="DokChampa" pitchFamily="34" charset="-34"/>
                          <a:cs typeface="DokChampa" pitchFamily="34" charset="-34"/>
                        </a:rPr>
                        <a:t>. Bonne gouvernance </a:t>
                      </a:r>
                    </a:p>
                  </a:txBody>
                  <a:tcPr/>
                </a:tc>
                <a:tc>
                  <a:txBody>
                    <a:bodyPr/>
                    <a:lstStyle/>
                    <a:p>
                      <a:pPr>
                        <a:buFont typeface="Wingdings" pitchFamily="2" charset="2"/>
                        <a:buChar char="§"/>
                      </a:pPr>
                      <a:r>
                        <a:rPr lang="fr-FR" sz="1800" dirty="0" smtClean="0">
                          <a:latin typeface="DokChampa" pitchFamily="34" charset="-34"/>
                          <a:cs typeface="DokChampa" pitchFamily="34" charset="-34"/>
                        </a:rPr>
                        <a:t>Proportion des AEPS gérées par délégation; Nombre</a:t>
                      </a:r>
                      <a:r>
                        <a:rPr lang="fr-FR" sz="1800" baseline="0" dirty="0" smtClean="0">
                          <a:latin typeface="DokChampa" pitchFamily="34" charset="-34"/>
                          <a:cs typeface="DokChampa" pitchFamily="34" charset="-34"/>
                        </a:rPr>
                        <a:t> d’AUE reconnues </a:t>
                      </a:r>
                      <a:endParaRPr lang="fr-FR" sz="1800" dirty="0" smtClean="0">
                        <a:latin typeface="DokChampa" pitchFamily="34" charset="-34"/>
                        <a:cs typeface="DokChampa" pitchFamily="34" charset="-34"/>
                      </a:endParaRPr>
                    </a:p>
                  </a:txBody>
                  <a:tcPr>
                    <a:solidFill>
                      <a:schemeClr val="bg2">
                        <a:lumMod val="20000"/>
                        <a:lumOff val="80000"/>
                      </a:schemeClr>
                    </a:solidFill>
                  </a:tcPr>
                </a:tc>
                <a:tc>
                  <a:txBody>
                    <a:bodyPr/>
                    <a:lstStyle/>
                    <a:p>
                      <a:pPr marL="0" indent="0">
                        <a:buFont typeface="Wingdings" pitchFamily="2" charset="2"/>
                        <a:buNone/>
                      </a:pPr>
                      <a:endParaRPr lang="fr-FR" sz="1800" dirty="0" smtClean="0">
                        <a:latin typeface="DokChampa" pitchFamily="34" charset="-34"/>
                        <a:cs typeface="DokChampa" pitchFamily="34" charset="-34"/>
                      </a:endParaRPr>
                    </a:p>
                  </a:txBody>
                  <a:tcPr>
                    <a:solidFill>
                      <a:schemeClr val="accent3">
                        <a:lumMod val="95000"/>
                      </a:schemeClr>
                    </a:solidFill>
                  </a:tcPr>
                </a:tc>
              </a:tr>
            </a:tbl>
          </a:graphicData>
        </a:graphic>
      </p:graphicFrame>
    </p:spTree>
    <p:extLst>
      <p:ext uri="{BB962C8B-B14F-4D97-AF65-F5344CB8AC3E}">
        <p14:creationId xmlns:p14="http://schemas.microsoft.com/office/powerpoint/2010/main" xmlns="" val="9164777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fontAlgn="auto">
              <a:spcAft>
                <a:spcPts val="0"/>
              </a:spcAft>
              <a:defRPr/>
            </a:pPr>
            <a:r>
              <a:rPr lang="fr-FR" b="1" dirty="0">
                <a:solidFill>
                  <a:schemeClr val="tx2"/>
                </a:solidFill>
              </a:rPr>
              <a:t>SUIVI EVALUATION DU PN-AEPA</a:t>
            </a:r>
            <a:endParaRPr lang="fr-FR" b="1" dirty="0">
              <a:effectLst>
                <a:outerShdw blurRad="38100" dist="38100" dir="2700000" algn="tl">
                  <a:srgbClr val="000000">
                    <a:alpha val="43137"/>
                  </a:srgbClr>
                </a:outerShdw>
              </a:effectLst>
            </a:endParaRPr>
          </a:p>
        </p:txBody>
      </p:sp>
      <p:sp>
        <p:nvSpPr>
          <p:cNvPr id="3" name="Espace réservé du contenu 2"/>
          <p:cNvSpPr>
            <a:spLocks noGrp="1"/>
          </p:cNvSpPr>
          <p:nvPr>
            <p:ph idx="1"/>
          </p:nvPr>
        </p:nvSpPr>
        <p:spPr>
          <a:xfrm>
            <a:off x="539552" y="1484784"/>
            <a:ext cx="8074831" cy="4973166"/>
          </a:xfrm>
        </p:spPr>
        <p:txBody>
          <a:bodyPr/>
          <a:lstStyle/>
          <a:p>
            <a:pPr marL="319088" indent="-319088" algn="just" eaLnBrk="0" hangingPunct="0">
              <a:spcBef>
                <a:spcPts val="700"/>
              </a:spcBef>
              <a:buClr>
                <a:schemeClr val="accent2"/>
              </a:buClr>
              <a:buSzPct val="60000"/>
              <a:defRPr/>
            </a:pPr>
            <a:r>
              <a:rPr lang="fr-FR" sz="3600" b="1" dirty="0"/>
              <a:t>Bases de données et le SIG-OMD en milieu rural</a:t>
            </a:r>
          </a:p>
          <a:p>
            <a:pPr marL="319088" indent="-319088" algn="just" eaLnBrk="0" hangingPunct="0">
              <a:spcBef>
                <a:spcPts val="700"/>
              </a:spcBef>
              <a:buClr>
                <a:schemeClr val="accent2"/>
              </a:buClr>
              <a:buSzPct val="60000"/>
              <a:buFont typeface="Wingdings" pitchFamily="2" charset="2"/>
              <a:buChar char=""/>
              <a:defRPr/>
            </a:pPr>
            <a:r>
              <a:rPr lang="fr-FR" dirty="0"/>
              <a:t>La Base de données de l’Inventaire National des Ouvrages (INO) d’AEP conçue en 2005 et couplée au SIG-OMD. Elle a connue </a:t>
            </a:r>
            <a:r>
              <a:rPr lang="fr-FR" dirty="0" smtClean="0"/>
              <a:t>sept mises </a:t>
            </a:r>
            <a:r>
              <a:rPr lang="fr-FR" dirty="0"/>
              <a:t>à jour depuis 2008 et permet de calculer annuellement les taux d ’accès à l’eau potable, d’estimer les besoins en ouvrages (PEM) et de calculer d’autres indicateurs sectoriels.</a:t>
            </a:r>
          </a:p>
          <a:p>
            <a:pPr algn="just" eaLnBrk="0" hangingPunct="0">
              <a:spcBef>
                <a:spcPts val="700"/>
              </a:spcBef>
              <a:buClr>
                <a:schemeClr val="accent2"/>
              </a:buClr>
              <a:buSzPct val="60000"/>
              <a:defRPr/>
            </a:pPr>
            <a:endParaRPr lang="fr-FR" dirty="0"/>
          </a:p>
        </p:txBody>
      </p:sp>
    </p:spTree>
    <p:extLst>
      <p:ext uri="{BB962C8B-B14F-4D97-AF65-F5344CB8AC3E}">
        <p14:creationId xmlns:p14="http://schemas.microsoft.com/office/powerpoint/2010/main" xmlns="" val="20647445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000" b="1" dirty="0" smtClean="0">
                <a:solidFill>
                  <a:srgbClr val="003300"/>
                </a:solidFill>
              </a:rPr>
              <a:t>Bases </a:t>
            </a:r>
            <a:r>
              <a:rPr lang="fr-FR" sz="2000" b="1" dirty="0">
                <a:solidFill>
                  <a:srgbClr val="003300"/>
                </a:solidFill>
              </a:rPr>
              <a:t>de données et le SIG-OMD en milieu rural</a:t>
            </a:r>
            <a:r>
              <a:rPr lang="fr-FR" b="1" dirty="0"/>
              <a:t/>
            </a:r>
            <a:br>
              <a:rPr lang="fr-FR" b="1" dirty="0"/>
            </a:br>
            <a:endParaRPr lang="fr-FR" dirty="0"/>
          </a:p>
        </p:txBody>
      </p:sp>
      <p:sp>
        <p:nvSpPr>
          <p:cNvPr id="3" name="Espace réservé du contenu 2"/>
          <p:cNvSpPr>
            <a:spLocks noGrp="1"/>
          </p:cNvSpPr>
          <p:nvPr>
            <p:ph idx="1"/>
          </p:nvPr>
        </p:nvSpPr>
        <p:spPr/>
        <p:txBody>
          <a:bodyPr/>
          <a:lstStyle/>
          <a:p>
            <a:pPr>
              <a:buFont typeface="Wingdings" pitchFamily="2" charset="2"/>
              <a:buChar char="q"/>
            </a:pPr>
            <a:r>
              <a:rPr lang="fr-FR" dirty="0"/>
              <a:t>La Base de données assainissement, conçue en 2011 permet de capitaliser les réalisations annuelles en matière d’assainissement</a:t>
            </a:r>
          </a:p>
        </p:txBody>
      </p:sp>
    </p:spTree>
    <p:extLst>
      <p:ext uri="{BB962C8B-B14F-4D97-AF65-F5344CB8AC3E}">
        <p14:creationId xmlns:p14="http://schemas.microsoft.com/office/powerpoint/2010/main" xmlns="" val="11897426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2"/>
          <p:cNvSpPr txBox="1">
            <a:spLocks/>
          </p:cNvSpPr>
          <p:nvPr/>
        </p:nvSpPr>
        <p:spPr bwMode="auto">
          <a:xfrm>
            <a:off x="1043608" y="476672"/>
            <a:ext cx="6840760" cy="2448272"/>
          </a:xfrm>
          <a:prstGeom prst="rect">
            <a:avLst/>
          </a:prstGeom>
          <a:extLst/>
        </p:spPr>
        <p:style>
          <a:lnRef idx="1">
            <a:schemeClr val="accent6"/>
          </a:lnRef>
          <a:fillRef idx="2">
            <a:schemeClr val="accent6"/>
          </a:fillRef>
          <a:effectRef idx="1">
            <a:schemeClr val="accent6"/>
          </a:effectRef>
          <a:fontRef idx="minor">
            <a:schemeClr val="dk1"/>
          </a:fontRef>
        </p:style>
        <p:txBody>
          <a:bodyPr vert="horz" wrap="square" lIns="90488" tIns="44450" rIns="90488" bIns="44450" numCol="1" anchor="t" anchorCtr="0" compatLnSpc="1">
            <a:prstTxWarp prst="textNoShape">
              <a:avLst/>
            </a:prstTxWarp>
            <a:noAutofit/>
          </a:bodyPr>
          <a:lstStyle>
            <a:lvl1pPr marL="0" indent="0" algn="ctr" rtl="0" eaLnBrk="1" fontAlgn="base" hangingPunct="1">
              <a:spcBef>
                <a:spcPct val="20000"/>
              </a:spcBef>
              <a:spcAft>
                <a:spcPct val="0"/>
              </a:spcAft>
              <a:buSzPct val="100000"/>
              <a:buNone/>
              <a:defRPr sz="3200">
                <a:solidFill>
                  <a:schemeClr val="dk1"/>
                </a:solidFill>
                <a:latin typeface="+mn-lt"/>
                <a:ea typeface="+mn-ea"/>
                <a:cs typeface="+mn-cs"/>
              </a:defRPr>
            </a:lvl1pPr>
            <a:lvl2pPr marL="457200" indent="0" algn="ctr" rtl="0" eaLnBrk="1" fontAlgn="base" hangingPunct="1">
              <a:spcBef>
                <a:spcPct val="20000"/>
              </a:spcBef>
              <a:spcAft>
                <a:spcPct val="0"/>
              </a:spcAft>
              <a:buSzPct val="100000"/>
              <a:buNone/>
              <a:defRPr sz="2800">
                <a:solidFill>
                  <a:schemeClr val="dk1"/>
                </a:solidFill>
                <a:latin typeface="+mn-lt"/>
                <a:ea typeface="+mn-ea"/>
                <a:cs typeface="+mn-cs"/>
              </a:defRPr>
            </a:lvl2pPr>
            <a:lvl3pPr marL="914400" indent="0" algn="ctr" rtl="0" eaLnBrk="1" fontAlgn="base" hangingPunct="1">
              <a:spcBef>
                <a:spcPct val="20000"/>
              </a:spcBef>
              <a:spcAft>
                <a:spcPct val="0"/>
              </a:spcAft>
              <a:buSzPct val="100000"/>
              <a:buNone/>
              <a:defRPr sz="2400">
                <a:solidFill>
                  <a:schemeClr val="dk1"/>
                </a:solidFill>
                <a:latin typeface="+mn-lt"/>
                <a:ea typeface="+mn-ea"/>
                <a:cs typeface="+mn-cs"/>
              </a:defRPr>
            </a:lvl3pPr>
            <a:lvl4pPr marL="1371600" indent="0" algn="ctr" rtl="0" eaLnBrk="1" fontAlgn="base" hangingPunct="1">
              <a:spcBef>
                <a:spcPct val="20000"/>
              </a:spcBef>
              <a:spcAft>
                <a:spcPct val="0"/>
              </a:spcAft>
              <a:buSzPct val="100000"/>
              <a:buNone/>
              <a:defRPr sz="2000">
                <a:solidFill>
                  <a:schemeClr val="dk1"/>
                </a:solidFill>
                <a:latin typeface="+mn-lt"/>
                <a:ea typeface="+mn-ea"/>
                <a:cs typeface="+mn-cs"/>
              </a:defRPr>
            </a:lvl4pPr>
            <a:lvl5pPr marL="1828800" indent="0" algn="ctr" rtl="0" eaLnBrk="1" fontAlgn="base" hangingPunct="1">
              <a:spcBef>
                <a:spcPct val="20000"/>
              </a:spcBef>
              <a:spcAft>
                <a:spcPct val="0"/>
              </a:spcAft>
              <a:buSzPct val="100000"/>
              <a:buNone/>
              <a:defRPr sz="2000">
                <a:solidFill>
                  <a:schemeClr val="dk1"/>
                </a:solidFill>
                <a:latin typeface="+mn-lt"/>
                <a:ea typeface="+mn-ea"/>
                <a:cs typeface="+mn-cs"/>
              </a:defRPr>
            </a:lvl5pPr>
            <a:lvl6pPr marL="2286000" indent="0" algn="ctr" rtl="0" eaLnBrk="1" fontAlgn="base" hangingPunct="1">
              <a:spcBef>
                <a:spcPct val="20000"/>
              </a:spcBef>
              <a:spcAft>
                <a:spcPct val="0"/>
              </a:spcAft>
              <a:buSzPct val="100000"/>
              <a:buNone/>
              <a:defRPr sz="2000">
                <a:solidFill>
                  <a:schemeClr val="dk1"/>
                </a:solidFill>
                <a:latin typeface="+mn-lt"/>
                <a:ea typeface="+mn-ea"/>
                <a:cs typeface="+mn-cs"/>
              </a:defRPr>
            </a:lvl6pPr>
            <a:lvl7pPr marL="2743200" indent="0" algn="ctr" rtl="0" eaLnBrk="1" fontAlgn="base" hangingPunct="1">
              <a:spcBef>
                <a:spcPct val="20000"/>
              </a:spcBef>
              <a:spcAft>
                <a:spcPct val="0"/>
              </a:spcAft>
              <a:buSzPct val="100000"/>
              <a:buNone/>
              <a:defRPr sz="2000">
                <a:solidFill>
                  <a:schemeClr val="dk1"/>
                </a:solidFill>
                <a:latin typeface="+mn-lt"/>
                <a:ea typeface="+mn-ea"/>
                <a:cs typeface="+mn-cs"/>
              </a:defRPr>
            </a:lvl7pPr>
            <a:lvl8pPr marL="3200400" indent="0" algn="ctr" rtl="0" eaLnBrk="1" fontAlgn="base" hangingPunct="1">
              <a:spcBef>
                <a:spcPct val="20000"/>
              </a:spcBef>
              <a:spcAft>
                <a:spcPct val="0"/>
              </a:spcAft>
              <a:buSzPct val="100000"/>
              <a:buNone/>
              <a:defRPr sz="2000">
                <a:solidFill>
                  <a:schemeClr val="dk1"/>
                </a:solidFill>
                <a:latin typeface="+mn-lt"/>
                <a:ea typeface="+mn-ea"/>
                <a:cs typeface="+mn-cs"/>
              </a:defRPr>
            </a:lvl8pPr>
            <a:lvl9pPr marL="3657600" indent="0" algn="ctr" rtl="0" eaLnBrk="1" fontAlgn="base" hangingPunct="1">
              <a:spcBef>
                <a:spcPct val="20000"/>
              </a:spcBef>
              <a:spcAft>
                <a:spcPct val="0"/>
              </a:spcAft>
              <a:buSzPct val="100000"/>
              <a:buNone/>
              <a:defRPr sz="2000">
                <a:solidFill>
                  <a:schemeClr val="dk1"/>
                </a:solidFill>
                <a:latin typeface="+mn-lt"/>
                <a:ea typeface="+mn-ea"/>
                <a:cs typeface="+mn-cs"/>
              </a:defRPr>
            </a:lvl9pPr>
          </a:lstStyle>
          <a:p>
            <a:r>
              <a:rPr lang="fr-FR" sz="4000" kern="0" dirty="0">
                <a:latin typeface="DokChampa" pitchFamily="34" charset="-34"/>
                <a:cs typeface="DokChampa" pitchFamily="34" charset="-34"/>
              </a:rPr>
              <a:t>4</a:t>
            </a:r>
            <a:r>
              <a:rPr lang="fr-FR" sz="4000" kern="0" dirty="0" smtClean="0">
                <a:latin typeface="DokChampa" pitchFamily="34" charset="-34"/>
                <a:cs typeface="DokChampa" pitchFamily="34" charset="-34"/>
              </a:rPr>
              <a:t>. MISE EN OEUVRE</a:t>
            </a:r>
            <a:endParaRPr lang="fr-FR" sz="2000" kern="0" dirty="0" smtClean="0">
              <a:latin typeface="DokChampa" pitchFamily="34" charset="-34"/>
              <a:cs typeface="DokChampa" pitchFamily="34" charset="-34"/>
            </a:endParaRPr>
          </a:p>
          <a:p>
            <a:pPr marL="342900" indent="-342900" algn="l">
              <a:spcBef>
                <a:spcPts val="1200"/>
              </a:spcBef>
              <a:spcAft>
                <a:spcPts val="1200"/>
              </a:spcAft>
              <a:buFont typeface="Wingdings" pitchFamily="2" charset="2"/>
              <a:buChar char="q"/>
            </a:pPr>
            <a:r>
              <a:rPr lang="fr-FR" sz="2000" b="1" kern="0" dirty="0">
                <a:latin typeface="DokChampa" pitchFamily="34" charset="-34"/>
                <a:cs typeface="DokChampa" pitchFamily="34" charset="-34"/>
              </a:rPr>
              <a:t>Coordination et rôle des </a:t>
            </a:r>
            <a:r>
              <a:rPr lang="fr-FR" sz="2000" b="1" kern="0" dirty="0" smtClean="0">
                <a:latin typeface="DokChampa" pitchFamily="34" charset="-34"/>
                <a:cs typeface="DokChampa" pitchFamily="34" charset="-34"/>
              </a:rPr>
              <a:t>acteurs</a:t>
            </a:r>
            <a:endParaRPr lang="fr-FR" sz="2000" b="1" kern="0" dirty="0">
              <a:latin typeface="DokChampa" pitchFamily="34" charset="-34"/>
              <a:cs typeface="DokChampa" pitchFamily="34" charset="-34"/>
            </a:endParaRPr>
          </a:p>
          <a:p>
            <a:pPr marL="342900" indent="-342900" algn="l">
              <a:spcBef>
                <a:spcPts val="1200"/>
              </a:spcBef>
              <a:spcAft>
                <a:spcPts val="1200"/>
              </a:spcAft>
              <a:buFont typeface="Wingdings" pitchFamily="2" charset="2"/>
              <a:buChar char="q"/>
            </a:pPr>
            <a:r>
              <a:rPr lang="fr-FR" sz="2000" b="1" kern="0" dirty="0">
                <a:latin typeface="DokChampa" pitchFamily="34" charset="-34"/>
                <a:cs typeface="DokChampa" pitchFamily="34" charset="-34"/>
              </a:rPr>
              <a:t>Problèmes rencontrés</a:t>
            </a:r>
          </a:p>
          <a:p>
            <a:pPr algn="l"/>
            <a:endParaRPr lang="fr-FR" sz="2000" kern="0" dirty="0" smtClean="0">
              <a:latin typeface="DokChampa" pitchFamily="34" charset="-34"/>
              <a:cs typeface="DokChampa" pitchFamily="34" charset="-34"/>
            </a:endParaRPr>
          </a:p>
          <a:p>
            <a:endParaRPr lang="fr-FR" sz="5400" kern="0" dirty="0" smtClean="0">
              <a:latin typeface="DokChampa" pitchFamily="34" charset="-34"/>
              <a:cs typeface="DokChampa" pitchFamily="34" charset="-34"/>
            </a:endParaRPr>
          </a:p>
          <a:p>
            <a:endParaRPr lang="fr-FR" sz="4000" kern="0" dirty="0" smtClean="0">
              <a:latin typeface="DokChampa" pitchFamily="34" charset="-34"/>
              <a:cs typeface="DokChampa" pitchFamily="34" charset="-34"/>
            </a:endParaRPr>
          </a:p>
        </p:txBody>
      </p:sp>
      <p:sp>
        <p:nvSpPr>
          <p:cNvPr id="5" name="Espace réservé du pied de page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xmlns="" val="11364827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552" y="135675"/>
            <a:ext cx="8136904" cy="584775"/>
          </a:xfrm>
        </p:spPr>
        <p:txBody>
          <a:bodyPr wrap="square">
            <a:spAutoFit/>
          </a:bodyPr>
          <a:lstStyle/>
          <a:p>
            <a:r>
              <a:rPr lang="fr-FR" sz="3200" dirty="0">
                <a:solidFill>
                  <a:srgbClr val="C00000"/>
                </a:solidFill>
                <a:latin typeface="DokChampa" pitchFamily="34" charset="-34"/>
                <a:cs typeface="DokChampa" pitchFamily="34" charset="-34"/>
              </a:rPr>
              <a:t>Coordination et rôle des acteurs</a:t>
            </a:r>
            <a:endParaRPr lang="fr-FR" sz="3200" dirty="0">
              <a:solidFill>
                <a:srgbClr val="C00000"/>
              </a:solidFill>
            </a:endParaRPr>
          </a:p>
        </p:txBody>
      </p:sp>
      <p:sp>
        <p:nvSpPr>
          <p:cNvPr id="3" name="Espace réservé du contenu 2"/>
          <p:cNvSpPr>
            <a:spLocks noGrp="1"/>
          </p:cNvSpPr>
          <p:nvPr>
            <p:ph idx="1"/>
          </p:nvPr>
        </p:nvSpPr>
        <p:spPr>
          <a:xfrm>
            <a:off x="467544" y="980728"/>
            <a:ext cx="8640960" cy="5368136"/>
          </a:xfrm>
        </p:spPr>
        <p:txBody>
          <a:bodyPr>
            <a:spAutoFit/>
          </a:bodyPr>
          <a:lstStyle/>
          <a:p>
            <a:pPr>
              <a:spcBef>
                <a:spcPts val="600"/>
              </a:spcBef>
              <a:spcAft>
                <a:spcPts val="600"/>
              </a:spcAft>
              <a:buFont typeface="Wingdings" pitchFamily="2" charset="2"/>
              <a:buChar char="F"/>
            </a:pPr>
            <a:r>
              <a:rPr lang="fr-FR" sz="2400" dirty="0" smtClean="0">
                <a:latin typeface="DokChampa" pitchFamily="34" charset="-34"/>
                <a:cs typeface="DokChampa" pitchFamily="34" charset="-34"/>
              </a:rPr>
              <a:t>2 opérations principales de collecte de données au niveau national: </a:t>
            </a:r>
          </a:p>
          <a:p>
            <a:pPr lvl="1">
              <a:spcBef>
                <a:spcPts val="1200"/>
              </a:spcBef>
              <a:spcAft>
                <a:spcPts val="1200"/>
              </a:spcAft>
              <a:buFont typeface="Arial" panose="020B0604020202020204" pitchFamily="34" charset="0"/>
              <a:buChar char="•"/>
            </a:pPr>
            <a:r>
              <a:rPr lang="fr-FR" sz="2200" dirty="0" smtClean="0">
                <a:solidFill>
                  <a:schemeClr val="accent2"/>
                </a:solidFill>
                <a:latin typeface="DokChampa" pitchFamily="34" charset="-34"/>
                <a:ea typeface="+mn-ea"/>
                <a:cs typeface="DokChampa" pitchFamily="34" charset="-34"/>
              </a:rPr>
              <a:t>Inventaire </a:t>
            </a:r>
            <a:r>
              <a:rPr lang="fr-FR" sz="2200" dirty="0">
                <a:solidFill>
                  <a:schemeClr val="accent2"/>
                </a:solidFill>
                <a:latin typeface="DokChampa" pitchFamily="34" charset="-34"/>
                <a:ea typeface="+mn-ea"/>
                <a:cs typeface="DokChampa" pitchFamily="34" charset="-34"/>
              </a:rPr>
              <a:t>national des ouvrages d’approvisionnement en eau potable (INO) et la collecte d’informations relatives aux ouvrages </a:t>
            </a:r>
            <a:r>
              <a:rPr lang="fr-FR" sz="2200" dirty="0" smtClean="0">
                <a:solidFill>
                  <a:schemeClr val="accent2"/>
                </a:solidFill>
                <a:latin typeface="DokChampa" pitchFamily="34" charset="-34"/>
                <a:ea typeface="+mn-ea"/>
                <a:cs typeface="DokChampa" pitchFamily="34" charset="-34"/>
              </a:rPr>
              <a:t>d’AEUE</a:t>
            </a:r>
            <a:r>
              <a:rPr lang="fr-FR" sz="2200" dirty="0" smtClean="0">
                <a:latin typeface="DokChampa" pitchFamily="34" charset="-34"/>
                <a:cs typeface="DokChampa" pitchFamily="34" charset="-34"/>
              </a:rPr>
              <a:t>: </a:t>
            </a:r>
          </a:p>
          <a:p>
            <a:pPr marL="457200" lvl="1" indent="0">
              <a:spcBef>
                <a:spcPts val="1200"/>
              </a:spcBef>
              <a:spcAft>
                <a:spcPts val="1200"/>
              </a:spcAft>
              <a:buNone/>
            </a:pPr>
            <a:r>
              <a:rPr lang="fr-FR" sz="2200" dirty="0" smtClean="0">
                <a:latin typeface="DokChampa" pitchFamily="34" charset="-34"/>
                <a:cs typeface="DokChampa" pitchFamily="34" charset="-34"/>
              </a:rPr>
              <a:t>Collecte d’informations sur les </a:t>
            </a:r>
            <a:r>
              <a:rPr lang="fr-FR" sz="2200" dirty="0" smtClean="0">
                <a:solidFill>
                  <a:srgbClr val="00B050"/>
                </a:solidFill>
                <a:latin typeface="DokChampa" pitchFamily="34" charset="-34"/>
                <a:cs typeface="DokChampa" pitchFamily="34" charset="-34"/>
              </a:rPr>
              <a:t>ouvrages  AEP </a:t>
            </a:r>
            <a:r>
              <a:rPr lang="fr-FR" sz="2200" dirty="0" smtClean="0">
                <a:latin typeface="DokChampa" pitchFamily="34" charset="-34"/>
                <a:cs typeface="DokChampa" pitchFamily="34" charset="-34"/>
              </a:rPr>
              <a:t>et </a:t>
            </a:r>
            <a:r>
              <a:rPr lang="fr-FR" sz="2200" dirty="0" smtClean="0">
                <a:solidFill>
                  <a:srgbClr val="00B050"/>
                </a:solidFill>
                <a:latin typeface="DokChampa" pitchFamily="34" charset="-34"/>
                <a:cs typeface="DokChampa" pitchFamily="34" charset="-34"/>
              </a:rPr>
              <a:t>AEUE </a:t>
            </a:r>
            <a:r>
              <a:rPr lang="fr-FR" sz="2200" dirty="0" smtClean="0">
                <a:latin typeface="DokChampa" pitchFamily="34" charset="-34"/>
                <a:cs typeface="DokChampa" pitchFamily="34" charset="-34"/>
              </a:rPr>
              <a:t> réalisés (nombre, type, fonctionnalité…)</a:t>
            </a:r>
            <a:endParaRPr lang="fr-FR" sz="2000" dirty="0" smtClean="0">
              <a:latin typeface="DokChampa" pitchFamily="34" charset="-34"/>
              <a:cs typeface="DokChampa" pitchFamily="34" charset="-34"/>
            </a:endParaRPr>
          </a:p>
          <a:p>
            <a:pPr lvl="1">
              <a:spcBef>
                <a:spcPts val="1200"/>
              </a:spcBef>
              <a:spcAft>
                <a:spcPts val="1200"/>
              </a:spcAft>
              <a:buFont typeface="Arial" panose="020B0604020202020204" pitchFamily="34" charset="0"/>
              <a:buChar char="•"/>
            </a:pPr>
            <a:r>
              <a:rPr lang="fr-FR" sz="2200" dirty="0" smtClean="0">
                <a:solidFill>
                  <a:schemeClr val="accent2"/>
                </a:solidFill>
                <a:latin typeface="DokChampa" pitchFamily="34" charset="-34"/>
                <a:ea typeface="+mn-ea"/>
                <a:cs typeface="DokChampa" pitchFamily="34" charset="-34"/>
              </a:rPr>
              <a:t>Collecte </a:t>
            </a:r>
            <a:r>
              <a:rPr lang="fr-FR" sz="2200" dirty="0">
                <a:solidFill>
                  <a:schemeClr val="accent2"/>
                </a:solidFill>
                <a:latin typeface="DokChampa" pitchFamily="34" charset="-34"/>
                <a:ea typeface="+mn-ea"/>
                <a:cs typeface="DokChampa" pitchFamily="34" charset="-34"/>
              </a:rPr>
              <a:t>données auprès des </a:t>
            </a:r>
            <a:r>
              <a:rPr lang="fr-FR" sz="2200" dirty="0" smtClean="0">
                <a:solidFill>
                  <a:schemeClr val="accent2"/>
                </a:solidFill>
                <a:latin typeface="DokChampa" pitchFamily="34" charset="-34"/>
                <a:ea typeface="+mn-ea"/>
                <a:cs typeface="DokChampa" pitchFamily="34" charset="-34"/>
              </a:rPr>
              <a:t> autres acteurs </a:t>
            </a:r>
            <a:r>
              <a:rPr lang="fr-FR" sz="2200" dirty="0" smtClean="0">
                <a:solidFill>
                  <a:schemeClr val="accent2"/>
                </a:solidFill>
                <a:latin typeface="DokChampa" pitchFamily="34" charset="-34"/>
                <a:cs typeface="DokChampa" pitchFamily="34" charset="-34"/>
              </a:rPr>
              <a:t>intervenants dans le domaine de l’AEPA (ONG, Associations...):</a:t>
            </a:r>
          </a:p>
          <a:p>
            <a:pPr marL="457200" lvl="1" indent="0">
              <a:spcBef>
                <a:spcPts val="1200"/>
              </a:spcBef>
              <a:spcAft>
                <a:spcPts val="1200"/>
              </a:spcAft>
              <a:buNone/>
            </a:pPr>
            <a:r>
              <a:rPr lang="fr-FR" sz="2200" dirty="0">
                <a:latin typeface="DokChampa" pitchFamily="34" charset="-34"/>
                <a:cs typeface="DokChampa" pitchFamily="34" charset="-34"/>
              </a:rPr>
              <a:t>Collecte </a:t>
            </a:r>
            <a:r>
              <a:rPr lang="fr-FR" sz="2200" dirty="0" smtClean="0">
                <a:latin typeface="DokChampa" pitchFamily="34" charset="-34"/>
                <a:cs typeface="DokChampa" pitchFamily="34" charset="-34"/>
              </a:rPr>
              <a:t>d’informations sur les </a:t>
            </a:r>
            <a:r>
              <a:rPr lang="fr-FR" sz="2200" dirty="0">
                <a:solidFill>
                  <a:srgbClr val="00B050"/>
                </a:solidFill>
                <a:latin typeface="DokChampa" pitchFamily="34" charset="-34"/>
                <a:cs typeface="DokChampa" pitchFamily="34" charset="-34"/>
              </a:rPr>
              <a:t>ouvrages AEP </a:t>
            </a:r>
            <a:r>
              <a:rPr lang="fr-FR" sz="2200" dirty="0" smtClean="0">
                <a:latin typeface="DokChampa" pitchFamily="34" charset="-34"/>
                <a:cs typeface="DokChampa" pitchFamily="34" charset="-34"/>
              </a:rPr>
              <a:t>et </a:t>
            </a:r>
            <a:r>
              <a:rPr lang="fr-FR" sz="2200" dirty="0">
                <a:solidFill>
                  <a:srgbClr val="00B050"/>
                </a:solidFill>
                <a:latin typeface="DokChampa" pitchFamily="34" charset="-34"/>
                <a:cs typeface="DokChampa" pitchFamily="34" charset="-34"/>
              </a:rPr>
              <a:t>AUE</a:t>
            </a:r>
            <a:r>
              <a:rPr lang="fr-FR" sz="2200" dirty="0" smtClean="0">
                <a:latin typeface="DokChampa" pitchFamily="34" charset="-34"/>
                <a:cs typeface="DokChampa" pitchFamily="34" charset="-34"/>
              </a:rPr>
              <a:t> réalisés  et sur les </a:t>
            </a:r>
            <a:r>
              <a:rPr lang="fr-FR" sz="2200" dirty="0">
                <a:solidFill>
                  <a:srgbClr val="00B050"/>
                </a:solidFill>
                <a:latin typeface="DokChampa" pitchFamily="34" charset="-34"/>
                <a:cs typeface="DokChampa" pitchFamily="34" charset="-34"/>
              </a:rPr>
              <a:t>financements</a:t>
            </a:r>
            <a:r>
              <a:rPr lang="fr-FR" sz="2200" dirty="0" smtClean="0">
                <a:latin typeface="DokChampa" pitchFamily="34" charset="-34"/>
                <a:cs typeface="DokChampa" pitchFamily="34" charset="-34"/>
              </a:rPr>
              <a:t> en termes de programmation et de réalisation.</a:t>
            </a:r>
          </a:p>
        </p:txBody>
      </p:sp>
    </p:spTree>
    <p:extLst>
      <p:ext uri="{BB962C8B-B14F-4D97-AF65-F5344CB8AC3E}">
        <p14:creationId xmlns:p14="http://schemas.microsoft.com/office/powerpoint/2010/main" xmlns="" val="32588790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0" name="Groupe 59"/>
          <p:cNvGrpSpPr/>
          <p:nvPr/>
        </p:nvGrpSpPr>
        <p:grpSpPr>
          <a:xfrm>
            <a:off x="72008" y="698818"/>
            <a:ext cx="8964488" cy="5610502"/>
            <a:chOff x="0" y="0"/>
            <a:chExt cx="9404983" cy="3431424"/>
          </a:xfrm>
        </p:grpSpPr>
        <p:grpSp>
          <p:nvGrpSpPr>
            <p:cNvPr id="61" name="Groupe 60"/>
            <p:cNvGrpSpPr/>
            <p:nvPr/>
          </p:nvGrpSpPr>
          <p:grpSpPr>
            <a:xfrm>
              <a:off x="0" y="0"/>
              <a:ext cx="9404983" cy="2144288"/>
              <a:chOff x="-8627" y="17252"/>
              <a:chExt cx="9405549" cy="2144288"/>
            </a:xfrm>
          </p:grpSpPr>
          <p:sp>
            <p:nvSpPr>
              <p:cNvPr id="68" name="Text Box 13"/>
              <p:cNvSpPr txBox="1">
                <a:spLocks noChangeArrowheads="1"/>
              </p:cNvSpPr>
              <p:nvPr/>
            </p:nvSpPr>
            <p:spPr bwMode="auto">
              <a:xfrm>
                <a:off x="-1" y="17254"/>
                <a:ext cx="3510952" cy="273490"/>
              </a:xfrm>
              <a:prstGeom prst="rect">
                <a:avLst/>
              </a:prstGeom>
              <a:solidFill>
                <a:srgbClr val="FFCC99"/>
              </a:solidFill>
              <a:ln w="9525">
                <a:solidFill>
                  <a:srgbClr val="FFCC99"/>
                </a:solidFill>
                <a:miter lim="800000"/>
                <a:headEnd/>
                <a:tailEnd/>
              </a:ln>
            </p:spPr>
            <p:txBody>
              <a:bodyPr rot="0" vert="horz" wrap="square" lIns="91440" tIns="45720" rIns="91440" bIns="45720" anchor="t" anchorCtr="0" upright="1">
                <a:noAutofit/>
              </a:bodyPr>
              <a:lstStyle/>
              <a:p>
                <a:pPr>
                  <a:lnSpc>
                    <a:spcPct val="115000"/>
                  </a:lnSpc>
                  <a:spcAft>
                    <a:spcPts val="1000"/>
                  </a:spcAft>
                </a:pPr>
                <a:r>
                  <a:rPr lang="fr-FR" sz="1400" b="1">
                    <a:effectLst/>
                    <a:latin typeface="Calibri"/>
                    <a:ea typeface="Calibri"/>
                    <a:cs typeface="Arial"/>
                  </a:rPr>
                  <a:t>Structures/acteurs</a:t>
                </a:r>
                <a:endParaRPr lang="fr-FR" sz="1200">
                  <a:effectLst/>
                  <a:latin typeface="Calibri"/>
                  <a:ea typeface="Calibri"/>
                  <a:cs typeface="Times New Roman"/>
                </a:endParaRPr>
              </a:p>
            </p:txBody>
          </p:sp>
          <p:sp>
            <p:nvSpPr>
              <p:cNvPr id="69" name="Rectangle 68"/>
              <p:cNvSpPr>
                <a:spLocks noChangeArrowheads="1"/>
              </p:cNvSpPr>
              <p:nvPr/>
            </p:nvSpPr>
            <p:spPr bwMode="auto">
              <a:xfrm>
                <a:off x="-1" y="1561381"/>
                <a:ext cx="1371600" cy="600159"/>
              </a:xfrm>
              <a:prstGeom prst="rect">
                <a:avLst/>
              </a:prstGeom>
              <a:solidFill>
                <a:schemeClr val="accent3">
                  <a:lumMod val="95000"/>
                </a:schemeClr>
              </a:solidFill>
              <a:ln>
                <a:noFill/>
                <a:headEnd/>
                <a:tailEnd/>
              </a:ln>
            </p:spPr>
            <p:style>
              <a:lnRef idx="2">
                <a:schemeClr val="accent2"/>
              </a:lnRef>
              <a:fillRef idx="1">
                <a:schemeClr val="lt1"/>
              </a:fillRef>
              <a:effectRef idx="0">
                <a:schemeClr val="accent2"/>
              </a:effectRef>
              <a:fontRef idx="minor">
                <a:schemeClr val="dk1"/>
              </a:fontRef>
            </p:style>
            <p:txBody>
              <a:bodyPr rot="0" vert="horz" wrap="square" lIns="91440" tIns="45720" rIns="91440" bIns="45720" anchor="t" anchorCtr="0" upright="1">
                <a:noAutofit/>
              </a:bodyPr>
              <a:lstStyle/>
              <a:p>
                <a:pPr>
                  <a:lnSpc>
                    <a:spcPct val="115000"/>
                  </a:lnSpc>
                  <a:spcAft>
                    <a:spcPts val="1000"/>
                  </a:spcAft>
                </a:pPr>
                <a:r>
                  <a:rPr lang="fr-FR" sz="1050" b="1" kern="1200" dirty="0">
                    <a:solidFill>
                      <a:srgbClr val="000000"/>
                    </a:solidFill>
                    <a:effectLst/>
                    <a:ea typeface="Times New Roman"/>
                    <a:cs typeface="Arial"/>
                  </a:rPr>
                  <a:t>Directions centrales des autres ministères impliqués</a:t>
                </a:r>
                <a:endParaRPr lang="fr-FR" sz="1200" b="1" dirty="0">
                  <a:effectLst/>
                  <a:ea typeface="Calibri"/>
                  <a:cs typeface="Times New Roman"/>
                </a:endParaRPr>
              </a:p>
            </p:txBody>
          </p:sp>
          <p:sp>
            <p:nvSpPr>
              <p:cNvPr id="70" name="Rectangle 69"/>
              <p:cNvSpPr>
                <a:spLocks noChangeArrowheads="1"/>
              </p:cNvSpPr>
              <p:nvPr/>
            </p:nvSpPr>
            <p:spPr bwMode="auto">
              <a:xfrm>
                <a:off x="8048446" y="396815"/>
                <a:ext cx="1339850" cy="468630"/>
              </a:xfrm>
              <a:prstGeom prst="rect">
                <a:avLst/>
              </a:prstGeom>
              <a:solidFill>
                <a:srgbClr val="FFFF99"/>
              </a:solidFill>
              <a:ln w="9525">
                <a:noFill/>
                <a:miter lim="800000"/>
                <a:headEnd/>
                <a:tailEnd/>
              </a:ln>
            </p:spPr>
            <p:txBody>
              <a:bodyPr rot="0" vert="horz" wrap="square" lIns="91440" tIns="45720" rIns="91440" bIns="45720" anchor="t" anchorCtr="0" upright="1">
                <a:noAutofit/>
              </a:bodyPr>
              <a:lstStyle/>
              <a:p>
                <a:pPr algn="ctr">
                  <a:lnSpc>
                    <a:spcPct val="115000"/>
                  </a:lnSpc>
                  <a:spcAft>
                    <a:spcPts val="1000"/>
                  </a:spcAft>
                </a:pPr>
                <a:r>
                  <a:rPr lang="fr-FR" sz="1200" b="1" dirty="0">
                    <a:solidFill>
                      <a:srgbClr val="0000FF"/>
                    </a:solidFill>
                    <a:effectLst/>
                    <a:latin typeface="Calibri"/>
                    <a:ea typeface="Calibri"/>
                    <a:cs typeface="Times New Roman"/>
                  </a:rPr>
                  <a:t>Comité National de Pilotage (CNP)</a:t>
                </a:r>
                <a:endParaRPr lang="fr-FR" sz="1200" dirty="0">
                  <a:effectLst/>
                  <a:latin typeface="Calibri"/>
                  <a:ea typeface="Calibri"/>
                  <a:cs typeface="Times New Roman"/>
                </a:endParaRPr>
              </a:p>
            </p:txBody>
          </p:sp>
          <p:sp>
            <p:nvSpPr>
              <p:cNvPr id="71" name="Text Box 13"/>
              <p:cNvSpPr txBox="1">
                <a:spLocks noChangeArrowheads="1"/>
              </p:cNvSpPr>
              <p:nvPr/>
            </p:nvSpPr>
            <p:spPr bwMode="auto">
              <a:xfrm>
                <a:off x="5839496" y="17252"/>
                <a:ext cx="3546848" cy="273050"/>
              </a:xfrm>
              <a:prstGeom prst="rect">
                <a:avLst/>
              </a:prstGeom>
              <a:solidFill>
                <a:srgbClr val="FFCC99"/>
              </a:solidFill>
              <a:ln w="9525">
                <a:solidFill>
                  <a:srgbClr val="FFCC99"/>
                </a:solidFill>
                <a:miter lim="800000"/>
                <a:headEnd/>
                <a:tailEnd/>
              </a:ln>
            </p:spPr>
            <p:txBody>
              <a:bodyPr rot="0" vert="horz" wrap="square" lIns="91440" tIns="45720" rIns="91440" bIns="45720" anchor="t" anchorCtr="0" upright="1">
                <a:noAutofit/>
              </a:bodyPr>
              <a:lstStyle/>
              <a:p>
                <a:pPr algn="r">
                  <a:lnSpc>
                    <a:spcPct val="115000"/>
                  </a:lnSpc>
                  <a:spcAft>
                    <a:spcPts val="1000"/>
                  </a:spcAft>
                </a:pPr>
                <a:r>
                  <a:rPr lang="fr-FR" sz="1400" b="1">
                    <a:effectLst/>
                    <a:latin typeface="Calibri"/>
                    <a:ea typeface="Calibri"/>
                    <a:cs typeface="Arial"/>
                  </a:rPr>
                  <a:t>Cadres</a:t>
                </a:r>
                <a:endParaRPr lang="fr-FR" sz="1200">
                  <a:effectLst/>
                  <a:latin typeface="Calibri"/>
                  <a:ea typeface="Calibri"/>
                  <a:cs typeface="Times New Roman"/>
                </a:endParaRPr>
              </a:p>
            </p:txBody>
          </p:sp>
          <p:sp>
            <p:nvSpPr>
              <p:cNvPr id="72" name="Rectangle 71"/>
              <p:cNvSpPr>
                <a:spLocks noChangeArrowheads="1"/>
              </p:cNvSpPr>
              <p:nvPr/>
            </p:nvSpPr>
            <p:spPr bwMode="auto">
              <a:xfrm>
                <a:off x="-8627" y="513464"/>
                <a:ext cx="793115" cy="401320"/>
              </a:xfrm>
              <a:prstGeom prst="rect">
                <a:avLst/>
              </a:prstGeom>
              <a:solidFill>
                <a:schemeClr val="accent3">
                  <a:lumMod val="95000"/>
                </a:schemeClr>
              </a:solidFill>
              <a:ln>
                <a:noFill/>
                <a:headEnd/>
                <a:tailEnd/>
              </a:ln>
            </p:spPr>
            <p:style>
              <a:lnRef idx="2">
                <a:schemeClr val="accent2"/>
              </a:lnRef>
              <a:fillRef idx="1">
                <a:schemeClr val="lt1"/>
              </a:fillRef>
              <a:effectRef idx="0">
                <a:schemeClr val="accent2"/>
              </a:effectRef>
              <a:fontRef idx="minor">
                <a:schemeClr val="dk1"/>
              </a:fontRef>
            </p:style>
            <p:txBody>
              <a:bodyPr rot="0" vert="horz" wrap="square" lIns="91440" tIns="45720" rIns="91440" bIns="45720" anchor="t" anchorCtr="0" upright="1">
                <a:noAutofit/>
              </a:bodyPr>
              <a:lstStyle/>
              <a:p>
                <a:pPr>
                  <a:lnSpc>
                    <a:spcPct val="115000"/>
                  </a:lnSpc>
                  <a:spcAft>
                    <a:spcPts val="0"/>
                  </a:spcAft>
                </a:pPr>
                <a:r>
                  <a:rPr lang="fr-FR" sz="1050" b="1">
                    <a:effectLst/>
                    <a:ea typeface="Calibri"/>
                    <a:cs typeface="Times New Roman"/>
                  </a:rPr>
                  <a:t>DGRE</a:t>
                </a:r>
                <a:endParaRPr lang="fr-FR" sz="1200" b="1">
                  <a:effectLst/>
                  <a:ea typeface="Calibri"/>
                  <a:cs typeface="Times New Roman"/>
                </a:endParaRPr>
              </a:p>
            </p:txBody>
          </p:sp>
          <p:sp>
            <p:nvSpPr>
              <p:cNvPr id="73" name="Text Box 13"/>
              <p:cNvSpPr txBox="1">
                <a:spLocks noChangeArrowheads="1"/>
              </p:cNvSpPr>
              <p:nvPr/>
            </p:nvSpPr>
            <p:spPr bwMode="auto">
              <a:xfrm>
                <a:off x="3191966" y="17254"/>
                <a:ext cx="2984917" cy="273050"/>
              </a:xfrm>
              <a:prstGeom prst="rect">
                <a:avLst/>
              </a:prstGeom>
              <a:solidFill>
                <a:srgbClr val="FFCC99"/>
              </a:solidFill>
              <a:ln w="9525">
                <a:solidFill>
                  <a:srgbClr val="FFCC99"/>
                </a:solidFill>
                <a:miter lim="800000"/>
                <a:headEnd/>
                <a:tailEnd/>
              </a:ln>
            </p:spPr>
            <p:txBody>
              <a:bodyPr rot="0" vert="horz" wrap="square" lIns="91440" tIns="45720" rIns="91440" bIns="45720" anchor="t" anchorCtr="0" upright="1">
                <a:noAutofit/>
              </a:bodyPr>
              <a:lstStyle/>
              <a:p>
                <a:pPr algn="ctr">
                  <a:lnSpc>
                    <a:spcPct val="115000"/>
                  </a:lnSpc>
                  <a:spcAft>
                    <a:spcPts val="1000"/>
                  </a:spcAft>
                </a:pPr>
                <a:r>
                  <a:rPr lang="fr-FR" sz="1400" b="1" kern="1200">
                    <a:effectLst/>
                    <a:latin typeface="Calibri"/>
                    <a:ea typeface="Times New Roman"/>
                    <a:cs typeface="Arial"/>
                  </a:rPr>
                  <a:t>Rôle et Responsabilité de SE</a:t>
                </a:r>
                <a:endParaRPr lang="fr-FR" sz="1200">
                  <a:effectLst/>
                  <a:latin typeface="Calibri"/>
                  <a:ea typeface="Calibri"/>
                  <a:cs typeface="Times New Roman"/>
                </a:endParaRPr>
              </a:p>
            </p:txBody>
          </p:sp>
          <p:sp>
            <p:nvSpPr>
              <p:cNvPr id="74" name="Rectangle 73"/>
              <p:cNvSpPr>
                <a:spLocks noChangeArrowheads="1"/>
              </p:cNvSpPr>
              <p:nvPr/>
            </p:nvSpPr>
            <p:spPr bwMode="auto">
              <a:xfrm>
                <a:off x="8057072" y="1035169"/>
                <a:ext cx="1339850" cy="468630"/>
              </a:xfrm>
              <a:prstGeom prst="rect">
                <a:avLst/>
              </a:prstGeom>
              <a:solidFill>
                <a:srgbClr val="FFFF99"/>
              </a:solidFill>
              <a:ln w="9525">
                <a:noFill/>
                <a:miter lim="800000"/>
                <a:headEnd/>
                <a:tailEnd/>
              </a:ln>
            </p:spPr>
            <p:txBody>
              <a:bodyPr rot="0" vert="horz" wrap="square" lIns="91440" tIns="45720" rIns="91440" bIns="45720" anchor="t" anchorCtr="0" upright="1">
                <a:noAutofit/>
              </a:bodyPr>
              <a:lstStyle/>
              <a:p>
                <a:pPr algn="ctr">
                  <a:lnSpc>
                    <a:spcPct val="115000"/>
                  </a:lnSpc>
                  <a:spcAft>
                    <a:spcPts val="1000"/>
                  </a:spcAft>
                </a:pPr>
                <a:r>
                  <a:rPr lang="fr-FR" sz="1200" b="1">
                    <a:solidFill>
                      <a:srgbClr val="0000FF"/>
                    </a:solidFill>
                    <a:effectLst/>
                    <a:latin typeface="Calibri"/>
                    <a:ea typeface="Calibri"/>
                    <a:cs typeface="Times New Roman"/>
                  </a:rPr>
                  <a:t>Revue annuelle</a:t>
                </a:r>
                <a:endParaRPr lang="fr-FR" sz="1200">
                  <a:effectLst/>
                  <a:latin typeface="Calibri"/>
                  <a:ea typeface="Calibri"/>
                  <a:cs typeface="Times New Roman"/>
                </a:endParaRPr>
              </a:p>
            </p:txBody>
          </p:sp>
          <p:sp>
            <p:nvSpPr>
              <p:cNvPr id="75" name="Rectangle 74"/>
              <p:cNvSpPr>
                <a:spLocks noChangeArrowheads="1"/>
              </p:cNvSpPr>
              <p:nvPr/>
            </p:nvSpPr>
            <p:spPr bwMode="auto">
              <a:xfrm>
                <a:off x="8039819" y="1690777"/>
                <a:ext cx="1339850" cy="396240"/>
              </a:xfrm>
              <a:prstGeom prst="rect">
                <a:avLst/>
              </a:prstGeom>
              <a:solidFill>
                <a:srgbClr val="FFFF99"/>
              </a:solidFill>
              <a:ln w="9525">
                <a:noFill/>
                <a:miter lim="800000"/>
                <a:headEnd/>
                <a:tailEnd/>
              </a:ln>
            </p:spPr>
            <p:txBody>
              <a:bodyPr rot="0" vert="horz" wrap="square" lIns="91440" tIns="45720" rIns="91440" bIns="45720" anchor="t" anchorCtr="0" upright="1">
                <a:noAutofit/>
              </a:bodyPr>
              <a:lstStyle/>
              <a:p>
                <a:pPr algn="ctr">
                  <a:lnSpc>
                    <a:spcPct val="115000"/>
                  </a:lnSpc>
                  <a:spcAft>
                    <a:spcPts val="1000"/>
                  </a:spcAft>
                </a:pPr>
                <a:r>
                  <a:rPr lang="fr-FR" sz="1200" b="1">
                    <a:solidFill>
                      <a:srgbClr val="0000FF"/>
                    </a:solidFill>
                    <a:effectLst/>
                    <a:latin typeface="Calibri"/>
                    <a:ea typeface="Calibri"/>
                    <a:cs typeface="Times New Roman"/>
                  </a:rPr>
                  <a:t>CaPa</a:t>
                </a:r>
                <a:endParaRPr lang="fr-FR" sz="1200">
                  <a:effectLst/>
                  <a:latin typeface="Calibri"/>
                  <a:ea typeface="Calibri"/>
                  <a:cs typeface="Times New Roman"/>
                </a:endParaRPr>
              </a:p>
            </p:txBody>
          </p:sp>
          <p:sp>
            <p:nvSpPr>
              <p:cNvPr id="76" name="Rectangle 75"/>
              <p:cNvSpPr>
                <a:spLocks noChangeArrowheads="1"/>
              </p:cNvSpPr>
              <p:nvPr/>
            </p:nvSpPr>
            <p:spPr bwMode="auto">
              <a:xfrm>
                <a:off x="-8627" y="1035169"/>
                <a:ext cx="793115" cy="401320"/>
              </a:xfrm>
              <a:prstGeom prst="rect">
                <a:avLst/>
              </a:prstGeom>
              <a:solidFill>
                <a:schemeClr val="accent3">
                  <a:lumMod val="95000"/>
                </a:schemeClr>
              </a:solidFill>
              <a:ln>
                <a:noFill/>
                <a:headEnd/>
                <a:tailEnd/>
              </a:ln>
            </p:spPr>
            <p:style>
              <a:lnRef idx="2">
                <a:schemeClr val="accent2"/>
              </a:lnRef>
              <a:fillRef idx="1">
                <a:schemeClr val="lt1"/>
              </a:fillRef>
              <a:effectRef idx="0">
                <a:schemeClr val="accent2"/>
              </a:effectRef>
              <a:fontRef idx="minor">
                <a:schemeClr val="dk1"/>
              </a:fontRef>
            </p:style>
            <p:txBody>
              <a:bodyPr rot="0" vert="horz" wrap="square" lIns="91440" tIns="45720" rIns="91440" bIns="45720" anchor="t" anchorCtr="0" upright="1">
                <a:noAutofit/>
              </a:bodyPr>
              <a:lstStyle/>
              <a:p>
                <a:pPr>
                  <a:lnSpc>
                    <a:spcPct val="115000"/>
                  </a:lnSpc>
                  <a:spcAft>
                    <a:spcPts val="0"/>
                  </a:spcAft>
                </a:pPr>
                <a:r>
                  <a:rPr lang="fr-FR" sz="1050" b="1">
                    <a:effectLst/>
                    <a:ea typeface="Calibri"/>
                    <a:cs typeface="Times New Roman"/>
                  </a:rPr>
                  <a:t>DGAEUE</a:t>
                </a:r>
                <a:endParaRPr lang="fr-FR" sz="1200" b="1">
                  <a:effectLst/>
                  <a:ea typeface="Calibri"/>
                  <a:cs typeface="Times New Roman"/>
                </a:endParaRPr>
              </a:p>
            </p:txBody>
          </p:sp>
          <p:sp>
            <p:nvSpPr>
              <p:cNvPr id="77" name="Rectangle 76"/>
              <p:cNvSpPr>
                <a:spLocks noChangeArrowheads="1"/>
              </p:cNvSpPr>
              <p:nvPr/>
            </p:nvSpPr>
            <p:spPr bwMode="auto">
              <a:xfrm>
                <a:off x="1794258" y="396814"/>
                <a:ext cx="2585228" cy="717709"/>
              </a:xfrm>
              <a:prstGeom prst="rect">
                <a:avLst/>
              </a:prstGeom>
              <a:ln>
                <a:prstDash val="sysDot"/>
                <a:headEnd/>
                <a:tailEnd/>
              </a:ln>
            </p:spPr>
            <p:style>
              <a:lnRef idx="2">
                <a:schemeClr val="accent2"/>
              </a:lnRef>
              <a:fillRef idx="1">
                <a:schemeClr val="lt1"/>
              </a:fillRef>
              <a:effectRef idx="0">
                <a:schemeClr val="accent2"/>
              </a:effectRef>
              <a:fontRef idx="minor">
                <a:schemeClr val="dk1"/>
              </a:fontRef>
            </p:style>
            <p:txBody>
              <a:bodyPr rot="0" vert="horz" wrap="square" lIns="91440" tIns="45720" rIns="91440" bIns="45720" anchor="t" anchorCtr="0" upright="1">
                <a:noAutofit/>
              </a:bodyPr>
              <a:lstStyle/>
              <a:p>
                <a:pPr>
                  <a:lnSpc>
                    <a:spcPct val="115000"/>
                  </a:lnSpc>
                  <a:spcAft>
                    <a:spcPts val="0"/>
                  </a:spcAft>
                </a:pPr>
                <a:r>
                  <a:rPr lang="fr-FR" sz="1000" b="1" dirty="0" smtClean="0">
                    <a:latin typeface="Arial" pitchFamily="34" charset="0"/>
                    <a:ea typeface="Times New Roman"/>
                    <a:cs typeface="Arial" pitchFamily="34" charset="0"/>
                  </a:rPr>
                  <a:t>Coordonnent</a:t>
                </a:r>
                <a:r>
                  <a:rPr lang="fr-FR" sz="1000" b="1" kern="1200" dirty="0" smtClean="0">
                    <a:effectLst/>
                    <a:latin typeface="Arial" pitchFamily="34" charset="0"/>
                    <a:ea typeface="Times New Roman"/>
                    <a:cs typeface="Arial" pitchFamily="34" charset="0"/>
                  </a:rPr>
                  <a:t> </a:t>
                </a:r>
                <a:r>
                  <a:rPr lang="fr-FR" sz="1000" b="1" kern="1200" dirty="0">
                    <a:effectLst/>
                    <a:latin typeface="Arial" pitchFamily="34" charset="0"/>
                    <a:ea typeface="Times New Roman"/>
                    <a:cs typeface="Arial" pitchFamily="34" charset="0"/>
                  </a:rPr>
                  <a:t>la mise en œuvre du dispositif de SE</a:t>
                </a:r>
                <a:endParaRPr lang="fr-FR" sz="1400" dirty="0">
                  <a:effectLst/>
                  <a:latin typeface="Arial" pitchFamily="34" charset="0"/>
                  <a:ea typeface="Calibri"/>
                  <a:cs typeface="Arial" pitchFamily="34" charset="0"/>
                </a:endParaRPr>
              </a:p>
              <a:p>
                <a:pPr marL="180340" indent="-143510">
                  <a:lnSpc>
                    <a:spcPct val="115000"/>
                  </a:lnSpc>
                  <a:spcAft>
                    <a:spcPts val="0"/>
                  </a:spcAft>
                </a:pPr>
                <a:r>
                  <a:rPr lang="fr-FR" sz="1000" b="1" kern="1200" dirty="0">
                    <a:effectLst/>
                    <a:latin typeface="Arial" pitchFamily="34" charset="0"/>
                    <a:ea typeface="Times New Roman"/>
                    <a:cs typeface="Arial" pitchFamily="34" charset="0"/>
                  </a:rPr>
                  <a:t>Proposent les indicateurs et assurent le suivi </a:t>
                </a:r>
                <a:endParaRPr lang="fr-FR" sz="1400" dirty="0">
                  <a:effectLst/>
                  <a:latin typeface="Arial" pitchFamily="34" charset="0"/>
                  <a:ea typeface="Calibri"/>
                  <a:cs typeface="Arial" pitchFamily="34" charset="0"/>
                </a:endParaRPr>
              </a:p>
              <a:p>
                <a:pPr marL="180340" indent="-143510">
                  <a:lnSpc>
                    <a:spcPct val="115000"/>
                  </a:lnSpc>
                  <a:spcAft>
                    <a:spcPts val="0"/>
                  </a:spcAft>
                </a:pPr>
                <a:r>
                  <a:rPr lang="fr-FR" sz="1000" b="1" kern="1200" dirty="0">
                    <a:effectLst/>
                    <a:latin typeface="Arial" pitchFamily="34" charset="0"/>
                    <a:ea typeface="Times New Roman"/>
                    <a:cs typeface="Arial" pitchFamily="34" charset="0"/>
                  </a:rPr>
                  <a:t>Traite les données et les diffusent</a:t>
                </a:r>
                <a:endParaRPr lang="fr-FR" sz="1400" dirty="0">
                  <a:effectLst/>
                  <a:latin typeface="Arial" pitchFamily="34" charset="0"/>
                  <a:ea typeface="Calibri"/>
                  <a:cs typeface="Arial" pitchFamily="34" charset="0"/>
                </a:endParaRPr>
              </a:p>
              <a:p>
                <a:pPr marL="180340" indent="-143510">
                  <a:lnSpc>
                    <a:spcPct val="115000"/>
                  </a:lnSpc>
                  <a:spcAft>
                    <a:spcPts val="1000"/>
                  </a:spcAft>
                </a:pPr>
                <a:r>
                  <a:rPr lang="fr-FR" sz="1000" b="1" kern="1200" dirty="0">
                    <a:effectLst/>
                    <a:latin typeface="Arial" pitchFamily="34" charset="0"/>
                    <a:ea typeface="Times New Roman"/>
                    <a:cs typeface="Arial" pitchFamily="34" charset="0"/>
                  </a:rPr>
                  <a:t>Rédigent les rapports</a:t>
                </a:r>
                <a:endParaRPr lang="fr-FR" sz="1400" dirty="0">
                  <a:effectLst/>
                  <a:latin typeface="Arial" pitchFamily="34" charset="0"/>
                  <a:ea typeface="Calibri"/>
                  <a:cs typeface="Arial" pitchFamily="34" charset="0"/>
                </a:endParaRPr>
              </a:p>
            </p:txBody>
          </p:sp>
          <p:sp>
            <p:nvSpPr>
              <p:cNvPr id="78" name="Rectangle 77"/>
              <p:cNvSpPr>
                <a:spLocks noChangeArrowheads="1"/>
              </p:cNvSpPr>
              <p:nvPr/>
            </p:nvSpPr>
            <p:spPr bwMode="auto">
              <a:xfrm>
                <a:off x="1759789" y="1561381"/>
                <a:ext cx="2585085" cy="582930"/>
              </a:xfrm>
              <a:prstGeom prst="rect">
                <a:avLst/>
              </a:prstGeom>
              <a:ln>
                <a:prstDash val="sysDot"/>
                <a:headEnd/>
                <a:tailEnd/>
              </a:ln>
            </p:spPr>
            <p:style>
              <a:lnRef idx="2">
                <a:schemeClr val="accent2"/>
              </a:lnRef>
              <a:fillRef idx="1">
                <a:schemeClr val="lt1"/>
              </a:fillRef>
              <a:effectRef idx="0">
                <a:schemeClr val="accent2"/>
              </a:effectRef>
              <a:fontRef idx="minor">
                <a:schemeClr val="dk1"/>
              </a:fontRef>
            </p:style>
            <p:txBody>
              <a:bodyPr rot="0" vert="horz" wrap="square" lIns="91440" tIns="45720" rIns="91440" bIns="45720" anchor="t" anchorCtr="0" upright="1">
                <a:noAutofit/>
              </a:bodyPr>
              <a:lstStyle/>
              <a:p>
                <a:pPr marL="27305">
                  <a:lnSpc>
                    <a:spcPct val="115000"/>
                  </a:lnSpc>
                  <a:spcAft>
                    <a:spcPts val="0"/>
                  </a:spcAft>
                </a:pPr>
                <a:r>
                  <a:rPr lang="fr-FR" sz="1000" b="1" kern="1200" dirty="0">
                    <a:effectLst/>
                    <a:latin typeface="Arial" pitchFamily="34" charset="0"/>
                    <a:ea typeface="Times New Roman"/>
                    <a:cs typeface="Arial" pitchFamily="34" charset="0"/>
                  </a:rPr>
                  <a:t>Fournissent les informations statistiques dans leur domaine respectif</a:t>
                </a:r>
                <a:endParaRPr lang="fr-FR" sz="1400" dirty="0">
                  <a:effectLst/>
                  <a:latin typeface="Arial" pitchFamily="34" charset="0"/>
                  <a:ea typeface="Calibri"/>
                  <a:cs typeface="Arial" pitchFamily="34" charset="0"/>
                </a:endParaRPr>
              </a:p>
              <a:p>
                <a:pPr marL="27305">
                  <a:lnSpc>
                    <a:spcPct val="115000"/>
                  </a:lnSpc>
                  <a:spcAft>
                    <a:spcPts val="0"/>
                  </a:spcAft>
                </a:pPr>
                <a:r>
                  <a:rPr lang="fr-FR" sz="1000" b="1" kern="1200" dirty="0">
                    <a:effectLst/>
                    <a:latin typeface="Arial" pitchFamily="34" charset="0"/>
                    <a:ea typeface="Times New Roman"/>
                    <a:cs typeface="Arial" pitchFamily="34" charset="0"/>
                  </a:rPr>
                  <a:t>Contribuent à la mise en œuvre des activités de SE</a:t>
                </a:r>
                <a:endParaRPr lang="fr-FR" sz="1400" dirty="0">
                  <a:effectLst/>
                  <a:latin typeface="Arial" pitchFamily="34" charset="0"/>
                  <a:ea typeface="Calibri"/>
                  <a:cs typeface="Arial" pitchFamily="34" charset="0"/>
                </a:endParaRPr>
              </a:p>
              <a:p>
                <a:pPr>
                  <a:lnSpc>
                    <a:spcPct val="115000"/>
                  </a:lnSpc>
                  <a:spcAft>
                    <a:spcPts val="1000"/>
                  </a:spcAft>
                </a:pPr>
                <a:r>
                  <a:rPr lang="fr-FR" sz="1000" b="1" kern="1200" dirty="0">
                    <a:effectLst/>
                    <a:latin typeface="Arial" pitchFamily="34" charset="0"/>
                    <a:ea typeface="Times New Roman"/>
                    <a:cs typeface="Arial" pitchFamily="34" charset="0"/>
                  </a:rPr>
                  <a:t> </a:t>
                </a:r>
                <a:endParaRPr lang="fr-FR" sz="1400" dirty="0">
                  <a:effectLst/>
                  <a:latin typeface="Arial" pitchFamily="34" charset="0"/>
                  <a:ea typeface="Calibri"/>
                  <a:cs typeface="Arial" pitchFamily="34" charset="0"/>
                </a:endParaRPr>
              </a:p>
            </p:txBody>
          </p:sp>
          <p:sp>
            <p:nvSpPr>
              <p:cNvPr id="79" name="Rectangle 78"/>
              <p:cNvSpPr>
                <a:spLocks noChangeArrowheads="1"/>
              </p:cNvSpPr>
              <p:nvPr/>
            </p:nvSpPr>
            <p:spPr bwMode="auto">
              <a:xfrm>
                <a:off x="4563374" y="388188"/>
                <a:ext cx="2585085" cy="396240"/>
              </a:xfrm>
              <a:prstGeom prst="rect">
                <a:avLst/>
              </a:prstGeom>
              <a:ln>
                <a:prstDash val="sysDot"/>
                <a:headEnd/>
                <a:tailEnd/>
              </a:ln>
            </p:spPr>
            <p:style>
              <a:lnRef idx="2">
                <a:schemeClr val="accent2"/>
              </a:lnRef>
              <a:fillRef idx="1">
                <a:schemeClr val="lt1"/>
              </a:fillRef>
              <a:effectRef idx="0">
                <a:schemeClr val="accent2"/>
              </a:effectRef>
              <a:fontRef idx="minor">
                <a:schemeClr val="dk1"/>
              </a:fontRef>
            </p:style>
            <p:txBody>
              <a:bodyPr rot="0" vert="horz" wrap="square" lIns="91440" tIns="45720" rIns="91440" bIns="45720" anchor="t" anchorCtr="0" upright="1">
                <a:noAutofit/>
              </a:bodyPr>
              <a:lstStyle/>
              <a:p>
                <a:pPr marL="27305">
                  <a:lnSpc>
                    <a:spcPct val="115000"/>
                  </a:lnSpc>
                  <a:spcAft>
                    <a:spcPts val="0"/>
                  </a:spcAft>
                </a:pPr>
                <a:r>
                  <a:rPr lang="fr-FR" sz="1000" b="1" kern="1200" dirty="0">
                    <a:effectLst/>
                    <a:latin typeface="Arial" pitchFamily="34" charset="0"/>
                    <a:ea typeface="Times New Roman"/>
                    <a:cs typeface="Arial" pitchFamily="34" charset="0"/>
                  </a:rPr>
                  <a:t>Suit l’avancement général du programme </a:t>
                </a:r>
                <a:endParaRPr lang="fr-FR" sz="1400" dirty="0">
                  <a:effectLst/>
                  <a:latin typeface="Arial" pitchFamily="34" charset="0"/>
                  <a:ea typeface="Calibri"/>
                  <a:cs typeface="Arial" pitchFamily="34" charset="0"/>
                </a:endParaRPr>
              </a:p>
              <a:p>
                <a:pPr>
                  <a:lnSpc>
                    <a:spcPct val="115000"/>
                  </a:lnSpc>
                  <a:spcAft>
                    <a:spcPts val="1000"/>
                  </a:spcAft>
                </a:pPr>
                <a:r>
                  <a:rPr lang="fr-FR" sz="1000" b="1" kern="1200" dirty="0">
                    <a:effectLst/>
                    <a:latin typeface="Arial" pitchFamily="34" charset="0"/>
                    <a:ea typeface="Times New Roman"/>
                    <a:cs typeface="Arial" pitchFamily="34" charset="0"/>
                  </a:rPr>
                  <a:t>Approuve les indicateurs</a:t>
                </a:r>
                <a:endParaRPr lang="fr-FR" sz="1400" dirty="0">
                  <a:effectLst/>
                  <a:latin typeface="Arial" pitchFamily="34" charset="0"/>
                  <a:ea typeface="Calibri"/>
                  <a:cs typeface="Arial" pitchFamily="34" charset="0"/>
                </a:endParaRPr>
              </a:p>
            </p:txBody>
          </p:sp>
          <p:sp>
            <p:nvSpPr>
              <p:cNvPr id="80" name="Rectangle 79"/>
              <p:cNvSpPr>
                <a:spLocks noChangeArrowheads="1"/>
              </p:cNvSpPr>
              <p:nvPr/>
            </p:nvSpPr>
            <p:spPr bwMode="auto">
              <a:xfrm>
                <a:off x="4563374" y="1026543"/>
                <a:ext cx="2585085" cy="476885"/>
              </a:xfrm>
              <a:prstGeom prst="rect">
                <a:avLst/>
              </a:prstGeom>
              <a:ln>
                <a:prstDash val="sysDot"/>
                <a:headEnd/>
                <a:tailEnd/>
              </a:ln>
            </p:spPr>
            <p:style>
              <a:lnRef idx="2">
                <a:schemeClr val="accent2"/>
              </a:lnRef>
              <a:fillRef idx="1">
                <a:schemeClr val="lt1"/>
              </a:fillRef>
              <a:effectRef idx="0">
                <a:schemeClr val="accent2"/>
              </a:effectRef>
              <a:fontRef idx="minor">
                <a:schemeClr val="dk1"/>
              </a:fontRef>
            </p:style>
            <p:txBody>
              <a:bodyPr rot="0" vert="horz" wrap="square" lIns="91440" tIns="45720" rIns="91440" bIns="45720" anchor="t" anchorCtr="0" upright="1">
                <a:noAutofit/>
              </a:bodyPr>
              <a:lstStyle/>
              <a:p>
                <a:pPr marL="27305">
                  <a:lnSpc>
                    <a:spcPct val="115000"/>
                  </a:lnSpc>
                  <a:spcAft>
                    <a:spcPts val="0"/>
                  </a:spcAft>
                </a:pPr>
                <a:r>
                  <a:rPr lang="fr-FR" sz="1000" b="1" kern="1200" dirty="0">
                    <a:effectLst/>
                    <a:latin typeface="Arial" pitchFamily="34" charset="0"/>
                    <a:ea typeface="Times New Roman"/>
                    <a:cs typeface="Arial" pitchFamily="34" charset="0"/>
                  </a:rPr>
                  <a:t>Evalue annuellement le programme </a:t>
                </a:r>
                <a:endParaRPr lang="fr-FR" sz="1400" dirty="0">
                  <a:effectLst/>
                  <a:latin typeface="Arial" pitchFamily="34" charset="0"/>
                  <a:ea typeface="Calibri"/>
                  <a:cs typeface="Arial" pitchFamily="34" charset="0"/>
                </a:endParaRPr>
              </a:p>
              <a:p>
                <a:pPr marL="27305">
                  <a:lnSpc>
                    <a:spcPct val="115000"/>
                  </a:lnSpc>
                  <a:spcAft>
                    <a:spcPts val="0"/>
                  </a:spcAft>
                </a:pPr>
                <a:r>
                  <a:rPr lang="fr-FR" sz="1000" b="1" kern="1200" dirty="0">
                    <a:effectLst/>
                    <a:latin typeface="Arial" pitchFamily="34" charset="0"/>
                    <a:ea typeface="Times New Roman"/>
                    <a:cs typeface="Arial" pitchFamily="34" charset="0"/>
                  </a:rPr>
                  <a:t>Formule des recommandations</a:t>
                </a:r>
                <a:endParaRPr lang="fr-FR" sz="1400" dirty="0">
                  <a:effectLst/>
                  <a:latin typeface="Arial" pitchFamily="34" charset="0"/>
                  <a:ea typeface="Calibri"/>
                  <a:cs typeface="Arial" pitchFamily="34" charset="0"/>
                </a:endParaRPr>
              </a:p>
              <a:p>
                <a:pPr>
                  <a:lnSpc>
                    <a:spcPct val="115000"/>
                  </a:lnSpc>
                  <a:spcAft>
                    <a:spcPts val="1000"/>
                  </a:spcAft>
                </a:pPr>
                <a:r>
                  <a:rPr lang="fr-FR" sz="1000" b="1" kern="1200" dirty="0">
                    <a:effectLst/>
                    <a:latin typeface="Arial" pitchFamily="34" charset="0"/>
                    <a:ea typeface="Times New Roman"/>
                    <a:cs typeface="Arial" pitchFamily="34" charset="0"/>
                  </a:rPr>
                  <a:t>Approuve les critères de performance</a:t>
                </a:r>
                <a:endParaRPr lang="fr-FR" sz="1400" dirty="0">
                  <a:effectLst/>
                  <a:latin typeface="Arial" pitchFamily="34" charset="0"/>
                  <a:ea typeface="Calibri"/>
                  <a:cs typeface="Arial" pitchFamily="34" charset="0"/>
                </a:endParaRPr>
              </a:p>
            </p:txBody>
          </p:sp>
          <p:sp>
            <p:nvSpPr>
              <p:cNvPr id="81" name="Rectangle 80"/>
              <p:cNvSpPr>
                <a:spLocks noChangeArrowheads="1"/>
              </p:cNvSpPr>
              <p:nvPr/>
            </p:nvSpPr>
            <p:spPr bwMode="auto">
              <a:xfrm>
                <a:off x="4563374" y="1673524"/>
                <a:ext cx="2585085" cy="388189"/>
              </a:xfrm>
              <a:prstGeom prst="rect">
                <a:avLst/>
              </a:prstGeom>
              <a:ln>
                <a:prstDash val="sysDot"/>
                <a:headEnd/>
                <a:tailEnd/>
              </a:ln>
            </p:spPr>
            <p:style>
              <a:lnRef idx="2">
                <a:schemeClr val="accent2"/>
              </a:lnRef>
              <a:fillRef idx="1">
                <a:schemeClr val="lt1"/>
              </a:fillRef>
              <a:effectRef idx="0">
                <a:schemeClr val="accent2"/>
              </a:effectRef>
              <a:fontRef idx="minor">
                <a:schemeClr val="dk1"/>
              </a:fontRef>
            </p:style>
            <p:txBody>
              <a:bodyPr rot="0" vert="horz" wrap="square" lIns="91440" tIns="45720" rIns="91440" bIns="45720" anchor="t" anchorCtr="0" upright="1">
                <a:noAutofit/>
              </a:bodyPr>
              <a:lstStyle/>
              <a:p>
                <a:pPr marL="27305">
                  <a:lnSpc>
                    <a:spcPct val="115000"/>
                  </a:lnSpc>
                  <a:spcAft>
                    <a:spcPts val="0"/>
                  </a:spcAft>
                </a:pPr>
                <a:r>
                  <a:rPr lang="fr-FR" sz="1000" b="1" kern="1200" dirty="0">
                    <a:effectLst/>
                    <a:latin typeface="Arial" pitchFamily="34" charset="0"/>
                    <a:ea typeface="Times New Roman"/>
                    <a:cs typeface="Arial" pitchFamily="34" charset="0"/>
                  </a:rPr>
                  <a:t>Suit les critères de performance</a:t>
                </a:r>
                <a:endParaRPr lang="fr-FR" sz="1400" dirty="0">
                  <a:effectLst/>
                  <a:latin typeface="Arial" pitchFamily="34" charset="0"/>
                  <a:ea typeface="Calibri"/>
                  <a:cs typeface="Arial" pitchFamily="34" charset="0"/>
                </a:endParaRPr>
              </a:p>
              <a:p>
                <a:pPr>
                  <a:lnSpc>
                    <a:spcPct val="115000"/>
                  </a:lnSpc>
                  <a:spcAft>
                    <a:spcPts val="1000"/>
                  </a:spcAft>
                </a:pPr>
                <a:r>
                  <a:rPr lang="fr-FR" sz="1000" b="1" kern="1200" dirty="0">
                    <a:effectLst/>
                    <a:latin typeface="Arial" pitchFamily="34" charset="0"/>
                    <a:ea typeface="Times New Roman"/>
                    <a:cs typeface="Arial" pitchFamily="34" charset="0"/>
                  </a:rPr>
                  <a:t>Suit les modalités de financement</a:t>
                </a:r>
                <a:endParaRPr lang="fr-FR" sz="1400" dirty="0">
                  <a:effectLst/>
                  <a:latin typeface="Arial" pitchFamily="34" charset="0"/>
                  <a:ea typeface="Calibri"/>
                  <a:cs typeface="Arial" pitchFamily="34" charset="0"/>
                </a:endParaRPr>
              </a:p>
            </p:txBody>
          </p:sp>
          <p:cxnSp>
            <p:nvCxnSpPr>
              <p:cNvPr id="82" name="Connecteur droit avec flèche 81"/>
              <p:cNvCxnSpPr/>
              <p:nvPr/>
            </p:nvCxnSpPr>
            <p:spPr>
              <a:xfrm>
                <a:off x="871268" y="707366"/>
                <a:ext cx="88539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3" name="Connecteur droit avec flèche 82"/>
              <p:cNvCxnSpPr/>
              <p:nvPr/>
            </p:nvCxnSpPr>
            <p:spPr>
              <a:xfrm flipV="1">
                <a:off x="871268" y="785003"/>
                <a:ext cx="905774" cy="45673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4" name="Connecteur droit avec flèche 83"/>
              <p:cNvCxnSpPr>
                <a:stCxn id="69" idx="3"/>
              </p:cNvCxnSpPr>
              <p:nvPr/>
            </p:nvCxnSpPr>
            <p:spPr>
              <a:xfrm>
                <a:off x="1371599" y="1861461"/>
                <a:ext cx="387651" cy="184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5" name="Connecteur droit avec flèche 84"/>
              <p:cNvCxnSpPr/>
              <p:nvPr/>
            </p:nvCxnSpPr>
            <p:spPr>
              <a:xfrm flipH="1">
                <a:off x="7220310" y="586596"/>
                <a:ext cx="81138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6" name="Connecteur droit avec flèche 85"/>
              <p:cNvCxnSpPr/>
              <p:nvPr/>
            </p:nvCxnSpPr>
            <p:spPr>
              <a:xfrm flipH="1">
                <a:off x="7220310" y="1242203"/>
                <a:ext cx="81138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7" name="Connecteur droit avec flèche 86"/>
              <p:cNvCxnSpPr/>
              <p:nvPr/>
            </p:nvCxnSpPr>
            <p:spPr>
              <a:xfrm flipH="1">
                <a:off x="7220310" y="1863305"/>
                <a:ext cx="81138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62" name="Rectangle 61"/>
            <p:cNvSpPr>
              <a:spLocks noChangeArrowheads="1"/>
            </p:cNvSpPr>
            <p:nvPr/>
          </p:nvSpPr>
          <p:spPr bwMode="auto">
            <a:xfrm>
              <a:off x="8627" y="2294626"/>
              <a:ext cx="1370965" cy="414068"/>
            </a:xfrm>
            <a:prstGeom prst="rect">
              <a:avLst/>
            </a:prstGeom>
            <a:solidFill>
              <a:schemeClr val="accent3">
                <a:lumMod val="95000"/>
              </a:schemeClr>
            </a:solidFill>
            <a:ln>
              <a:noFill/>
              <a:headEnd/>
              <a:tailEnd/>
            </a:ln>
          </p:spPr>
          <p:style>
            <a:lnRef idx="2">
              <a:schemeClr val="accent2"/>
            </a:lnRef>
            <a:fillRef idx="1">
              <a:schemeClr val="lt1"/>
            </a:fillRef>
            <a:effectRef idx="0">
              <a:schemeClr val="accent2"/>
            </a:effectRef>
            <a:fontRef idx="minor">
              <a:schemeClr val="dk1"/>
            </a:fontRef>
          </p:style>
          <p:txBody>
            <a:bodyPr rot="0" vert="horz" wrap="square" lIns="91440" tIns="45720" rIns="91440" bIns="45720" anchor="t" anchorCtr="0" upright="1">
              <a:noAutofit/>
            </a:bodyPr>
            <a:lstStyle/>
            <a:p>
              <a:pPr>
                <a:lnSpc>
                  <a:spcPct val="115000"/>
                </a:lnSpc>
                <a:spcAft>
                  <a:spcPts val="1000"/>
                </a:spcAft>
              </a:pPr>
              <a:r>
                <a:rPr lang="fr-FR" sz="1050" b="1" kern="1200">
                  <a:solidFill>
                    <a:srgbClr val="000000"/>
                  </a:solidFill>
                  <a:effectLst/>
                  <a:ea typeface="Times New Roman"/>
                  <a:cs typeface="Arial"/>
                </a:rPr>
                <a:t>PTF</a:t>
              </a:r>
              <a:endParaRPr lang="fr-FR" sz="1200" b="1">
                <a:effectLst/>
                <a:ea typeface="Calibri"/>
                <a:cs typeface="Times New Roman"/>
              </a:endParaRPr>
            </a:p>
          </p:txBody>
        </p:sp>
        <p:sp>
          <p:nvSpPr>
            <p:cNvPr id="63" name="Rectangle 62"/>
            <p:cNvSpPr>
              <a:spLocks noChangeArrowheads="1"/>
            </p:cNvSpPr>
            <p:nvPr/>
          </p:nvSpPr>
          <p:spPr bwMode="auto">
            <a:xfrm>
              <a:off x="0" y="2967487"/>
              <a:ext cx="1441448" cy="414020"/>
            </a:xfrm>
            <a:prstGeom prst="rect">
              <a:avLst/>
            </a:prstGeom>
            <a:solidFill>
              <a:schemeClr val="accent3">
                <a:lumMod val="95000"/>
              </a:schemeClr>
            </a:solidFill>
            <a:ln>
              <a:noFill/>
              <a:headEnd/>
              <a:tailEnd/>
            </a:ln>
          </p:spPr>
          <p:style>
            <a:lnRef idx="2">
              <a:schemeClr val="accent2"/>
            </a:lnRef>
            <a:fillRef idx="1">
              <a:schemeClr val="lt1"/>
            </a:fillRef>
            <a:effectRef idx="0">
              <a:schemeClr val="accent2"/>
            </a:effectRef>
            <a:fontRef idx="minor">
              <a:schemeClr val="dk1"/>
            </a:fontRef>
          </p:style>
          <p:txBody>
            <a:bodyPr rot="0" vert="horz" wrap="square" lIns="91440" tIns="45720" rIns="91440" bIns="45720" anchor="t" anchorCtr="0" upright="1">
              <a:noAutofit/>
            </a:bodyPr>
            <a:lstStyle/>
            <a:p>
              <a:pPr>
                <a:lnSpc>
                  <a:spcPct val="115000"/>
                </a:lnSpc>
                <a:spcAft>
                  <a:spcPts val="1000"/>
                </a:spcAft>
              </a:pPr>
              <a:r>
                <a:rPr lang="fr-FR" sz="1050" b="1" kern="1200" dirty="0">
                  <a:solidFill>
                    <a:srgbClr val="000000"/>
                  </a:solidFill>
                  <a:effectLst/>
                  <a:ea typeface="Times New Roman"/>
                  <a:cs typeface="Arial"/>
                </a:rPr>
                <a:t>OSC, Secteur </a:t>
              </a:r>
              <a:r>
                <a:rPr lang="fr-FR" sz="1050" b="1" kern="1200" dirty="0" smtClean="0">
                  <a:solidFill>
                    <a:srgbClr val="000000"/>
                  </a:solidFill>
                  <a:effectLst/>
                  <a:ea typeface="Times New Roman"/>
                  <a:cs typeface="Arial"/>
                </a:rPr>
                <a:t>privé, Collectivités</a:t>
              </a:r>
              <a:endParaRPr lang="fr-FR" sz="1200" b="1" dirty="0">
                <a:effectLst/>
                <a:ea typeface="Calibri"/>
                <a:cs typeface="Times New Roman"/>
              </a:endParaRPr>
            </a:p>
          </p:txBody>
        </p:sp>
        <p:sp>
          <p:nvSpPr>
            <p:cNvPr id="64" name="Rectangle 63"/>
            <p:cNvSpPr>
              <a:spLocks noChangeArrowheads="1"/>
            </p:cNvSpPr>
            <p:nvPr/>
          </p:nvSpPr>
          <p:spPr bwMode="auto">
            <a:xfrm>
              <a:off x="1802920" y="2199736"/>
              <a:ext cx="2889848" cy="612475"/>
            </a:xfrm>
            <a:prstGeom prst="rect">
              <a:avLst/>
            </a:prstGeom>
            <a:ln>
              <a:prstDash val="sysDot"/>
              <a:headEnd/>
              <a:tailEnd/>
            </a:ln>
          </p:spPr>
          <p:style>
            <a:lnRef idx="2">
              <a:schemeClr val="accent2"/>
            </a:lnRef>
            <a:fillRef idx="1">
              <a:schemeClr val="lt1"/>
            </a:fillRef>
            <a:effectRef idx="0">
              <a:schemeClr val="accent2"/>
            </a:effectRef>
            <a:fontRef idx="minor">
              <a:schemeClr val="dk1"/>
            </a:fontRef>
          </p:style>
          <p:txBody>
            <a:bodyPr rot="0" vert="horz" wrap="square" lIns="91440" tIns="45720" rIns="91440" bIns="45720" anchor="t" anchorCtr="0" upright="1">
              <a:noAutofit/>
            </a:bodyPr>
            <a:lstStyle/>
            <a:p>
              <a:pPr marL="27305">
                <a:lnSpc>
                  <a:spcPct val="115000"/>
                </a:lnSpc>
                <a:spcAft>
                  <a:spcPts val="0"/>
                </a:spcAft>
              </a:pPr>
              <a:r>
                <a:rPr lang="fr-FR" sz="1000" b="1" kern="1200" dirty="0">
                  <a:effectLst/>
                  <a:latin typeface="Arial" pitchFamily="34" charset="0"/>
                  <a:ea typeface="Times New Roman"/>
                  <a:cs typeface="Arial" pitchFamily="34" charset="0"/>
                </a:rPr>
                <a:t>Suivent et évaluent la mise à disposition des fonds et leur utilisation</a:t>
              </a:r>
              <a:endParaRPr lang="fr-FR" sz="1400" dirty="0">
                <a:effectLst/>
                <a:latin typeface="Arial" pitchFamily="34" charset="0"/>
                <a:ea typeface="Calibri"/>
                <a:cs typeface="Arial" pitchFamily="34" charset="0"/>
              </a:endParaRPr>
            </a:p>
            <a:p>
              <a:pPr>
                <a:lnSpc>
                  <a:spcPct val="115000"/>
                </a:lnSpc>
                <a:spcAft>
                  <a:spcPts val="0"/>
                </a:spcAft>
              </a:pPr>
              <a:r>
                <a:rPr lang="fr-FR" sz="1000" b="1" kern="1200" dirty="0">
                  <a:effectLst/>
                  <a:latin typeface="Arial" pitchFamily="34" charset="0"/>
                  <a:ea typeface="Times New Roman"/>
                  <a:cs typeface="Arial" pitchFamily="34" charset="0"/>
                </a:rPr>
                <a:t>Appuient la mise en œuvre du </a:t>
              </a:r>
              <a:r>
                <a:rPr lang="fr-FR" sz="1000" b="1" kern="1200" dirty="0" smtClean="0">
                  <a:effectLst/>
                  <a:latin typeface="Arial" pitchFamily="34" charset="0"/>
                  <a:ea typeface="Times New Roman"/>
                  <a:cs typeface="Arial" pitchFamily="34" charset="0"/>
                </a:rPr>
                <a:t>SE </a:t>
              </a:r>
              <a:r>
                <a:rPr lang="fr-FR" sz="1000" b="1" kern="1200" dirty="0">
                  <a:effectLst/>
                  <a:latin typeface="Arial" pitchFamily="34" charset="0"/>
                  <a:ea typeface="Times New Roman"/>
                  <a:cs typeface="Arial" pitchFamily="34" charset="0"/>
                </a:rPr>
                <a:t>du PN-AEPA</a:t>
              </a:r>
              <a:endParaRPr lang="fr-FR" sz="1400" dirty="0">
                <a:effectLst/>
                <a:latin typeface="Arial" pitchFamily="34" charset="0"/>
                <a:ea typeface="Calibri"/>
                <a:cs typeface="Arial" pitchFamily="34" charset="0"/>
              </a:endParaRPr>
            </a:p>
            <a:p>
              <a:pPr>
                <a:lnSpc>
                  <a:spcPct val="115000"/>
                </a:lnSpc>
                <a:spcAft>
                  <a:spcPts val="0"/>
                </a:spcAft>
              </a:pPr>
              <a:r>
                <a:rPr lang="fr-FR" sz="1000" b="1" kern="1200" dirty="0">
                  <a:effectLst/>
                  <a:latin typeface="Arial" pitchFamily="34" charset="0"/>
                  <a:ea typeface="Times New Roman"/>
                  <a:cs typeface="Arial" pitchFamily="34" charset="0"/>
                </a:rPr>
                <a:t>Participent à la définition des indicateurs</a:t>
              </a:r>
              <a:endParaRPr lang="fr-FR" sz="1400" dirty="0">
                <a:effectLst/>
                <a:latin typeface="Arial" pitchFamily="34" charset="0"/>
                <a:ea typeface="Calibri"/>
                <a:cs typeface="Arial" pitchFamily="34" charset="0"/>
              </a:endParaRPr>
            </a:p>
          </p:txBody>
        </p:sp>
        <p:cxnSp>
          <p:nvCxnSpPr>
            <p:cNvPr id="65" name="Connecteur droit avec flèche 64"/>
            <p:cNvCxnSpPr/>
            <p:nvPr/>
          </p:nvCxnSpPr>
          <p:spPr>
            <a:xfrm>
              <a:off x="1414732" y="2493034"/>
              <a:ext cx="387350" cy="127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6" name="Rectangle 65"/>
            <p:cNvSpPr>
              <a:spLocks noChangeArrowheads="1"/>
            </p:cNvSpPr>
            <p:nvPr/>
          </p:nvSpPr>
          <p:spPr bwMode="auto">
            <a:xfrm>
              <a:off x="1751163" y="2898475"/>
              <a:ext cx="2636520" cy="532949"/>
            </a:xfrm>
            <a:prstGeom prst="rect">
              <a:avLst/>
            </a:prstGeom>
            <a:ln>
              <a:prstDash val="sysDot"/>
              <a:headEnd/>
              <a:tailEnd/>
            </a:ln>
          </p:spPr>
          <p:style>
            <a:lnRef idx="2">
              <a:schemeClr val="accent2"/>
            </a:lnRef>
            <a:fillRef idx="1">
              <a:schemeClr val="lt1"/>
            </a:fillRef>
            <a:effectRef idx="0">
              <a:schemeClr val="accent2"/>
            </a:effectRef>
            <a:fontRef idx="minor">
              <a:schemeClr val="dk1"/>
            </a:fontRef>
          </p:style>
          <p:txBody>
            <a:bodyPr rot="0" vert="horz" wrap="square" lIns="91440" tIns="45720" rIns="91440" bIns="45720" anchor="t" anchorCtr="0" upright="1">
              <a:noAutofit/>
            </a:bodyPr>
            <a:lstStyle/>
            <a:p>
              <a:pPr>
                <a:lnSpc>
                  <a:spcPct val="115000"/>
                </a:lnSpc>
              </a:pPr>
              <a:r>
                <a:rPr lang="fr-FR" sz="1000" b="1" dirty="0">
                  <a:latin typeface="Arial" pitchFamily="34" charset="0"/>
                  <a:ea typeface="Times New Roman"/>
                  <a:cs typeface="Arial" pitchFamily="34" charset="0"/>
                </a:rPr>
                <a:t>Appuient la mise en œuvre du </a:t>
              </a:r>
              <a:r>
                <a:rPr lang="fr-FR" sz="1000" b="1" dirty="0" smtClean="0">
                  <a:latin typeface="Arial" pitchFamily="34" charset="0"/>
                  <a:ea typeface="Times New Roman"/>
                  <a:cs typeface="Arial" pitchFamily="34" charset="0"/>
                </a:rPr>
                <a:t>SE </a:t>
              </a:r>
              <a:r>
                <a:rPr lang="fr-FR" sz="1000" b="1" dirty="0">
                  <a:latin typeface="Arial" pitchFamily="34" charset="0"/>
                  <a:ea typeface="Times New Roman"/>
                  <a:cs typeface="Arial" pitchFamily="34" charset="0"/>
                </a:rPr>
                <a:t>du </a:t>
              </a:r>
              <a:r>
                <a:rPr lang="fr-FR" sz="1000" b="1" dirty="0" smtClean="0">
                  <a:latin typeface="Arial" pitchFamily="34" charset="0"/>
                  <a:ea typeface="Times New Roman"/>
                  <a:cs typeface="Arial" pitchFamily="34" charset="0"/>
                </a:rPr>
                <a:t>PN-AEPA</a:t>
              </a:r>
              <a:r>
                <a:rPr lang="fr-FR" sz="1000" b="1" kern="1200" dirty="0">
                  <a:effectLst/>
                  <a:latin typeface="Arial" pitchFamily="34" charset="0"/>
                  <a:ea typeface="Times New Roman"/>
                  <a:cs typeface="Arial" pitchFamily="34" charset="0"/>
                </a:rPr>
                <a:t> </a:t>
              </a:r>
              <a:endParaRPr lang="fr-FR" sz="1400" dirty="0">
                <a:effectLst/>
                <a:latin typeface="Arial" pitchFamily="34" charset="0"/>
                <a:ea typeface="Calibri"/>
                <a:cs typeface="Arial" pitchFamily="34" charset="0"/>
              </a:endParaRPr>
            </a:p>
            <a:p>
              <a:pPr>
                <a:lnSpc>
                  <a:spcPct val="115000"/>
                </a:lnSpc>
                <a:spcAft>
                  <a:spcPts val="0"/>
                </a:spcAft>
              </a:pPr>
              <a:r>
                <a:rPr lang="fr-FR" sz="1000" b="1" kern="1200" dirty="0">
                  <a:effectLst/>
                  <a:latin typeface="Arial" pitchFamily="34" charset="0"/>
                  <a:ea typeface="Times New Roman"/>
                  <a:cs typeface="Arial" pitchFamily="34" charset="0"/>
                </a:rPr>
                <a:t>Participent à la définition des indicateurs</a:t>
              </a:r>
              <a:endParaRPr lang="fr-FR" sz="1400" dirty="0">
                <a:effectLst/>
                <a:latin typeface="Arial" pitchFamily="34" charset="0"/>
                <a:ea typeface="Calibri"/>
                <a:cs typeface="Arial" pitchFamily="34" charset="0"/>
              </a:endParaRPr>
            </a:p>
            <a:p>
              <a:pPr>
                <a:lnSpc>
                  <a:spcPct val="115000"/>
                </a:lnSpc>
                <a:spcAft>
                  <a:spcPts val="1000"/>
                </a:spcAft>
              </a:pPr>
              <a:r>
                <a:rPr lang="fr-FR" sz="1000" dirty="0">
                  <a:effectLst/>
                  <a:latin typeface="Arial" pitchFamily="34" charset="0"/>
                  <a:ea typeface="Calibri"/>
                  <a:cs typeface="Arial" pitchFamily="34" charset="0"/>
                </a:rPr>
                <a:t> </a:t>
              </a:r>
              <a:endParaRPr lang="fr-FR" sz="1400" dirty="0">
                <a:effectLst/>
                <a:latin typeface="Arial" pitchFamily="34" charset="0"/>
                <a:ea typeface="Calibri"/>
                <a:cs typeface="Arial" pitchFamily="34" charset="0"/>
              </a:endParaRPr>
            </a:p>
          </p:txBody>
        </p:sp>
        <p:cxnSp>
          <p:nvCxnSpPr>
            <p:cNvPr id="67" name="Connecteur droit avec flèche 66"/>
            <p:cNvCxnSpPr/>
            <p:nvPr/>
          </p:nvCxnSpPr>
          <p:spPr>
            <a:xfrm>
              <a:off x="1414732" y="3200400"/>
              <a:ext cx="363855" cy="190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88" name="Titre 1"/>
          <p:cNvSpPr>
            <a:spLocks noGrp="1"/>
          </p:cNvSpPr>
          <p:nvPr>
            <p:ph type="title"/>
          </p:nvPr>
        </p:nvSpPr>
        <p:spPr>
          <a:xfrm>
            <a:off x="0" y="-459432"/>
            <a:ext cx="9144000" cy="1158250"/>
          </a:xfrm>
        </p:spPr>
        <p:txBody>
          <a:bodyPr>
            <a:noAutofit/>
          </a:bodyPr>
          <a:lstStyle/>
          <a:p>
            <a:pPr algn="l"/>
            <a:r>
              <a:rPr lang="fr-FR" dirty="0" smtClean="0">
                <a:solidFill>
                  <a:srgbClr val="C00000"/>
                </a:solidFill>
                <a:latin typeface="DokChampa" pitchFamily="34" charset="-34"/>
                <a:cs typeface="DokChampa" pitchFamily="34" charset="-34"/>
              </a:rPr>
              <a:t/>
            </a:r>
            <a:br>
              <a:rPr lang="fr-FR" dirty="0" smtClean="0">
                <a:solidFill>
                  <a:srgbClr val="C00000"/>
                </a:solidFill>
                <a:latin typeface="DokChampa" pitchFamily="34" charset="-34"/>
                <a:cs typeface="DokChampa" pitchFamily="34" charset="-34"/>
              </a:rPr>
            </a:br>
            <a:r>
              <a:rPr lang="fr-FR" dirty="0">
                <a:solidFill>
                  <a:srgbClr val="C00000"/>
                </a:solidFill>
                <a:latin typeface="DokChampa" pitchFamily="34" charset="-34"/>
                <a:cs typeface="DokChampa" pitchFamily="34" charset="-34"/>
              </a:rPr>
              <a:t/>
            </a:r>
            <a:br>
              <a:rPr lang="fr-FR" dirty="0">
                <a:solidFill>
                  <a:srgbClr val="C00000"/>
                </a:solidFill>
                <a:latin typeface="DokChampa" pitchFamily="34" charset="-34"/>
                <a:cs typeface="DokChampa" pitchFamily="34" charset="-34"/>
              </a:rPr>
            </a:br>
            <a:r>
              <a:rPr lang="fr-FR" dirty="0" smtClean="0">
                <a:solidFill>
                  <a:srgbClr val="C00000"/>
                </a:solidFill>
                <a:latin typeface="DokChampa" pitchFamily="34" charset="-34"/>
                <a:cs typeface="DokChampa" pitchFamily="34" charset="-34"/>
              </a:rPr>
              <a:t/>
            </a:r>
            <a:br>
              <a:rPr lang="fr-FR" dirty="0" smtClean="0">
                <a:solidFill>
                  <a:srgbClr val="C00000"/>
                </a:solidFill>
                <a:latin typeface="DokChampa" pitchFamily="34" charset="-34"/>
                <a:cs typeface="DokChampa" pitchFamily="34" charset="-34"/>
              </a:rPr>
            </a:br>
            <a:r>
              <a:rPr lang="fr-FR" dirty="0" smtClean="0">
                <a:solidFill>
                  <a:srgbClr val="C00000"/>
                </a:solidFill>
                <a:latin typeface="DokChampa" pitchFamily="34" charset="-34"/>
                <a:cs typeface="DokChampa" pitchFamily="34" charset="-34"/>
              </a:rPr>
              <a:t>Coordination et rôle des acteurs:          </a:t>
            </a:r>
            <a:r>
              <a:rPr lang="fr-FR" b="1" dirty="0" smtClean="0">
                <a:solidFill>
                  <a:schemeClr val="accent2"/>
                </a:solidFill>
                <a:latin typeface="DokChampa" pitchFamily="34" charset="-34"/>
                <a:cs typeface="DokChampa" pitchFamily="34" charset="-34"/>
              </a:rPr>
              <a:t>National</a:t>
            </a:r>
            <a:endParaRPr lang="fr-FR" b="1" dirty="0">
              <a:solidFill>
                <a:schemeClr val="accent2"/>
              </a:solidFill>
            </a:endParaRPr>
          </a:p>
        </p:txBody>
      </p:sp>
    </p:spTree>
    <p:extLst>
      <p:ext uri="{BB962C8B-B14F-4D97-AF65-F5344CB8AC3E}">
        <p14:creationId xmlns:p14="http://schemas.microsoft.com/office/powerpoint/2010/main" xmlns="" val="39544955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Titre 1"/>
          <p:cNvSpPr>
            <a:spLocks noGrp="1"/>
          </p:cNvSpPr>
          <p:nvPr>
            <p:ph type="title"/>
          </p:nvPr>
        </p:nvSpPr>
        <p:spPr>
          <a:xfrm>
            <a:off x="457200" y="64736"/>
            <a:ext cx="8229600" cy="634082"/>
          </a:xfrm>
        </p:spPr>
        <p:txBody>
          <a:bodyPr>
            <a:noAutofit/>
          </a:bodyPr>
          <a:lstStyle/>
          <a:p>
            <a:pPr algn="l"/>
            <a:r>
              <a:rPr lang="fr-FR" dirty="0" smtClean="0">
                <a:solidFill>
                  <a:srgbClr val="C00000"/>
                </a:solidFill>
                <a:latin typeface="DokChampa" pitchFamily="34" charset="-34"/>
                <a:cs typeface="DokChampa" pitchFamily="34" charset="-34"/>
              </a:rPr>
              <a:t>Coordination et rôle des acteurs: </a:t>
            </a:r>
            <a:r>
              <a:rPr lang="fr-FR" b="1" dirty="0">
                <a:solidFill>
                  <a:schemeClr val="accent2"/>
                </a:solidFill>
                <a:latin typeface="DokChampa" pitchFamily="34" charset="-34"/>
                <a:cs typeface="DokChampa" pitchFamily="34" charset="-34"/>
              </a:rPr>
              <a:t>Régional</a:t>
            </a:r>
          </a:p>
        </p:txBody>
      </p:sp>
      <p:grpSp>
        <p:nvGrpSpPr>
          <p:cNvPr id="52" name="Groupe 51"/>
          <p:cNvGrpSpPr/>
          <p:nvPr/>
        </p:nvGrpSpPr>
        <p:grpSpPr>
          <a:xfrm>
            <a:off x="177889" y="692696"/>
            <a:ext cx="8858607" cy="5256583"/>
            <a:chOff x="0" y="0"/>
            <a:chExt cx="9429330" cy="3458761"/>
          </a:xfrm>
        </p:grpSpPr>
        <p:grpSp>
          <p:nvGrpSpPr>
            <p:cNvPr id="53" name="Groupe 52"/>
            <p:cNvGrpSpPr/>
            <p:nvPr/>
          </p:nvGrpSpPr>
          <p:grpSpPr>
            <a:xfrm>
              <a:off x="0" y="0"/>
              <a:ext cx="9429330" cy="3458761"/>
              <a:chOff x="0" y="0"/>
              <a:chExt cx="9429330" cy="3458761"/>
            </a:xfrm>
          </p:grpSpPr>
          <p:grpSp>
            <p:nvGrpSpPr>
              <p:cNvPr id="57" name="Groupe 56"/>
              <p:cNvGrpSpPr/>
              <p:nvPr/>
            </p:nvGrpSpPr>
            <p:grpSpPr>
              <a:xfrm>
                <a:off x="34505" y="0"/>
                <a:ext cx="9394825" cy="2014219"/>
                <a:chOff x="0" y="0"/>
                <a:chExt cx="9395184" cy="2014608"/>
              </a:xfrm>
            </p:grpSpPr>
            <p:grpSp>
              <p:nvGrpSpPr>
                <p:cNvPr id="93" name="Groupe 92"/>
                <p:cNvGrpSpPr/>
                <p:nvPr/>
              </p:nvGrpSpPr>
              <p:grpSpPr>
                <a:xfrm>
                  <a:off x="0" y="473894"/>
                  <a:ext cx="9301908" cy="1540714"/>
                  <a:chOff x="0" y="378973"/>
                  <a:chExt cx="9302003" cy="1541051"/>
                </a:xfrm>
              </p:grpSpPr>
              <p:sp>
                <p:nvSpPr>
                  <p:cNvPr id="97" name="Rectangle 96"/>
                  <p:cNvSpPr>
                    <a:spLocks noChangeArrowheads="1"/>
                  </p:cNvSpPr>
                  <p:nvPr/>
                </p:nvSpPr>
                <p:spPr bwMode="auto">
                  <a:xfrm>
                    <a:off x="0" y="1302589"/>
                    <a:ext cx="1370965" cy="600075"/>
                  </a:xfrm>
                  <a:prstGeom prst="rect">
                    <a:avLst/>
                  </a:prstGeom>
                  <a:solidFill>
                    <a:schemeClr val="accent3">
                      <a:lumMod val="95000"/>
                    </a:schemeClr>
                  </a:solidFill>
                  <a:ln>
                    <a:noFill/>
                    <a:headEnd/>
                    <a:tailEnd/>
                  </a:ln>
                </p:spPr>
                <p:style>
                  <a:lnRef idx="2">
                    <a:schemeClr val="accent2"/>
                  </a:lnRef>
                  <a:fillRef idx="1">
                    <a:schemeClr val="lt1"/>
                  </a:fillRef>
                  <a:effectRef idx="0">
                    <a:schemeClr val="accent2"/>
                  </a:effectRef>
                  <a:fontRef idx="minor">
                    <a:schemeClr val="dk1"/>
                  </a:fontRef>
                </p:style>
                <p:txBody>
                  <a:bodyPr rot="0" vert="horz" wrap="square" lIns="91440" tIns="45720" rIns="91440" bIns="45720" anchor="t" anchorCtr="0" upright="1">
                    <a:noAutofit/>
                  </a:bodyPr>
                  <a:lstStyle/>
                  <a:p>
                    <a:pPr>
                      <a:lnSpc>
                        <a:spcPct val="115000"/>
                      </a:lnSpc>
                      <a:spcAft>
                        <a:spcPts val="1000"/>
                      </a:spcAft>
                    </a:pPr>
                    <a:r>
                      <a:rPr lang="fr-FR" sz="1100" b="1" kern="1200">
                        <a:solidFill>
                          <a:srgbClr val="000000"/>
                        </a:solidFill>
                        <a:effectLst/>
                        <a:ea typeface="Times New Roman"/>
                        <a:cs typeface="Arial"/>
                      </a:rPr>
                      <a:t>Directions régionales des autres ministères impliqués</a:t>
                    </a:r>
                    <a:endParaRPr lang="fr-FR" sz="1400" b="1">
                      <a:effectLst/>
                      <a:ea typeface="Calibri"/>
                      <a:cs typeface="Times New Roman"/>
                    </a:endParaRPr>
                  </a:p>
                </p:txBody>
              </p:sp>
              <p:sp>
                <p:nvSpPr>
                  <p:cNvPr id="98" name="Rectangle 97"/>
                  <p:cNvSpPr>
                    <a:spLocks noChangeArrowheads="1"/>
                  </p:cNvSpPr>
                  <p:nvPr/>
                </p:nvSpPr>
                <p:spPr bwMode="auto">
                  <a:xfrm>
                    <a:off x="8627" y="606438"/>
                    <a:ext cx="955056" cy="401320"/>
                  </a:xfrm>
                  <a:prstGeom prst="rect">
                    <a:avLst/>
                  </a:prstGeom>
                  <a:solidFill>
                    <a:schemeClr val="accent3">
                      <a:lumMod val="95000"/>
                    </a:schemeClr>
                  </a:solidFill>
                  <a:ln>
                    <a:noFill/>
                    <a:headEnd/>
                    <a:tailEnd/>
                  </a:ln>
                </p:spPr>
                <p:style>
                  <a:lnRef idx="2">
                    <a:schemeClr val="accent2"/>
                  </a:lnRef>
                  <a:fillRef idx="1">
                    <a:schemeClr val="lt1"/>
                  </a:fillRef>
                  <a:effectRef idx="0">
                    <a:schemeClr val="accent2"/>
                  </a:effectRef>
                  <a:fontRef idx="minor">
                    <a:schemeClr val="dk1"/>
                  </a:fontRef>
                </p:style>
                <p:txBody>
                  <a:bodyPr rot="0" vert="horz" wrap="square" lIns="91440" tIns="45720" rIns="91440" bIns="45720" anchor="t" anchorCtr="0" upright="1">
                    <a:noAutofit/>
                  </a:bodyPr>
                  <a:lstStyle/>
                  <a:p>
                    <a:pPr>
                      <a:lnSpc>
                        <a:spcPct val="115000"/>
                      </a:lnSpc>
                      <a:spcAft>
                        <a:spcPts val="0"/>
                      </a:spcAft>
                    </a:pPr>
                    <a:r>
                      <a:rPr lang="fr-FR" sz="1100" b="1">
                        <a:effectLst/>
                        <a:ea typeface="Calibri"/>
                        <a:cs typeface="Times New Roman"/>
                      </a:rPr>
                      <a:t>DREAHA</a:t>
                    </a:r>
                    <a:endParaRPr lang="fr-FR" sz="1400" b="1">
                      <a:effectLst/>
                      <a:ea typeface="Calibri"/>
                      <a:cs typeface="Times New Roman"/>
                    </a:endParaRPr>
                  </a:p>
                </p:txBody>
              </p:sp>
              <p:sp>
                <p:nvSpPr>
                  <p:cNvPr id="99" name="Rectangle 98"/>
                  <p:cNvSpPr>
                    <a:spLocks noChangeArrowheads="1"/>
                  </p:cNvSpPr>
                  <p:nvPr/>
                </p:nvSpPr>
                <p:spPr bwMode="auto">
                  <a:xfrm>
                    <a:off x="1785668" y="378973"/>
                    <a:ext cx="2857256" cy="871857"/>
                  </a:xfrm>
                  <a:prstGeom prst="rect">
                    <a:avLst/>
                  </a:prstGeom>
                  <a:ln>
                    <a:prstDash val="sysDot"/>
                    <a:headEnd/>
                    <a:tailEnd/>
                  </a:ln>
                </p:spPr>
                <p:style>
                  <a:lnRef idx="2">
                    <a:schemeClr val="accent2"/>
                  </a:lnRef>
                  <a:fillRef idx="1">
                    <a:schemeClr val="lt1"/>
                  </a:fillRef>
                  <a:effectRef idx="0">
                    <a:schemeClr val="accent2"/>
                  </a:effectRef>
                  <a:fontRef idx="minor">
                    <a:schemeClr val="dk1"/>
                  </a:fontRef>
                </p:style>
                <p:txBody>
                  <a:bodyPr rot="0" vert="horz" wrap="square" lIns="91440" tIns="45720" rIns="91440" bIns="45720" anchor="t" anchorCtr="0" upright="1">
                    <a:noAutofit/>
                  </a:bodyPr>
                  <a:lstStyle/>
                  <a:p>
                    <a:pPr marL="27305">
                      <a:lnSpc>
                        <a:spcPct val="115000"/>
                      </a:lnSpc>
                      <a:spcAft>
                        <a:spcPts val="0"/>
                      </a:spcAft>
                    </a:pPr>
                    <a:r>
                      <a:rPr lang="fr-FR" sz="1000" b="1" kern="1200" dirty="0">
                        <a:effectLst/>
                        <a:ea typeface="Times New Roman"/>
                        <a:cs typeface="Arial"/>
                      </a:rPr>
                      <a:t>Assistent les communes au S-SE</a:t>
                    </a:r>
                    <a:endParaRPr lang="fr-FR" sz="1400" dirty="0">
                      <a:effectLst/>
                      <a:ea typeface="Calibri"/>
                      <a:cs typeface="Times New Roman"/>
                    </a:endParaRPr>
                  </a:p>
                  <a:p>
                    <a:pPr marL="27305">
                      <a:lnSpc>
                        <a:spcPct val="115000"/>
                      </a:lnSpc>
                      <a:spcAft>
                        <a:spcPts val="0"/>
                      </a:spcAft>
                    </a:pPr>
                    <a:r>
                      <a:rPr lang="fr-FR" sz="1000" b="1" kern="1200" dirty="0">
                        <a:effectLst/>
                        <a:ea typeface="Times New Roman"/>
                        <a:cs typeface="Arial"/>
                      </a:rPr>
                      <a:t>Collectent les informations auprès des acteurs</a:t>
                    </a:r>
                    <a:endParaRPr lang="fr-FR" sz="1400" dirty="0">
                      <a:effectLst/>
                      <a:ea typeface="Calibri"/>
                      <a:cs typeface="Times New Roman"/>
                    </a:endParaRPr>
                  </a:p>
                  <a:p>
                    <a:pPr marL="27305">
                      <a:lnSpc>
                        <a:spcPct val="115000"/>
                      </a:lnSpc>
                      <a:spcAft>
                        <a:spcPts val="0"/>
                      </a:spcAft>
                    </a:pPr>
                    <a:r>
                      <a:rPr lang="fr-FR" sz="1000" b="1" kern="1200" dirty="0" smtClean="0">
                        <a:effectLst/>
                        <a:ea typeface="Times New Roman"/>
                        <a:cs typeface="Arial"/>
                      </a:rPr>
                      <a:t>Supervisent </a:t>
                    </a:r>
                    <a:r>
                      <a:rPr lang="fr-FR" sz="1000" b="1" kern="1200" dirty="0">
                        <a:effectLst/>
                        <a:ea typeface="Times New Roman"/>
                        <a:cs typeface="Arial"/>
                      </a:rPr>
                      <a:t>la collecte de données (INO, Assainissement)</a:t>
                    </a:r>
                    <a:endParaRPr lang="fr-FR" sz="1400" dirty="0">
                      <a:effectLst/>
                      <a:ea typeface="Calibri"/>
                      <a:cs typeface="Times New Roman"/>
                    </a:endParaRPr>
                  </a:p>
                  <a:p>
                    <a:pPr marL="27305">
                      <a:lnSpc>
                        <a:spcPct val="115000"/>
                      </a:lnSpc>
                      <a:spcAft>
                        <a:spcPts val="0"/>
                      </a:spcAft>
                    </a:pPr>
                    <a:r>
                      <a:rPr lang="fr-FR" sz="1000" b="1" kern="1200" dirty="0">
                        <a:effectLst/>
                        <a:ea typeface="Times New Roman"/>
                        <a:cs typeface="Arial"/>
                      </a:rPr>
                      <a:t>Diffusent les informations relatives au S-SE</a:t>
                    </a:r>
                    <a:endParaRPr lang="fr-FR" sz="1400" dirty="0">
                      <a:effectLst/>
                      <a:ea typeface="Calibri"/>
                      <a:cs typeface="Times New Roman"/>
                    </a:endParaRPr>
                  </a:p>
                  <a:p>
                    <a:pPr marL="180340" indent="-143510">
                      <a:lnSpc>
                        <a:spcPct val="115000"/>
                      </a:lnSpc>
                      <a:spcAft>
                        <a:spcPts val="1000"/>
                      </a:spcAft>
                    </a:pPr>
                    <a:r>
                      <a:rPr lang="fr-FR" sz="1000" b="1" kern="1200" dirty="0">
                        <a:effectLst/>
                        <a:ea typeface="Times New Roman"/>
                        <a:cs typeface="Arial"/>
                      </a:rPr>
                      <a:t>Rédigent les rapports</a:t>
                    </a:r>
                    <a:endParaRPr lang="fr-FR" sz="1400" dirty="0">
                      <a:effectLst/>
                      <a:ea typeface="Calibri"/>
                      <a:cs typeface="Times New Roman"/>
                    </a:endParaRPr>
                  </a:p>
                </p:txBody>
              </p:sp>
              <p:sp>
                <p:nvSpPr>
                  <p:cNvPr id="100" name="Rectangle 99"/>
                  <p:cNvSpPr>
                    <a:spLocks noChangeArrowheads="1"/>
                  </p:cNvSpPr>
                  <p:nvPr/>
                </p:nvSpPr>
                <p:spPr bwMode="auto">
                  <a:xfrm>
                    <a:off x="1759788" y="1337094"/>
                    <a:ext cx="2883137" cy="582930"/>
                  </a:xfrm>
                  <a:prstGeom prst="rect">
                    <a:avLst/>
                  </a:prstGeom>
                  <a:ln>
                    <a:prstDash val="sysDot"/>
                    <a:headEnd/>
                    <a:tailEnd/>
                  </a:ln>
                </p:spPr>
                <p:style>
                  <a:lnRef idx="2">
                    <a:schemeClr val="accent2"/>
                  </a:lnRef>
                  <a:fillRef idx="1">
                    <a:schemeClr val="lt1"/>
                  </a:fillRef>
                  <a:effectRef idx="0">
                    <a:schemeClr val="accent2"/>
                  </a:effectRef>
                  <a:fontRef idx="minor">
                    <a:schemeClr val="dk1"/>
                  </a:fontRef>
                </p:style>
                <p:txBody>
                  <a:bodyPr rot="0" vert="horz" wrap="square" lIns="91440" tIns="45720" rIns="91440" bIns="45720" anchor="t" anchorCtr="0" upright="1">
                    <a:noAutofit/>
                  </a:bodyPr>
                  <a:lstStyle/>
                  <a:p>
                    <a:pPr marL="27305">
                      <a:lnSpc>
                        <a:spcPct val="115000"/>
                      </a:lnSpc>
                      <a:spcAft>
                        <a:spcPts val="0"/>
                      </a:spcAft>
                    </a:pPr>
                    <a:r>
                      <a:rPr lang="fr-FR" sz="1050" b="1" kern="1200" dirty="0">
                        <a:effectLst/>
                        <a:ea typeface="Times New Roman"/>
                        <a:cs typeface="Arial"/>
                      </a:rPr>
                      <a:t>Fournissent les informations statistiques dans leur domaine respectif</a:t>
                    </a:r>
                    <a:endParaRPr lang="fr-FR" sz="1400" dirty="0">
                      <a:effectLst/>
                      <a:ea typeface="Calibri"/>
                      <a:cs typeface="Times New Roman"/>
                    </a:endParaRPr>
                  </a:p>
                  <a:p>
                    <a:pPr>
                      <a:lnSpc>
                        <a:spcPct val="115000"/>
                      </a:lnSpc>
                      <a:spcAft>
                        <a:spcPts val="1000"/>
                      </a:spcAft>
                    </a:pPr>
                    <a:r>
                      <a:rPr lang="fr-FR" sz="1050" b="1" kern="1200" dirty="0">
                        <a:effectLst/>
                        <a:ea typeface="Times New Roman"/>
                        <a:cs typeface="Arial"/>
                      </a:rPr>
                      <a:t>Contribuent à la mise en œuvre des activités de SE</a:t>
                    </a:r>
                    <a:endParaRPr lang="fr-FR" sz="1400" dirty="0">
                      <a:effectLst/>
                      <a:ea typeface="Calibri"/>
                      <a:cs typeface="Times New Roman"/>
                    </a:endParaRPr>
                  </a:p>
                </p:txBody>
              </p:sp>
              <p:sp>
                <p:nvSpPr>
                  <p:cNvPr id="101" name="Rectangle 100"/>
                  <p:cNvSpPr>
                    <a:spLocks noChangeArrowheads="1"/>
                  </p:cNvSpPr>
                  <p:nvPr/>
                </p:nvSpPr>
                <p:spPr bwMode="auto">
                  <a:xfrm>
                    <a:off x="4876511" y="521173"/>
                    <a:ext cx="2449195" cy="396240"/>
                  </a:xfrm>
                  <a:prstGeom prst="rect">
                    <a:avLst/>
                  </a:prstGeom>
                  <a:ln>
                    <a:prstDash val="sysDot"/>
                    <a:headEnd/>
                    <a:tailEnd/>
                  </a:ln>
                </p:spPr>
                <p:style>
                  <a:lnRef idx="2">
                    <a:schemeClr val="accent2"/>
                  </a:lnRef>
                  <a:fillRef idx="1">
                    <a:schemeClr val="lt1"/>
                  </a:fillRef>
                  <a:effectRef idx="0">
                    <a:schemeClr val="accent2"/>
                  </a:effectRef>
                  <a:fontRef idx="minor">
                    <a:schemeClr val="dk1"/>
                  </a:fontRef>
                </p:style>
                <p:txBody>
                  <a:bodyPr rot="0" vert="horz" wrap="square" lIns="91440" tIns="45720" rIns="91440" bIns="45720" anchor="t" anchorCtr="0" upright="1">
                    <a:noAutofit/>
                  </a:bodyPr>
                  <a:lstStyle/>
                  <a:p>
                    <a:pPr>
                      <a:lnSpc>
                        <a:spcPct val="115000"/>
                      </a:lnSpc>
                      <a:spcAft>
                        <a:spcPts val="1000"/>
                      </a:spcAft>
                    </a:pPr>
                    <a:r>
                      <a:rPr lang="fr-FR" sz="1000" b="1" kern="1200">
                        <a:effectLst/>
                        <a:ea typeface="Times New Roman"/>
                        <a:cs typeface="Arial"/>
                      </a:rPr>
                      <a:t>Contrôle l’exécution du PN-AEPA au niveau régional</a:t>
                    </a:r>
                    <a:endParaRPr lang="fr-FR" sz="1400">
                      <a:effectLst/>
                      <a:ea typeface="Calibri"/>
                      <a:cs typeface="Times New Roman"/>
                    </a:endParaRPr>
                  </a:p>
                </p:txBody>
              </p:sp>
              <p:cxnSp>
                <p:nvCxnSpPr>
                  <p:cNvPr id="102" name="Connecteur droit avec flèche 101"/>
                  <p:cNvCxnSpPr/>
                  <p:nvPr/>
                </p:nvCxnSpPr>
                <p:spPr>
                  <a:xfrm>
                    <a:off x="963682" y="828136"/>
                    <a:ext cx="822141"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3" name="Connecteur droit avec flèche 102"/>
                  <p:cNvCxnSpPr/>
                  <p:nvPr/>
                </p:nvCxnSpPr>
                <p:spPr>
                  <a:xfrm>
                    <a:off x="1371600" y="1604513"/>
                    <a:ext cx="387350" cy="127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4" name="Rectangle 103"/>
                  <p:cNvSpPr>
                    <a:spLocks noChangeArrowheads="1"/>
                  </p:cNvSpPr>
                  <p:nvPr/>
                </p:nvSpPr>
                <p:spPr bwMode="auto">
                  <a:xfrm>
                    <a:off x="7962181" y="517585"/>
                    <a:ext cx="1339822" cy="490173"/>
                  </a:xfrm>
                  <a:prstGeom prst="rect">
                    <a:avLst/>
                  </a:prstGeom>
                  <a:solidFill>
                    <a:srgbClr val="FFFF99"/>
                  </a:solidFill>
                  <a:ln w="9525">
                    <a:noFill/>
                    <a:miter lim="800000"/>
                    <a:headEnd/>
                    <a:tailEnd/>
                  </a:ln>
                </p:spPr>
                <p:txBody>
                  <a:bodyPr rot="0" vert="horz" wrap="square" lIns="91440" tIns="45720" rIns="91440" bIns="45720" anchor="t" anchorCtr="0" upright="1">
                    <a:noAutofit/>
                  </a:bodyPr>
                  <a:lstStyle/>
                  <a:p>
                    <a:pPr algn="ctr">
                      <a:lnSpc>
                        <a:spcPct val="115000"/>
                      </a:lnSpc>
                      <a:spcAft>
                        <a:spcPts val="1000"/>
                      </a:spcAft>
                    </a:pPr>
                    <a:r>
                      <a:rPr lang="fr-FR" sz="1400" b="1" dirty="0">
                        <a:solidFill>
                          <a:srgbClr val="0000FF"/>
                        </a:solidFill>
                        <a:effectLst/>
                        <a:latin typeface="Calibri"/>
                        <a:ea typeface="Calibri"/>
                        <a:cs typeface="Times New Roman"/>
                      </a:rPr>
                      <a:t>Comité Régional de Pilotage (CRP)</a:t>
                    </a:r>
                    <a:endParaRPr lang="fr-FR" sz="1400" dirty="0">
                      <a:effectLst/>
                      <a:latin typeface="Calibri"/>
                      <a:ea typeface="Calibri"/>
                      <a:cs typeface="Times New Roman"/>
                    </a:endParaRPr>
                  </a:p>
                </p:txBody>
              </p:sp>
              <p:cxnSp>
                <p:nvCxnSpPr>
                  <p:cNvPr id="105" name="Connecteur droit avec flèche 104"/>
                  <p:cNvCxnSpPr/>
                  <p:nvPr/>
                </p:nvCxnSpPr>
                <p:spPr>
                  <a:xfrm flipH="1">
                    <a:off x="7325706" y="715992"/>
                    <a:ext cx="61061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94" name="Text Box 13"/>
                <p:cNvSpPr txBox="1">
                  <a:spLocks noChangeArrowheads="1"/>
                </p:cNvSpPr>
                <p:nvPr/>
              </p:nvSpPr>
              <p:spPr bwMode="auto">
                <a:xfrm>
                  <a:off x="8626" y="0"/>
                  <a:ext cx="3510280" cy="424180"/>
                </a:xfrm>
                <a:prstGeom prst="rect">
                  <a:avLst/>
                </a:prstGeom>
                <a:solidFill>
                  <a:srgbClr val="FFCC99"/>
                </a:solidFill>
                <a:ln w="9525">
                  <a:solidFill>
                    <a:srgbClr val="FFCC99"/>
                  </a:solidFill>
                  <a:miter lim="800000"/>
                  <a:headEnd/>
                  <a:tailEnd/>
                </a:ln>
              </p:spPr>
              <p:txBody>
                <a:bodyPr rot="0" vert="horz" wrap="square" lIns="91440" tIns="45720" rIns="91440" bIns="45720" anchor="t" anchorCtr="0" upright="1">
                  <a:noAutofit/>
                </a:bodyPr>
                <a:lstStyle/>
                <a:p>
                  <a:pPr>
                    <a:lnSpc>
                      <a:spcPct val="115000"/>
                    </a:lnSpc>
                    <a:spcAft>
                      <a:spcPts val="1000"/>
                    </a:spcAft>
                  </a:pPr>
                  <a:r>
                    <a:rPr lang="fr-FR" sz="1600" b="1">
                      <a:effectLst/>
                      <a:latin typeface="Calibri"/>
                      <a:ea typeface="Calibri"/>
                      <a:cs typeface="Arial"/>
                    </a:rPr>
                    <a:t>Structures/acteurs</a:t>
                  </a:r>
                  <a:endParaRPr lang="fr-FR" sz="1400">
                    <a:effectLst/>
                    <a:latin typeface="Calibri"/>
                    <a:ea typeface="Calibri"/>
                    <a:cs typeface="Times New Roman"/>
                  </a:endParaRPr>
                </a:p>
              </p:txBody>
            </p:sp>
            <p:sp>
              <p:nvSpPr>
                <p:cNvPr id="95" name="Text Box 13"/>
                <p:cNvSpPr txBox="1">
                  <a:spLocks noChangeArrowheads="1"/>
                </p:cNvSpPr>
                <p:nvPr/>
              </p:nvSpPr>
              <p:spPr bwMode="auto">
                <a:xfrm>
                  <a:off x="5848709" y="0"/>
                  <a:ext cx="3546475" cy="423545"/>
                </a:xfrm>
                <a:prstGeom prst="rect">
                  <a:avLst/>
                </a:prstGeom>
                <a:solidFill>
                  <a:srgbClr val="FFCC99"/>
                </a:solidFill>
                <a:ln w="9525">
                  <a:solidFill>
                    <a:srgbClr val="FFCC99"/>
                  </a:solidFill>
                  <a:miter lim="800000"/>
                  <a:headEnd/>
                  <a:tailEnd/>
                </a:ln>
              </p:spPr>
              <p:txBody>
                <a:bodyPr rot="0" vert="horz" wrap="square" lIns="91440" tIns="45720" rIns="91440" bIns="45720" anchor="t" anchorCtr="0" upright="1">
                  <a:noAutofit/>
                </a:bodyPr>
                <a:lstStyle/>
                <a:p>
                  <a:pPr algn="r">
                    <a:lnSpc>
                      <a:spcPct val="115000"/>
                    </a:lnSpc>
                    <a:spcAft>
                      <a:spcPts val="1000"/>
                    </a:spcAft>
                  </a:pPr>
                  <a:r>
                    <a:rPr lang="fr-FR" sz="1600" b="1">
                      <a:effectLst/>
                      <a:latin typeface="Calibri"/>
                      <a:ea typeface="Calibri"/>
                      <a:cs typeface="Arial"/>
                    </a:rPr>
                    <a:t>Cadres</a:t>
                  </a:r>
                  <a:endParaRPr lang="fr-FR" sz="1400">
                    <a:effectLst/>
                    <a:latin typeface="Calibri"/>
                    <a:ea typeface="Calibri"/>
                    <a:cs typeface="Times New Roman"/>
                  </a:endParaRPr>
                </a:p>
              </p:txBody>
            </p:sp>
            <p:sp>
              <p:nvSpPr>
                <p:cNvPr id="96" name="Text Box 13"/>
                <p:cNvSpPr txBox="1">
                  <a:spLocks noChangeArrowheads="1"/>
                </p:cNvSpPr>
                <p:nvPr/>
              </p:nvSpPr>
              <p:spPr bwMode="auto">
                <a:xfrm>
                  <a:off x="3200400" y="0"/>
                  <a:ext cx="2984500" cy="423545"/>
                </a:xfrm>
                <a:prstGeom prst="rect">
                  <a:avLst/>
                </a:prstGeom>
                <a:solidFill>
                  <a:srgbClr val="FFCC99"/>
                </a:solidFill>
                <a:ln w="9525">
                  <a:solidFill>
                    <a:srgbClr val="FFCC99"/>
                  </a:solidFill>
                  <a:miter lim="800000"/>
                  <a:headEnd/>
                  <a:tailEnd/>
                </a:ln>
              </p:spPr>
              <p:txBody>
                <a:bodyPr rot="0" vert="horz" wrap="square" lIns="91440" tIns="45720" rIns="91440" bIns="45720" anchor="t" anchorCtr="0" upright="1">
                  <a:noAutofit/>
                </a:bodyPr>
                <a:lstStyle/>
                <a:p>
                  <a:pPr algn="ctr">
                    <a:lnSpc>
                      <a:spcPct val="115000"/>
                    </a:lnSpc>
                    <a:spcAft>
                      <a:spcPts val="1000"/>
                    </a:spcAft>
                  </a:pPr>
                  <a:r>
                    <a:rPr lang="fr-FR" sz="1600" b="1" kern="1200">
                      <a:effectLst/>
                      <a:latin typeface="Calibri"/>
                      <a:ea typeface="Times New Roman"/>
                      <a:cs typeface="Arial"/>
                    </a:rPr>
                    <a:t>Rôle et Responsabilité de SE</a:t>
                  </a:r>
                  <a:endParaRPr lang="fr-FR" sz="1400">
                    <a:effectLst/>
                    <a:latin typeface="Calibri"/>
                    <a:ea typeface="Calibri"/>
                    <a:cs typeface="Times New Roman"/>
                  </a:endParaRPr>
                </a:p>
              </p:txBody>
            </p:sp>
          </p:grpSp>
          <p:sp>
            <p:nvSpPr>
              <p:cNvPr id="58" name="Rectangle 57"/>
              <p:cNvSpPr>
                <a:spLocks noChangeArrowheads="1"/>
              </p:cNvSpPr>
              <p:nvPr/>
            </p:nvSpPr>
            <p:spPr bwMode="auto">
              <a:xfrm>
                <a:off x="8626" y="2268747"/>
                <a:ext cx="1335405" cy="410210"/>
              </a:xfrm>
              <a:prstGeom prst="rect">
                <a:avLst/>
              </a:prstGeom>
              <a:solidFill>
                <a:schemeClr val="accent3">
                  <a:lumMod val="95000"/>
                </a:schemeClr>
              </a:solidFill>
              <a:ln>
                <a:noFill/>
                <a:headEnd/>
                <a:tailEnd/>
              </a:ln>
            </p:spPr>
            <p:style>
              <a:lnRef idx="2">
                <a:schemeClr val="accent2"/>
              </a:lnRef>
              <a:fillRef idx="1">
                <a:schemeClr val="lt1"/>
              </a:fillRef>
              <a:effectRef idx="0">
                <a:schemeClr val="accent2"/>
              </a:effectRef>
              <a:fontRef idx="minor">
                <a:schemeClr val="dk1"/>
              </a:fontRef>
            </p:style>
            <p:txBody>
              <a:bodyPr rot="0" vert="horz" wrap="square" lIns="91440" tIns="45720" rIns="91440" bIns="45720" anchor="t" anchorCtr="0" upright="1">
                <a:noAutofit/>
              </a:bodyPr>
              <a:lstStyle/>
              <a:p>
                <a:pPr>
                  <a:lnSpc>
                    <a:spcPct val="115000"/>
                  </a:lnSpc>
                  <a:spcAft>
                    <a:spcPts val="1000"/>
                  </a:spcAft>
                </a:pPr>
                <a:r>
                  <a:rPr lang="fr-FR" sz="1100" b="1" kern="1200">
                    <a:solidFill>
                      <a:srgbClr val="000000"/>
                    </a:solidFill>
                    <a:effectLst/>
                    <a:ea typeface="Times New Roman"/>
                    <a:cs typeface="Arial"/>
                  </a:rPr>
                  <a:t>PTF</a:t>
                </a:r>
                <a:endParaRPr lang="fr-FR" sz="1400" b="1">
                  <a:effectLst/>
                  <a:ea typeface="Calibri"/>
                  <a:cs typeface="Times New Roman"/>
                </a:endParaRPr>
              </a:p>
            </p:txBody>
          </p:sp>
          <p:sp>
            <p:nvSpPr>
              <p:cNvPr id="59" name="Rectangle 58"/>
              <p:cNvSpPr>
                <a:spLocks noChangeArrowheads="1"/>
              </p:cNvSpPr>
              <p:nvPr/>
            </p:nvSpPr>
            <p:spPr bwMode="auto">
              <a:xfrm>
                <a:off x="0" y="2941608"/>
                <a:ext cx="1403985" cy="410210"/>
              </a:xfrm>
              <a:prstGeom prst="rect">
                <a:avLst/>
              </a:prstGeom>
              <a:solidFill>
                <a:schemeClr val="accent3">
                  <a:lumMod val="95000"/>
                </a:schemeClr>
              </a:solidFill>
              <a:ln>
                <a:noFill/>
                <a:headEnd/>
                <a:tailEnd/>
              </a:ln>
            </p:spPr>
            <p:style>
              <a:lnRef idx="2">
                <a:schemeClr val="accent2"/>
              </a:lnRef>
              <a:fillRef idx="1">
                <a:schemeClr val="lt1"/>
              </a:fillRef>
              <a:effectRef idx="0">
                <a:schemeClr val="accent2"/>
              </a:effectRef>
              <a:fontRef idx="minor">
                <a:schemeClr val="dk1"/>
              </a:fontRef>
            </p:style>
            <p:txBody>
              <a:bodyPr rot="0" vert="horz" wrap="square" lIns="91440" tIns="45720" rIns="91440" bIns="45720" anchor="t" anchorCtr="0" upright="1">
                <a:noAutofit/>
              </a:bodyPr>
              <a:lstStyle/>
              <a:p>
                <a:pPr>
                  <a:lnSpc>
                    <a:spcPct val="115000"/>
                  </a:lnSpc>
                  <a:spcAft>
                    <a:spcPts val="1000"/>
                  </a:spcAft>
                </a:pPr>
                <a:r>
                  <a:rPr lang="fr-FR" sz="1100" b="1" kern="1200">
                    <a:solidFill>
                      <a:srgbClr val="000000"/>
                    </a:solidFill>
                    <a:effectLst/>
                    <a:ea typeface="Times New Roman"/>
                    <a:cs typeface="Arial"/>
                  </a:rPr>
                  <a:t>Prj&amp;Pg, OSC, Secteur privé, collectivités</a:t>
                </a:r>
                <a:endParaRPr lang="fr-FR" sz="1400" b="1">
                  <a:effectLst/>
                  <a:ea typeface="Calibri"/>
                  <a:cs typeface="Times New Roman"/>
                </a:endParaRPr>
              </a:p>
            </p:txBody>
          </p:sp>
          <p:sp>
            <p:nvSpPr>
              <p:cNvPr id="89" name="Rectangle 88"/>
              <p:cNvSpPr>
                <a:spLocks noChangeArrowheads="1"/>
              </p:cNvSpPr>
              <p:nvPr/>
            </p:nvSpPr>
            <p:spPr bwMode="auto">
              <a:xfrm>
                <a:off x="1751162" y="2234242"/>
                <a:ext cx="2517140" cy="504825"/>
              </a:xfrm>
              <a:prstGeom prst="rect">
                <a:avLst/>
              </a:prstGeom>
              <a:ln>
                <a:prstDash val="sysDot"/>
                <a:headEnd/>
                <a:tailEnd/>
              </a:ln>
            </p:spPr>
            <p:style>
              <a:lnRef idx="2">
                <a:schemeClr val="accent2"/>
              </a:lnRef>
              <a:fillRef idx="1">
                <a:schemeClr val="lt1"/>
              </a:fillRef>
              <a:effectRef idx="0">
                <a:schemeClr val="accent2"/>
              </a:effectRef>
              <a:fontRef idx="minor">
                <a:schemeClr val="dk1"/>
              </a:fontRef>
            </p:style>
            <p:txBody>
              <a:bodyPr rot="0" vert="horz" wrap="square" lIns="91440" tIns="45720" rIns="91440" bIns="45720" anchor="t" anchorCtr="0" upright="1">
                <a:noAutofit/>
              </a:bodyPr>
              <a:lstStyle/>
              <a:p>
                <a:pPr marL="27305">
                  <a:lnSpc>
                    <a:spcPct val="115000"/>
                  </a:lnSpc>
                  <a:spcAft>
                    <a:spcPts val="0"/>
                  </a:spcAft>
                </a:pPr>
                <a:r>
                  <a:rPr lang="fr-FR" sz="1000" b="1" kern="1200">
                    <a:effectLst/>
                    <a:ea typeface="Times New Roman"/>
                    <a:cs typeface="Arial"/>
                  </a:rPr>
                  <a:t>Suivent et évaluent la mise à disposition des fonds et leur utilisation</a:t>
                </a:r>
                <a:endParaRPr lang="fr-FR" sz="1400">
                  <a:effectLst/>
                  <a:ea typeface="Calibri"/>
                  <a:cs typeface="Times New Roman"/>
                </a:endParaRPr>
              </a:p>
              <a:p>
                <a:pPr>
                  <a:lnSpc>
                    <a:spcPct val="115000"/>
                  </a:lnSpc>
                  <a:spcAft>
                    <a:spcPts val="0"/>
                  </a:spcAft>
                </a:pPr>
                <a:r>
                  <a:rPr lang="fr-FR" sz="1000" b="1" kern="1200">
                    <a:effectLst/>
                    <a:ea typeface="Times New Roman"/>
                    <a:cs typeface="Arial"/>
                  </a:rPr>
                  <a:t>Appuient la mise en œuvre du SE du PN-AEPA</a:t>
                </a:r>
                <a:endParaRPr lang="fr-FR" sz="1400">
                  <a:effectLst/>
                  <a:ea typeface="Calibri"/>
                  <a:cs typeface="Times New Roman"/>
                </a:endParaRPr>
              </a:p>
            </p:txBody>
          </p:sp>
          <p:cxnSp>
            <p:nvCxnSpPr>
              <p:cNvPr id="90" name="Connecteur droit avec flèche 89"/>
              <p:cNvCxnSpPr/>
              <p:nvPr/>
            </p:nvCxnSpPr>
            <p:spPr>
              <a:xfrm>
                <a:off x="1380226" y="2467155"/>
                <a:ext cx="377190" cy="63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1" name="Rectangle 90"/>
              <p:cNvSpPr>
                <a:spLocks noChangeArrowheads="1"/>
              </p:cNvSpPr>
              <p:nvPr/>
            </p:nvSpPr>
            <p:spPr bwMode="auto">
              <a:xfrm>
                <a:off x="1751162" y="2932981"/>
                <a:ext cx="2926043" cy="525780"/>
              </a:xfrm>
              <a:prstGeom prst="rect">
                <a:avLst/>
              </a:prstGeom>
              <a:ln>
                <a:prstDash val="sysDot"/>
                <a:headEnd/>
                <a:tailEnd/>
              </a:ln>
            </p:spPr>
            <p:style>
              <a:lnRef idx="2">
                <a:schemeClr val="accent2"/>
              </a:lnRef>
              <a:fillRef idx="1">
                <a:schemeClr val="lt1"/>
              </a:fillRef>
              <a:effectRef idx="0">
                <a:schemeClr val="accent2"/>
              </a:effectRef>
              <a:fontRef idx="minor">
                <a:schemeClr val="dk1"/>
              </a:fontRef>
            </p:style>
            <p:txBody>
              <a:bodyPr rot="0" vert="horz" wrap="square" lIns="91440" tIns="45720" rIns="91440" bIns="45720" anchor="t" anchorCtr="0" upright="1">
                <a:noAutofit/>
              </a:bodyPr>
              <a:lstStyle/>
              <a:p>
                <a:pPr>
                  <a:lnSpc>
                    <a:spcPct val="115000"/>
                  </a:lnSpc>
                  <a:spcAft>
                    <a:spcPts val="0"/>
                  </a:spcAft>
                </a:pPr>
                <a:r>
                  <a:rPr lang="fr-FR" sz="1000" b="1" kern="1200">
                    <a:effectLst/>
                    <a:ea typeface="Times New Roman"/>
                    <a:cs typeface="Arial"/>
                  </a:rPr>
                  <a:t>Appuient la mise en œuvre du SE du PN-AEPA </a:t>
                </a:r>
                <a:endParaRPr lang="fr-FR" sz="1400">
                  <a:effectLst/>
                  <a:ea typeface="Calibri"/>
                  <a:cs typeface="Times New Roman"/>
                </a:endParaRPr>
              </a:p>
              <a:p>
                <a:pPr>
                  <a:lnSpc>
                    <a:spcPct val="115000"/>
                  </a:lnSpc>
                  <a:spcAft>
                    <a:spcPts val="1000"/>
                  </a:spcAft>
                </a:pPr>
                <a:r>
                  <a:rPr lang="fr-FR" sz="1000" b="1" kern="1200">
                    <a:effectLst/>
                    <a:ea typeface="Times New Roman"/>
                    <a:cs typeface="Arial"/>
                  </a:rPr>
                  <a:t>Fournissent les informations relatives à leurs prestations ou à leur domaine d’activité</a:t>
                </a:r>
                <a:endParaRPr lang="fr-FR" sz="1400">
                  <a:effectLst/>
                  <a:ea typeface="Calibri"/>
                  <a:cs typeface="Times New Roman"/>
                </a:endParaRPr>
              </a:p>
            </p:txBody>
          </p:sp>
          <p:cxnSp>
            <p:nvCxnSpPr>
              <p:cNvPr id="92" name="Connecteur droit avec flèche 91"/>
              <p:cNvCxnSpPr/>
              <p:nvPr/>
            </p:nvCxnSpPr>
            <p:spPr>
              <a:xfrm>
                <a:off x="1380226" y="3174521"/>
                <a:ext cx="354330" cy="127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54" name="Rectangle 53"/>
            <p:cNvSpPr>
              <a:spLocks noChangeArrowheads="1"/>
            </p:cNvSpPr>
            <p:nvPr/>
          </p:nvSpPr>
          <p:spPr bwMode="auto">
            <a:xfrm>
              <a:off x="4830500" y="1215325"/>
              <a:ext cx="2448560" cy="395605"/>
            </a:xfrm>
            <a:prstGeom prst="rect">
              <a:avLst/>
            </a:prstGeom>
            <a:ln>
              <a:prstDash val="sysDot"/>
              <a:headEnd/>
              <a:tailEnd/>
            </a:ln>
          </p:spPr>
          <p:style>
            <a:lnRef idx="2">
              <a:schemeClr val="accent2"/>
            </a:lnRef>
            <a:fillRef idx="1">
              <a:schemeClr val="lt1"/>
            </a:fillRef>
            <a:effectRef idx="0">
              <a:schemeClr val="accent2"/>
            </a:effectRef>
            <a:fontRef idx="minor">
              <a:schemeClr val="dk1"/>
            </a:fontRef>
          </p:style>
          <p:txBody>
            <a:bodyPr rot="0" vert="horz" wrap="square" lIns="91440" tIns="45720" rIns="91440" bIns="45720" anchor="t" anchorCtr="0" upright="1">
              <a:noAutofit/>
            </a:bodyPr>
            <a:lstStyle/>
            <a:p>
              <a:pPr>
                <a:lnSpc>
                  <a:spcPct val="115000"/>
                </a:lnSpc>
                <a:spcAft>
                  <a:spcPts val="1000"/>
                </a:spcAft>
              </a:pPr>
              <a:r>
                <a:rPr lang="fr-FR" sz="1000" b="1" kern="1200" dirty="0">
                  <a:effectLst/>
                  <a:ea typeface="Times New Roman"/>
                  <a:cs typeface="Arial"/>
                </a:rPr>
                <a:t>Suit et évalue les programmes relevant de ses compétences </a:t>
              </a:r>
              <a:endParaRPr lang="fr-FR" sz="1400" dirty="0">
                <a:effectLst/>
                <a:ea typeface="Calibri"/>
                <a:cs typeface="Times New Roman"/>
              </a:endParaRPr>
            </a:p>
          </p:txBody>
        </p:sp>
        <p:sp>
          <p:nvSpPr>
            <p:cNvPr id="55" name="Rectangle 54"/>
            <p:cNvSpPr>
              <a:spLocks noChangeArrowheads="1"/>
            </p:cNvSpPr>
            <p:nvPr/>
          </p:nvSpPr>
          <p:spPr bwMode="auto">
            <a:xfrm>
              <a:off x="7996687" y="1207698"/>
              <a:ext cx="1339215" cy="467995"/>
            </a:xfrm>
            <a:prstGeom prst="rect">
              <a:avLst/>
            </a:prstGeom>
            <a:solidFill>
              <a:srgbClr val="FFFF99"/>
            </a:solidFill>
            <a:ln w="9525">
              <a:noFill/>
              <a:miter lim="800000"/>
              <a:headEnd/>
              <a:tailEnd/>
            </a:ln>
          </p:spPr>
          <p:txBody>
            <a:bodyPr rot="0" vert="horz" wrap="square" lIns="91440" tIns="45720" rIns="91440" bIns="45720" anchor="t" anchorCtr="0" upright="1">
              <a:noAutofit/>
            </a:bodyPr>
            <a:lstStyle/>
            <a:p>
              <a:pPr algn="ctr">
                <a:lnSpc>
                  <a:spcPct val="115000"/>
                </a:lnSpc>
                <a:spcAft>
                  <a:spcPts val="1000"/>
                </a:spcAft>
              </a:pPr>
              <a:r>
                <a:rPr lang="fr-FR" sz="1400" b="1">
                  <a:solidFill>
                    <a:srgbClr val="0000FF"/>
                  </a:solidFill>
                  <a:effectLst/>
                  <a:latin typeface="Calibri"/>
                  <a:ea typeface="Calibri"/>
                  <a:cs typeface="Times New Roman"/>
                </a:rPr>
                <a:t>Conseil Régional</a:t>
              </a:r>
              <a:endParaRPr lang="fr-FR" sz="1400">
                <a:effectLst/>
                <a:latin typeface="Calibri"/>
                <a:ea typeface="Calibri"/>
                <a:cs typeface="Times New Roman"/>
              </a:endParaRPr>
            </a:p>
          </p:txBody>
        </p:sp>
        <p:cxnSp>
          <p:nvCxnSpPr>
            <p:cNvPr id="56" name="Connecteur droit avec flèche 55"/>
            <p:cNvCxnSpPr/>
            <p:nvPr/>
          </p:nvCxnSpPr>
          <p:spPr>
            <a:xfrm flipH="1">
              <a:off x="7283209" y="1406106"/>
              <a:ext cx="678349"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xmlns="" val="133457673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Titre 1"/>
          <p:cNvSpPr>
            <a:spLocks noGrp="1"/>
          </p:cNvSpPr>
          <p:nvPr>
            <p:ph type="title"/>
          </p:nvPr>
        </p:nvSpPr>
        <p:spPr>
          <a:xfrm>
            <a:off x="457200" y="64736"/>
            <a:ext cx="8229600" cy="634082"/>
          </a:xfrm>
        </p:spPr>
        <p:txBody>
          <a:bodyPr>
            <a:noAutofit/>
          </a:bodyPr>
          <a:lstStyle/>
          <a:p>
            <a:pPr algn="l"/>
            <a:r>
              <a:rPr lang="fr-FR" dirty="0" smtClean="0">
                <a:solidFill>
                  <a:srgbClr val="C00000"/>
                </a:solidFill>
                <a:latin typeface="DokChampa" pitchFamily="34" charset="-34"/>
                <a:cs typeface="DokChampa" pitchFamily="34" charset="-34"/>
              </a:rPr>
              <a:t>Coordination et rôle des acteurs: </a:t>
            </a:r>
            <a:r>
              <a:rPr lang="fr-FR" b="1" dirty="0">
                <a:solidFill>
                  <a:schemeClr val="accent2"/>
                </a:solidFill>
                <a:latin typeface="DokChampa" pitchFamily="34" charset="-34"/>
                <a:cs typeface="DokChampa" pitchFamily="34" charset="-34"/>
              </a:rPr>
              <a:t>Communal</a:t>
            </a:r>
          </a:p>
        </p:txBody>
      </p:sp>
      <p:grpSp>
        <p:nvGrpSpPr>
          <p:cNvPr id="28" name="Groupe 27"/>
          <p:cNvGrpSpPr/>
          <p:nvPr/>
        </p:nvGrpSpPr>
        <p:grpSpPr>
          <a:xfrm>
            <a:off x="179511" y="692696"/>
            <a:ext cx="8856985" cy="5544616"/>
            <a:chOff x="-1" y="0"/>
            <a:chExt cx="9429331" cy="3386330"/>
          </a:xfrm>
        </p:grpSpPr>
        <p:grpSp>
          <p:nvGrpSpPr>
            <p:cNvPr id="29" name="Groupe 28"/>
            <p:cNvGrpSpPr/>
            <p:nvPr/>
          </p:nvGrpSpPr>
          <p:grpSpPr>
            <a:xfrm>
              <a:off x="-1" y="0"/>
              <a:ext cx="9429331" cy="1996617"/>
              <a:chOff x="-34507" y="0"/>
              <a:chExt cx="9429691" cy="1997002"/>
            </a:xfrm>
          </p:grpSpPr>
          <p:grpSp>
            <p:nvGrpSpPr>
              <p:cNvPr id="36" name="Groupe 35"/>
              <p:cNvGrpSpPr/>
              <p:nvPr/>
            </p:nvGrpSpPr>
            <p:grpSpPr>
              <a:xfrm>
                <a:off x="-34507" y="612476"/>
                <a:ext cx="9336418" cy="1384526"/>
                <a:chOff x="-34507" y="517585"/>
                <a:chExt cx="9336510" cy="1384829"/>
              </a:xfrm>
            </p:grpSpPr>
            <p:sp>
              <p:nvSpPr>
                <p:cNvPr id="40" name="Rectangle 39"/>
                <p:cNvSpPr>
                  <a:spLocks noChangeArrowheads="1"/>
                </p:cNvSpPr>
                <p:nvPr/>
              </p:nvSpPr>
              <p:spPr bwMode="auto">
                <a:xfrm>
                  <a:off x="-34507" y="1224867"/>
                  <a:ext cx="1916624" cy="677547"/>
                </a:xfrm>
                <a:prstGeom prst="rect">
                  <a:avLst/>
                </a:prstGeom>
                <a:solidFill>
                  <a:schemeClr val="accent3">
                    <a:lumMod val="95000"/>
                  </a:schemeClr>
                </a:solidFill>
                <a:ln>
                  <a:noFill/>
                  <a:headEnd/>
                  <a:tailEnd/>
                </a:ln>
              </p:spPr>
              <p:style>
                <a:lnRef idx="2">
                  <a:schemeClr val="accent2"/>
                </a:lnRef>
                <a:fillRef idx="1">
                  <a:schemeClr val="lt1"/>
                </a:fillRef>
                <a:effectRef idx="0">
                  <a:schemeClr val="accent2"/>
                </a:effectRef>
                <a:fontRef idx="minor">
                  <a:schemeClr val="dk1"/>
                </a:fontRef>
              </p:style>
              <p:txBody>
                <a:bodyPr rot="0" vert="horz" wrap="square" lIns="91440" tIns="45720" rIns="91440" bIns="45720" anchor="t" anchorCtr="0" upright="1">
                  <a:noAutofit/>
                </a:bodyPr>
                <a:lstStyle/>
                <a:p>
                  <a:pPr>
                    <a:lnSpc>
                      <a:spcPct val="115000"/>
                    </a:lnSpc>
                    <a:spcAft>
                      <a:spcPts val="0"/>
                    </a:spcAft>
                  </a:pPr>
                  <a:r>
                    <a:rPr lang="fr-FR" sz="1400" b="1" dirty="0">
                      <a:effectLst/>
                      <a:ea typeface="Calibri"/>
                      <a:cs typeface="Times New Roman"/>
                    </a:rPr>
                    <a:t>AUE, fermiers, </a:t>
                  </a:r>
                  <a:r>
                    <a:rPr lang="fr-FR" sz="1400" b="1" dirty="0" err="1">
                      <a:effectLst/>
                      <a:ea typeface="Calibri"/>
                      <a:cs typeface="Times New Roman"/>
                    </a:rPr>
                    <a:t>maintenanciers</a:t>
                  </a:r>
                  <a:r>
                    <a:rPr lang="fr-FR" sz="1400" b="1" dirty="0">
                      <a:effectLst/>
                      <a:ea typeface="Calibri"/>
                      <a:cs typeface="Times New Roman"/>
                    </a:rPr>
                    <a:t>, artisans réparateurs, usagers</a:t>
                  </a:r>
                  <a:endParaRPr lang="fr-FR" b="1" dirty="0">
                    <a:effectLst/>
                    <a:ea typeface="Calibri"/>
                    <a:cs typeface="Times New Roman"/>
                  </a:endParaRPr>
                </a:p>
              </p:txBody>
            </p:sp>
            <p:sp>
              <p:nvSpPr>
                <p:cNvPr id="41" name="Rectangle 40"/>
                <p:cNvSpPr>
                  <a:spLocks noChangeArrowheads="1"/>
                </p:cNvSpPr>
                <p:nvPr/>
              </p:nvSpPr>
              <p:spPr bwMode="auto">
                <a:xfrm>
                  <a:off x="8626" y="606438"/>
                  <a:ext cx="792480" cy="401320"/>
                </a:xfrm>
                <a:prstGeom prst="rect">
                  <a:avLst/>
                </a:prstGeom>
                <a:solidFill>
                  <a:schemeClr val="accent3">
                    <a:lumMod val="95000"/>
                  </a:schemeClr>
                </a:solidFill>
                <a:ln>
                  <a:noFill/>
                  <a:headEnd/>
                  <a:tailEnd/>
                </a:ln>
              </p:spPr>
              <p:style>
                <a:lnRef idx="2">
                  <a:schemeClr val="accent2"/>
                </a:lnRef>
                <a:fillRef idx="1">
                  <a:schemeClr val="lt1"/>
                </a:fillRef>
                <a:effectRef idx="0">
                  <a:schemeClr val="accent2"/>
                </a:effectRef>
                <a:fontRef idx="minor">
                  <a:schemeClr val="dk1"/>
                </a:fontRef>
              </p:style>
              <p:txBody>
                <a:bodyPr rot="0" vert="horz" wrap="square" lIns="91440" tIns="45720" rIns="91440" bIns="45720" anchor="t" anchorCtr="0" upright="1">
                  <a:noAutofit/>
                </a:bodyPr>
                <a:lstStyle/>
                <a:p>
                  <a:pPr>
                    <a:lnSpc>
                      <a:spcPct val="115000"/>
                    </a:lnSpc>
                    <a:spcAft>
                      <a:spcPts val="0"/>
                    </a:spcAft>
                  </a:pPr>
                  <a:r>
                    <a:rPr lang="fr-FR" sz="1400" b="1">
                      <a:effectLst/>
                      <a:ea typeface="Calibri"/>
                      <a:cs typeface="Times New Roman"/>
                    </a:rPr>
                    <a:t>Mairie </a:t>
                  </a:r>
                  <a:endParaRPr lang="fr-FR" b="1">
                    <a:effectLst/>
                    <a:ea typeface="Calibri"/>
                    <a:cs typeface="Times New Roman"/>
                  </a:endParaRPr>
                </a:p>
              </p:txBody>
            </p:sp>
            <p:sp>
              <p:nvSpPr>
                <p:cNvPr id="42" name="Rectangle 41"/>
                <p:cNvSpPr>
                  <a:spLocks noChangeArrowheads="1"/>
                </p:cNvSpPr>
                <p:nvPr/>
              </p:nvSpPr>
              <p:spPr bwMode="auto">
                <a:xfrm>
                  <a:off x="2149803" y="525978"/>
                  <a:ext cx="2722245" cy="544231"/>
                </a:xfrm>
                <a:prstGeom prst="rect">
                  <a:avLst/>
                </a:prstGeom>
                <a:ln>
                  <a:prstDash val="sysDot"/>
                  <a:headEnd/>
                  <a:tailEnd/>
                </a:ln>
              </p:spPr>
              <p:style>
                <a:lnRef idx="2">
                  <a:schemeClr val="accent2"/>
                </a:lnRef>
                <a:fillRef idx="1">
                  <a:schemeClr val="lt1"/>
                </a:fillRef>
                <a:effectRef idx="0">
                  <a:schemeClr val="accent2"/>
                </a:effectRef>
                <a:fontRef idx="minor">
                  <a:schemeClr val="dk1"/>
                </a:fontRef>
              </p:style>
              <p:txBody>
                <a:bodyPr rot="0" vert="horz" wrap="square" lIns="91440" tIns="45720" rIns="91440" bIns="45720" anchor="t" anchorCtr="0" upright="1">
                  <a:noAutofit/>
                </a:bodyPr>
                <a:lstStyle/>
                <a:p>
                  <a:pPr marL="27305">
                    <a:lnSpc>
                      <a:spcPct val="115000"/>
                    </a:lnSpc>
                    <a:spcAft>
                      <a:spcPts val="0"/>
                    </a:spcAft>
                  </a:pPr>
                  <a:r>
                    <a:rPr lang="fr-FR" sz="1100" b="1" kern="1200">
                      <a:effectLst/>
                      <a:ea typeface="Times New Roman"/>
                      <a:cs typeface="Arial"/>
                    </a:rPr>
                    <a:t>Coordonne les activités de SE </a:t>
                  </a:r>
                  <a:endParaRPr lang="fr-FR">
                    <a:effectLst/>
                    <a:ea typeface="Calibri"/>
                    <a:cs typeface="Times New Roman"/>
                  </a:endParaRPr>
                </a:p>
                <a:p>
                  <a:pPr>
                    <a:lnSpc>
                      <a:spcPct val="115000"/>
                    </a:lnSpc>
                    <a:spcAft>
                      <a:spcPts val="0"/>
                    </a:spcAft>
                  </a:pPr>
                  <a:r>
                    <a:rPr lang="fr-FR" sz="1100" b="1" kern="1200">
                      <a:effectLst/>
                      <a:ea typeface="Times New Roman"/>
                      <a:cs typeface="Arial"/>
                    </a:rPr>
                    <a:t> Collecte les informations de base du SE</a:t>
                  </a:r>
                  <a:endParaRPr lang="fr-FR">
                    <a:effectLst/>
                    <a:ea typeface="Calibri"/>
                    <a:cs typeface="Times New Roman"/>
                  </a:endParaRPr>
                </a:p>
                <a:p>
                  <a:pPr marL="27305">
                    <a:lnSpc>
                      <a:spcPct val="115000"/>
                    </a:lnSpc>
                    <a:spcAft>
                      <a:spcPts val="0"/>
                    </a:spcAft>
                  </a:pPr>
                  <a:r>
                    <a:rPr lang="fr-FR" sz="1100" b="1" kern="1200">
                      <a:effectLst/>
                      <a:ea typeface="Times New Roman"/>
                      <a:cs typeface="Arial"/>
                    </a:rPr>
                    <a:t>Diffuse les informations relatives à la commune</a:t>
                  </a:r>
                  <a:endParaRPr lang="fr-FR">
                    <a:effectLst/>
                    <a:ea typeface="Calibri"/>
                    <a:cs typeface="Times New Roman"/>
                  </a:endParaRPr>
                </a:p>
              </p:txBody>
            </p:sp>
            <p:sp>
              <p:nvSpPr>
                <p:cNvPr id="43" name="Rectangle 42"/>
                <p:cNvSpPr>
                  <a:spLocks noChangeArrowheads="1"/>
                </p:cNvSpPr>
                <p:nvPr/>
              </p:nvSpPr>
              <p:spPr bwMode="auto">
                <a:xfrm>
                  <a:off x="2200432" y="1302088"/>
                  <a:ext cx="2748280" cy="538729"/>
                </a:xfrm>
                <a:prstGeom prst="rect">
                  <a:avLst/>
                </a:prstGeom>
                <a:ln>
                  <a:prstDash val="sysDot"/>
                  <a:headEnd/>
                  <a:tailEnd/>
                </a:ln>
              </p:spPr>
              <p:style>
                <a:lnRef idx="2">
                  <a:schemeClr val="accent2"/>
                </a:lnRef>
                <a:fillRef idx="1">
                  <a:schemeClr val="lt1"/>
                </a:fillRef>
                <a:effectRef idx="0">
                  <a:schemeClr val="accent2"/>
                </a:effectRef>
                <a:fontRef idx="minor">
                  <a:schemeClr val="dk1"/>
                </a:fontRef>
              </p:style>
              <p:txBody>
                <a:bodyPr rot="0" vert="horz" wrap="square" lIns="91440" tIns="45720" rIns="91440" bIns="45720" anchor="t" anchorCtr="0" upright="1">
                  <a:noAutofit/>
                </a:bodyPr>
                <a:lstStyle/>
                <a:p>
                  <a:pPr>
                    <a:lnSpc>
                      <a:spcPct val="115000"/>
                    </a:lnSpc>
                    <a:spcAft>
                      <a:spcPts val="0"/>
                    </a:spcAft>
                  </a:pPr>
                  <a:r>
                    <a:rPr lang="fr-FR" sz="1100" b="1" kern="1200">
                      <a:effectLst/>
                      <a:ea typeface="Times New Roman"/>
                      <a:cs typeface="Arial"/>
                    </a:rPr>
                    <a:t>Suivent l’état des ouvrages</a:t>
                  </a:r>
                  <a:endParaRPr lang="fr-FR">
                    <a:effectLst/>
                    <a:ea typeface="Calibri"/>
                    <a:cs typeface="Times New Roman"/>
                  </a:endParaRPr>
                </a:p>
                <a:p>
                  <a:pPr>
                    <a:lnSpc>
                      <a:spcPct val="115000"/>
                    </a:lnSpc>
                    <a:spcAft>
                      <a:spcPts val="0"/>
                    </a:spcAft>
                  </a:pPr>
                  <a:r>
                    <a:rPr lang="fr-FR" sz="1100" b="1" kern="1200">
                      <a:effectLst/>
                      <a:ea typeface="Times New Roman"/>
                      <a:cs typeface="Arial"/>
                    </a:rPr>
                    <a:t>Suivent la gestion des ouvrages</a:t>
                  </a:r>
                  <a:endParaRPr lang="fr-FR">
                    <a:effectLst/>
                    <a:ea typeface="Calibri"/>
                    <a:cs typeface="Times New Roman"/>
                  </a:endParaRPr>
                </a:p>
                <a:p>
                  <a:pPr>
                    <a:lnSpc>
                      <a:spcPct val="115000"/>
                    </a:lnSpc>
                    <a:spcAft>
                      <a:spcPts val="0"/>
                    </a:spcAft>
                  </a:pPr>
                  <a:r>
                    <a:rPr lang="fr-FR" sz="1100" b="1" kern="1200">
                      <a:effectLst/>
                      <a:ea typeface="Times New Roman"/>
                      <a:cs typeface="Arial"/>
                    </a:rPr>
                    <a:t>Suivent et évaluent le service de l’eau</a:t>
                  </a:r>
                  <a:endParaRPr lang="fr-FR">
                    <a:effectLst/>
                    <a:ea typeface="Calibri"/>
                    <a:cs typeface="Times New Roman"/>
                  </a:endParaRPr>
                </a:p>
                <a:p>
                  <a:pPr>
                    <a:lnSpc>
                      <a:spcPct val="115000"/>
                    </a:lnSpc>
                    <a:spcAft>
                      <a:spcPts val="0"/>
                    </a:spcAft>
                  </a:pPr>
                  <a:r>
                    <a:rPr lang="fr-FR" sz="1100" b="1" kern="1200">
                      <a:effectLst/>
                      <a:ea typeface="Times New Roman"/>
                      <a:cs typeface="Arial"/>
                    </a:rPr>
                    <a:t>Fournissent les informations</a:t>
                  </a:r>
                  <a:endParaRPr lang="fr-FR">
                    <a:effectLst/>
                    <a:ea typeface="Calibri"/>
                    <a:cs typeface="Times New Roman"/>
                  </a:endParaRPr>
                </a:p>
              </p:txBody>
            </p:sp>
            <p:sp>
              <p:nvSpPr>
                <p:cNvPr id="44" name="Rectangle 43"/>
                <p:cNvSpPr>
                  <a:spLocks noChangeArrowheads="1"/>
                </p:cNvSpPr>
                <p:nvPr/>
              </p:nvSpPr>
              <p:spPr bwMode="auto">
                <a:xfrm>
                  <a:off x="5029459" y="525981"/>
                  <a:ext cx="2449195" cy="460234"/>
                </a:xfrm>
                <a:prstGeom prst="rect">
                  <a:avLst/>
                </a:prstGeom>
                <a:ln>
                  <a:prstDash val="sysDot"/>
                  <a:headEnd/>
                  <a:tailEnd/>
                </a:ln>
              </p:spPr>
              <p:style>
                <a:lnRef idx="2">
                  <a:schemeClr val="accent2"/>
                </a:lnRef>
                <a:fillRef idx="1">
                  <a:schemeClr val="lt1"/>
                </a:fillRef>
                <a:effectRef idx="0">
                  <a:schemeClr val="accent2"/>
                </a:effectRef>
                <a:fontRef idx="minor">
                  <a:schemeClr val="dk1"/>
                </a:fontRef>
              </p:style>
              <p:txBody>
                <a:bodyPr rot="0" vert="horz" wrap="square" lIns="91440" tIns="45720" rIns="91440" bIns="45720" anchor="t" anchorCtr="0" upright="1">
                  <a:noAutofit/>
                </a:bodyPr>
                <a:lstStyle/>
                <a:p>
                  <a:pPr marL="27305">
                    <a:lnSpc>
                      <a:spcPct val="115000"/>
                    </a:lnSpc>
                    <a:spcAft>
                      <a:spcPts val="0"/>
                    </a:spcAft>
                  </a:pPr>
                  <a:r>
                    <a:rPr lang="fr-FR" sz="1100" b="1" kern="1200" dirty="0">
                      <a:effectLst/>
                      <a:ea typeface="Times New Roman"/>
                      <a:cs typeface="Arial"/>
                    </a:rPr>
                    <a:t>Suit et évalue l’exécution des activités de SE</a:t>
                  </a:r>
                  <a:endParaRPr lang="fr-FR" dirty="0">
                    <a:effectLst/>
                    <a:ea typeface="Calibri"/>
                    <a:cs typeface="Times New Roman"/>
                  </a:endParaRPr>
                </a:p>
                <a:p>
                  <a:pPr>
                    <a:lnSpc>
                      <a:spcPct val="115000"/>
                    </a:lnSpc>
                    <a:spcAft>
                      <a:spcPts val="0"/>
                    </a:spcAft>
                  </a:pPr>
                  <a:r>
                    <a:rPr lang="fr-FR" sz="1100" b="1" kern="1200" dirty="0">
                      <a:effectLst/>
                      <a:ea typeface="Times New Roman"/>
                      <a:cs typeface="Arial"/>
                    </a:rPr>
                    <a:t>Valide les informations collectées</a:t>
                  </a:r>
                  <a:endParaRPr lang="fr-FR" dirty="0">
                    <a:effectLst/>
                    <a:ea typeface="Calibri"/>
                    <a:cs typeface="Times New Roman"/>
                  </a:endParaRPr>
                </a:p>
                <a:p>
                  <a:pPr>
                    <a:lnSpc>
                      <a:spcPct val="115000"/>
                    </a:lnSpc>
                    <a:spcAft>
                      <a:spcPts val="1000"/>
                    </a:spcAft>
                  </a:pPr>
                  <a:r>
                    <a:rPr lang="fr-FR" sz="1000" dirty="0">
                      <a:effectLst/>
                      <a:ea typeface="Calibri"/>
                      <a:cs typeface="Times New Roman"/>
                    </a:rPr>
                    <a:t> </a:t>
                  </a:r>
                  <a:endParaRPr lang="fr-FR" dirty="0">
                    <a:effectLst/>
                    <a:ea typeface="Calibri"/>
                    <a:cs typeface="Times New Roman"/>
                  </a:endParaRPr>
                </a:p>
              </p:txBody>
            </p:sp>
            <p:cxnSp>
              <p:nvCxnSpPr>
                <p:cNvPr id="45" name="Connecteur droit avec flèche 44"/>
                <p:cNvCxnSpPr/>
                <p:nvPr/>
              </p:nvCxnSpPr>
              <p:spPr>
                <a:xfrm flipV="1">
                  <a:off x="845388" y="798093"/>
                  <a:ext cx="1195886" cy="41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6" name="Connecteur droit avec flèche 45"/>
                <p:cNvCxnSpPr>
                  <a:stCxn id="40" idx="3"/>
                  <a:endCxn id="43" idx="1"/>
                </p:cNvCxnSpPr>
                <p:nvPr/>
              </p:nvCxnSpPr>
              <p:spPr>
                <a:xfrm>
                  <a:off x="1882117" y="1563641"/>
                  <a:ext cx="318316" cy="78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7" name="Rectangle 46"/>
                <p:cNvSpPr>
                  <a:spLocks noChangeArrowheads="1"/>
                </p:cNvSpPr>
                <p:nvPr/>
              </p:nvSpPr>
              <p:spPr bwMode="auto">
                <a:xfrm>
                  <a:off x="7962181" y="517585"/>
                  <a:ext cx="1339822" cy="468630"/>
                </a:xfrm>
                <a:prstGeom prst="rect">
                  <a:avLst/>
                </a:prstGeom>
                <a:solidFill>
                  <a:srgbClr val="FFFF99"/>
                </a:solidFill>
                <a:ln w="9525">
                  <a:noFill/>
                  <a:miter lim="800000"/>
                  <a:headEnd/>
                  <a:tailEnd/>
                </a:ln>
              </p:spPr>
              <p:txBody>
                <a:bodyPr rot="0" vert="horz" wrap="square" lIns="91440" tIns="45720" rIns="91440" bIns="45720" anchor="t" anchorCtr="0" upright="1">
                  <a:noAutofit/>
                </a:bodyPr>
                <a:lstStyle/>
                <a:p>
                  <a:pPr algn="ctr">
                    <a:lnSpc>
                      <a:spcPct val="115000"/>
                    </a:lnSpc>
                    <a:spcAft>
                      <a:spcPts val="1000"/>
                    </a:spcAft>
                  </a:pPr>
                  <a:r>
                    <a:rPr lang="fr-FR" b="1">
                      <a:solidFill>
                        <a:srgbClr val="0000FF"/>
                      </a:solidFill>
                      <a:effectLst/>
                      <a:latin typeface="Calibri"/>
                      <a:ea typeface="Calibri"/>
                      <a:cs typeface="Times New Roman"/>
                    </a:rPr>
                    <a:t>Conseil Municipal</a:t>
                  </a:r>
                  <a:endParaRPr lang="fr-FR">
                    <a:effectLst/>
                    <a:latin typeface="Calibri"/>
                    <a:ea typeface="Calibri"/>
                    <a:cs typeface="Times New Roman"/>
                  </a:endParaRPr>
                </a:p>
              </p:txBody>
            </p:sp>
            <p:cxnSp>
              <p:nvCxnSpPr>
                <p:cNvPr id="48" name="Connecteur droit avec flèche 47"/>
                <p:cNvCxnSpPr/>
                <p:nvPr/>
              </p:nvCxnSpPr>
              <p:spPr>
                <a:xfrm flipH="1">
                  <a:off x="7478654" y="715992"/>
                  <a:ext cx="45766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37" name="Text Box 13"/>
              <p:cNvSpPr txBox="1">
                <a:spLocks noChangeArrowheads="1"/>
              </p:cNvSpPr>
              <p:nvPr/>
            </p:nvSpPr>
            <p:spPr bwMode="auto">
              <a:xfrm>
                <a:off x="8626" y="0"/>
                <a:ext cx="3510280" cy="424180"/>
              </a:xfrm>
              <a:prstGeom prst="rect">
                <a:avLst/>
              </a:prstGeom>
              <a:solidFill>
                <a:srgbClr val="FFCC99"/>
              </a:solidFill>
              <a:ln w="9525">
                <a:solidFill>
                  <a:srgbClr val="FFCC99"/>
                </a:solidFill>
                <a:miter lim="800000"/>
                <a:headEnd/>
                <a:tailEnd/>
              </a:ln>
            </p:spPr>
            <p:txBody>
              <a:bodyPr rot="0" vert="horz" wrap="square" lIns="91440" tIns="45720" rIns="91440" bIns="45720" anchor="t" anchorCtr="0" upright="1">
                <a:noAutofit/>
              </a:bodyPr>
              <a:lstStyle/>
              <a:p>
                <a:pPr>
                  <a:lnSpc>
                    <a:spcPct val="115000"/>
                  </a:lnSpc>
                  <a:spcAft>
                    <a:spcPts val="1000"/>
                  </a:spcAft>
                </a:pPr>
                <a:r>
                  <a:rPr lang="fr-FR" sz="2000" b="1">
                    <a:effectLst/>
                    <a:latin typeface="Calibri"/>
                    <a:ea typeface="Calibri"/>
                    <a:cs typeface="Arial"/>
                  </a:rPr>
                  <a:t>Structures/acteurs</a:t>
                </a:r>
                <a:endParaRPr lang="fr-FR">
                  <a:effectLst/>
                  <a:latin typeface="Calibri"/>
                  <a:ea typeface="Calibri"/>
                  <a:cs typeface="Times New Roman"/>
                </a:endParaRPr>
              </a:p>
            </p:txBody>
          </p:sp>
          <p:sp>
            <p:nvSpPr>
              <p:cNvPr id="38" name="Text Box 13"/>
              <p:cNvSpPr txBox="1">
                <a:spLocks noChangeArrowheads="1"/>
              </p:cNvSpPr>
              <p:nvPr/>
            </p:nvSpPr>
            <p:spPr bwMode="auto">
              <a:xfrm>
                <a:off x="5848709" y="0"/>
                <a:ext cx="3546475" cy="423545"/>
              </a:xfrm>
              <a:prstGeom prst="rect">
                <a:avLst/>
              </a:prstGeom>
              <a:solidFill>
                <a:srgbClr val="FFCC99"/>
              </a:solidFill>
              <a:ln w="9525">
                <a:solidFill>
                  <a:srgbClr val="FFCC99"/>
                </a:solidFill>
                <a:miter lim="800000"/>
                <a:headEnd/>
                <a:tailEnd/>
              </a:ln>
            </p:spPr>
            <p:txBody>
              <a:bodyPr rot="0" vert="horz" wrap="square" lIns="91440" tIns="45720" rIns="91440" bIns="45720" anchor="t" anchorCtr="0" upright="1">
                <a:noAutofit/>
              </a:bodyPr>
              <a:lstStyle/>
              <a:p>
                <a:pPr algn="r">
                  <a:lnSpc>
                    <a:spcPct val="115000"/>
                  </a:lnSpc>
                  <a:spcAft>
                    <a:spcPts val="1000"/>
                  </a:spcAft>
                </a:pPr>
                <a:r>
                  <a:rPr lang="fr-FR" sz="2000" b="1">
                    <a:effectLst/>
                    <a:latin typeface="Calibri"/>
                    <a:ea typeface="Calibri"/>
                    <a:cs typeface="Arial"/>
                  </a:rPr>
                  <a:t>Cadres</a:t>
                </a:r>
                <a:endParaRPr lang="fr-FR">
                  <a:effectLst/>
                  <a:latin typeface="Calibri"/>
                  <a:ea typeface="Calibri"/>
                  <a:cs typeface="Times New Roman"/>
                </a:endParaRPr>
              </a:p>
            </p:txBody>
          </p:sp>
          <p:sp>
            <p:nvSpPr>
              <p:cNvPr id="39" name="Text Box 13"/>
              <p:cNvSpPr txBox="1">
                <a:spLocks noChangeArrowheads="1"/>
              </p:cNvSpPr>
              <p:nvPr/>
            </p:nvSpPr>
            <p:spPr bwMode="auto">
              <a:xfrm>
                <a:off x="2955396" y="0"/>
                <a:ext cx="3526550" cy="423545"/>
              </a:xfrm>
              <a:prstGeom prst="rect">
                <a:avLst/>
              </a:prstGeom>
              <a:solidFill>
                <a:srgbClr val="FFCC99"/>
              </a:solidFill>
              <a:ln w="9525">
                <a:solidFill>
                  <a:srgbClr val="FFCC99"/>
                </a:solidFill>
                <a:miter lim="800000"/>
                <a:headEnd/>
                <a:tailEnd/>
              </a:ln>
            </p:spPr>
            <p:txBody>
              <a:bodyPr rot="0" vert="horz" wrap="square" lIns="91440" tIns="45720" rIns="91440" bIns="45720" anchor="t" anchorCtr="0" upright="1">
                <a:noAutofit/>
              </a:bodyPr>
              <a:lstStyle/>
              <a:p>
                <a:pPr algn="ctr">
                  <a:lnSpc>
                    <a:spcPct val="115000"/>
                  </a:lnSpc>
                  <a:spcAft>
                    <a:spcPts val="1000"/>
                  </a:spcAft>
                </a:pPr>
                <a:r>
                  <a:rPr lang="fr-FR" sz="2000" b="1" kern="1200" dirty="0">
                    <a:effectLst/>
                    <a:latin typeface="Calibri"/>
                    <a:ea typeface="Times New Roman"/>
                    <a:cs typeface="Arial"/>
                  </a:rPr>
                  <a:t>Rôle et Responsabilité de SE</a:t>
                </a:r>
                <a:endParaRPr lang="fr-FR" dirty="0">
                  <a:effectLst/>
                  <a:latin typeface="Calibri"/>
                  <a:ea typeface="Calibri"/>
                  <a:cs typeface="Times New Roman"/>
                </a:endParaRPr>
              </a:p>
            </p:txBody>
          </p:sp>
        </p:grpSp>
        <p:sp>
          <p:nvSpPr>
            <p:cNvPr id="30" name="Rectangle 29"/>
            <p:cNvSpPr>
              <a:spLocks noChangeArrowheads="1"/>
            </p:cNvSpPr>
            <p:nvPr/>
          </p:nvSpPr>
          <p:spPr bwMode="auto">
            <a:xfrm>
              <a:off x="8626" y="2268747"/>
              <a:ext cx="1335405" cy="410210"/>
            </a:xfrm>
            <a:prstGeom prst="rect">
              <a:avLst/>
            </a:prstGeom>
            <a:solidFill>
              <a:schemeClr val="accent3">
                <a:lumMod val="95000"/>
              </a:schemeClr>
            </a:solidFill>
            <a:ln>
              <a:noFill/>
              <a:headEnd/>
              <a:tailEnd/>
            </a:ln>
          </p:spPr>
          <p:style>
            <a:lnRef idx="2">
              <a:schemeClr val="accent2"/>
            </a:lnRef>
            <a:fillRef idx="1">
              <a:schemeClr val="lt1"/>
            </a:fillRef>
            <a:effectRef idx="0">
              <a:schemeClr val="accent2"/>
            </a:effectRef>
            <a:fontRef idx="minor">
              <a:schemeClr val="dk1"/>
            </a:fontRef>
          </p:style>
          <p:txBody>
            <a:bodyPr rot="0" vert="horz" wrap="square" lIns="91440" tIns="45720" rIns="91440" bIns="45720" anchor="t" anchorCtr="0" upright="1">
              <a:noAutofit/>
            </a:bodyPr>
            <a:lstStyle/>
            <a:p>
              <a:pPr>
                <a:lnSpc>
                  <a:spcPct val="115000"/>
                </a:lnSpc>
                <a:spcAft>
                  <a:spcPts val="1000"/>
                </a:spcAft>
              </a:pPr>
              <a:r>
                <a:rPr lang="fr-FR" sz="1400" b="1" kern="1200">
                  <a:solidFill>
                    <a:srgbClr val="000000"/>
                  </a:solidFill>
                  <a:effectLst/>
                  <a:ea typeface="Times New Roman"/>
                  <a:cs typeface="Arial"/>
                </a:rPr>
                <a:t>PTF</a:t>
              </a:r>
              <a:endParaRPr lang="fr-FR" b="1">
                <a:effectLst/>
                <a:ea typeface="Calibri"/>
                <a:cs typeface="Times New Roman"/>
              </a:endParaRPr>
            </a:p>
          </p:txBody>
        </p:sp>
        <p:sp>
          <p:nvSpPr>
            <p:cNvPr id="31" name="Rectangle 30"/>
            <p:cNvSpPr>
              <a:spLocks noChangeArrowheads="1"/>
            </p:cNvSpPr>
            <p:nvPr/>
          </p:nvSpPr>
          <p:spPr bwMode="auto">
            <a:xfrm>
              <a:off x="0" y="2941608"/>
              <a:ext cx="1403985" cy="410210"/>
            </a:xfrm>
            <a:prstGeom prst="rect">
              <a:avLst/>
            </a:prstGeom>
            <a:solidFill>
              <a:schemeClr val="accent3">
                <a:lumMod val="95000"/>
              </a:schemeClr>
            </a:solidFill>
            <a:ln>
              <a:noFill/>
              <a:headEnd/>
              <a:tailEnd/>
            </a:ln>
          </p:spPr>
          <p:style>
            <a:lnRef idx="2">
              <a:schemeClr val="accent2"/>
            </a:lnRef>
            <a:fillRef idx="1">
              <a:schemeClr val="lt1"/>
            </a:fillRef>
            <a:effectRef idx="0">
              <a:schemeClr val="accent2"/>
            </a:effectRef>
            <a:fontRef idx="minor">
              <a:schemeClr val="dk1"/>
            </a:fontRef>
          </p:style>
          <p:txBody>
            <a:bodyPr rot="0" vert="horz" wrap="square" lIns="91440" tIns="45720" rIns="91440" bIns="45720" anchor="t" anchorCtr="0" upright="1">
              <a:noAutofit/>
            </a:bodyPr>
            <a:lstStyle/>
            <a:p>
              <a:pPr>
                <a:lnSpc>
                  <a:spcPct val="115000"/>
                </a:lnSpc>
                <a:spcAft>
                  <a:spcPts val="1000"/>
                </a:spcAft>
              </a:pPr>
              <a:r>
                <a:rPr lang="fr-FR" sz="1400" b="1" kern="1200" dirty="0">
                  <a:solidFill>
                    <a:srgbClr val="000000"/>
                  </a:solidFill>
                  <a:effectLst/>
                  <a:ea typeface="Times New Roman"/>
                  <a:cs typeface="Arial"/>
                </a:rPr>
                <a:t>OSC, </a:t>
              </a:r>
              <a:r>
                <a:rPr lang="fr-FR" sz="1400" b="1" kern="1200" dirty="0" smtClean="0">
                  <a:solidFill>
                    <a:srgbClr val="000000"/>
                  </a:solidFill>
                  <a:effectLst/>
                  <a:ea typeface="Times New Roman"/>
                  <a:cs typeface="Arial"/>
                </a:rPr>
                <a:t>entreprises …</a:t>
              </a:r>
              <a:endParaRPr lang="fr-FR" b="1" dirty="0">
                <a:effectLst/>
                <a:ea typeface="Calibri"/>
                <a:cs typeface="Times New Roman"/>
              </a:endParaRPr>
            </a:p>
          </p:txBody>
        </p:sp>
        <p:sp>
          <p:nvSpPr>
            <p:cNvPr id="32" name="Rectangle 31"/>
            <p:cNvSpPr>
              <a:spLocks noChangeArrowheads="1"/>
            </p:cNvSpPr>
            <p:nvPr/>
          </p:nvSpPr>
          <p:spPr bwMode="auto">
            <a:xfrm>
              <a:off x="2211129" y="2234242"/>
              <a:ext cx="2925173" cy="504825"/>
            </a:xfrm>
            <a:prstGeom prst="rect">
              <a:avLst/>
            </a:prstGeom>
            <a:ln>
              <a:prstDash val="sysDot"/>
              <a:headEnd/>
              <a:tailEnd/>
            </a:ln>
          </p:spPr>
          <p:style>
            <a:lnRef idx="2">
              <a:schemeClr val="accent2"/>
            </a:lnRef>
            <a:fillRef idx="1">
              <a:schemeClr val="lt1"/>
            </a:fillRef>
            <a:effectRef idx="0">
              <a:schemeClr val="accent2"/>
            </a:effectRef>
            <a:fontRef idx="minor">
              <a:schemeClr val="dk1"/>
            </a:fontRef>
          </p:style>
          <p:txBody>
            <a:bodyPr rot="0" vert="horz" wrap="square" lIns="91440" tIns="45720" rIns="91440" bIns="45720" anchor="t" anchorCtr="0" upright="1">
              <a:noAutofit/>
            </a:bodyPr>
            <a:lstStyle/>
            <a:p>
              <a:pPr marL="27305">
                <a:lnSpc>
                  <a:spcPct val="115000"/>
                </a:lnSpc>
                <a:spcAft>
                  <a:spcPts val="0"/>
                </a:spcAft>
              </a:pPr>
              <a:r>
                <a:rPr lang="fr-FR" sz="1100" b="1" kern="1200" dirty="0">
                  <a:effectLst/>
                  <a:ea typeface="Times New Roman"/>
                  <a:cs typeface="Arial"/>
                </a:rPr>
                <a:t>Suivent et évaluent la mise à disposition des fonds et leur utilisation</a:t>
              </a:r>
              <a:endParaRPr lang="fr-FR" dirty="0">
                <a:effectLst/>
                <a:ea typeface="Calibri"/>
                <a:cs typeface="Times New Roman"/>
              </a:endParaRPr>
            </a:p>
            <a:p>
              <a:pPr>
                <a:lnSpc>
                  <a:spcPct val="115000"/>
                </a:lnSpc>
                <a:spcAft>
                  <a:spcPts val="0"/>
                </a:spcAft>
              </a:pPr>
              <a:r>
                <a:rPr lang="fr-FR" sz="1100" b="1" kern="1200" dirty="0">
                  <a:effectLst/>
                  <a:ea typeface="Times New Roman"/>
                  <a:cs typeface="Arial"/>
                </a:rPr>
                <a:t>Appuient la mise en œuvre du SE du PN-AEPA</a:t>
              </a:r>
              <a:endParaRPr lang="fr-FR" dirty="0">
                <a:effectLst/>
                <a:ea typeface="Calibri"/>
                <a:cs typeface="Times New Roman"/>
              </a:endParaRPr>
            </a:p>
          </p:txBody>
        </p:sp>
        <p:cxnSp>
          <p:nvCxnSpPr>
            <p:cNvPr id="33" name="Connecteur droit avec flèche 32"/>
            <p:cNvCxnSpPr/>
            <p:nvPr/>
          </p:nvCxnSpPr>
          <p:spPr>
            <a:xfrm>
              <a:off x="1380226" y="2467155"/>
              <a:ext cx="695455" cy="63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4" name="Rectangle 33"/>
            <p:cNvSpPr>
              <a:spLocks noChangeArrowheads="1"/>
            </p:cNvSpPr>
            <p:nvPr/>
          </p:nvSpPr>
          <p:spPr bwMode="auto">
            <a:xfrm>
              <a:off x="2211128" y="2967493"/>
              <a:ext cx="2791039" cy="418837"/>
            </a:xfrm>
            <a:prstGeom prst="rect">
              <a:avLst/>
            </a:prstGeom>
            <a:ln>
              <a:prstDash val="sysDot"/>
              <a:headEnd/>
              <a:tailEnd/>
            </a:ln>
          </p:spPr>
          <p:style>
            <a:lnRef idx="2">
              <a:schemeClr val="accent2"/>
            </a:lnRef>
            <a:fillRef idx="1">
              <a:schemeClr val="lt1"/>
            </a:fillRef>
            <a:effectRef idx="0">
              <a:schemeClr val="accent2"/>
            </a:effectRef>
            <a:fontRef idx="minor">
              <a:schemeClr val="dk1"/>
            </a:fontRef>
          </p:style>
          <p:txBody>
            <a:bodyPr rot="0" vert="horz" wrap="square" lIns="91440" tIns="45720" rIns="91440" bIns="45720" anchor="t" anchorCtr="0" upright="1">
              <a:noAutofit/>
            </a:bodyPr>
            <a:lstStyle/>
            <a:p>
              <a:pPr>
                <a:lnSpc>
                  <a:spcPct val="115000"/>
                </a:lnSpc>
                <a:spcAft>
                  <a:spcPts val="1000"/>
                </a:spcAft>
              </a:pPr>
              <a:r>
                <a:rPr lang="fr-FR" sz="1100" b="1" kern="1200">
                  <a:effectLst/>
                  <a:ea typeface="Times New Roman"/>
                  <a:cs typeface="Arial"/>
                </a:rPr>
                <a:t>Fournissent les informations relatives à leurs prestations ou à leur domaine d’activité</a:t>
              </a:r>
              <a:endParaRPr lang="fr-FR">
                <a:effectLst/>
                <a:ea typeface="Calibri"/>
                <a:cs typeface="Times New Roman"/>
              </a:endParaRPr>
            </a:p>
          </p:txBody>
        </p:sp>
        <p:cxnSp>
          <p:nvCxnSpPr>
            <p:cNvPr id="35" name="Connecteur droit avec flèche 34"/>
            <p:cNvCxnSpPr/>
            <p:nvPr/>
          </p:nvCxnSpPr>
          <p:spPr>
            <a:xfrm>
              <a:off x="1380226" y="3174521"/>
              <a:ext cx="695455"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xmlns="" val="82406197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66231"/>
            <a:ext cx="8229600" cy="582211"/>
          </a:xfrm>
        </p:spPr>
        <p:txBody>
          <a:bodyPr>
            <a:spAutoFit/>
          </a:bodyPr>
          <a:lstStyle/>
          <a:p>
            <a:pPr algn="l"/>
            <a:r>
              <a:rPr lang="fr-FR" dirty="0" smtClean="0">
                <a:solidFill>
                  <a:srgbClr val="C00000"/>
                </a:solidFill>
                <a:latin typeface="DokChampa" pitchFamily="34" charset="-34"/>
                <a:cs typeface="DokChampa" pitchFamily="34" charset="-34"/>
              </a:rPr>
              <a:t>Problèmes rencontrés</a:t>
            </a:r>
            <a:endParaRPr lang="fr-FR" dirty="0">
              <a:solidFill>
                <a:srgbClr val="C00000"/>
              </a:solidFill>
            </a:endParaRPr>
          </a:p>
        </p:txBody>
      </p:sp>
      <p:sp>
        <p:nvSpPr>
          <p:cNvPr id="3" name="Espace réservé du contenu 2"/>
          <p:cNvSpPr>
            <a:spLocks noGrp="1"/>
          </p:cNvSpPr>
          <p:nvPr>
            <p:ph idx="1"/>
          </p:nvPr>
        </p:nvSpPr>
        <p:spPr>
          <a:xfrm>
            <a:off x="457200" y="1196752"/>
            <a:ext cx="8507288" cy="3783087"/>
          </a:xfrm>
        </p:spPr>
        <p:txBody>
          <a:bodyPr wrap="square">
            <a:spAutoFit/>
          </a:bodyPr>
          <a:lstStyle/>
          <a:p>
            <a:pPr marL="0" indent="0">
              <a:buNone/>
            </a:pPr>
            <a:r>
              <a:rPr lang="fr-FR" sz="2400" dirty="0">
                <a:latin typeface="DokChampa" pitchFamily="34" charset="-34"/>
                <a:cs typeface="DokChampa" pitchFamily="34" charset="-34"/>
              </a:rPr>
              <a:t>Les </a:t>
            </a:r>
            <a:r>
              <a:rPr lang="fr-FR" sz="2400" dirty="0" smtClean="0">
                <a:latin typeface="DokChampa" pitchFamily="34" charset="-34"/>
                <a:cs typeface="DokChampa" pitchFamily="34" charset="-34"/>
              </a:rPr>
              <a:t>difficultés rencontrées sont entre autres:</a:t>
            </a:r>
            <a:endParaRPr lang="fr-FR" sz="2400" dirty="0">
              <a:latin typeface="DokChampa" pitchFamily="34" charset="-34"/>
              <a:cs typeface="DokChampa" pitchFamily="34" charset="-34"/>
            </a:endParaRPr>
          </a:p>
          <a:p>
            <a:pPr lvl="0">
              <a:buFont typeface="Wingdings" pitchFamily="2" charset="2"/>
              <a:buChar char="?"/>
            </a:pPr>
            <a:r>
              <a:rPr lang="fr-FR" sz="2400" dirty="0">
                <a:latin typeface="DokChampa" pitchFamily="34" charset="-34"/>
                <a:cs typeface="DokChampa" pitchFamily="34" charset="-34"/>
              </a:rPr>
              <a:t>instabilité des points </a:t>
            </a:r>
            <a:r>
              <a:rPr lang="fr-FR" sz="2400" dirty="0" smtClean="0">
                <a:latin typeface="DokChampa" pitchFamily="34" charset="-34"/>
                <a:cs typeface="DokChampa" pitchFamily="34" charset="-34"/>
              </a:rPr>
              <a:t>focaux communaux</a:t>
            </a:r>
            <a:r>
              <a:rPr lang="fr-FR" sz="2400" dirty="0">
                <a:latin typeface="DokChampa" pitchFamily="34" charset="-34"/>
                <a:cs typeface="DokChampa" pitchFamily="34" charset="-34"/>
              </a:rPr>
              <a:t> </a:t>
            </a:r>
            <a:endParaRPr lang="fr-FR" sz="2400" dirty="0" smtClean="0">
              <a:latin typeface="DokChampa" pitchFamily="34" charset="-34"/>
              <a:cs typeface="DokChampa" pitchFamily="34" charset="-34"/>
            </a:endParaRPr>
          </a:p>
          <a:p>
            <a:pPr lvl="0">
              <a:buFont typeface="Wingdings" pitchFamily="2" charset="2"/>
              <a:buChar char="?"/>
            </a:pPr>
            <a:r>
              <a:rPr lang="fr-FR" sz="2400" dirty="0">
                <a:latin typeface="DokChampa" pitchFamily="34" charset="-34"/>
                <a:cs typeface="DokChampa" pitchFamily="34" charset="-34"/>
              </a:rPr>
              <a:t>f</a:t>
            </a:r>
            <a:r>
              <a:rPr lang="fr-FR" sz="2400" dirty="0" smtClean="0">
                <a:latin typeface="DokChampa" pitchFamily="34" charset="-34"/>
                <a:cs typeface="DokChampa" pitchFamily="34" charset="-34"/>
              </a:rPr>
              <a:t>aible appropriation du dispositif par certaines communes</a:t>
            </a:r>
            <a:endParaRPr lang="fr-FR" sz="2400" dirty="0">
              <a:latin typeface="DokChampa" pitchFamily="34" charset="-34"/>
              <a:cs typeface="DokChampa" pitchFamily="34" charset="-34"/>
            </a:endParaRPr>
          </a:p>
          <a:p>
            <a:pPr>
              <a:buFont typeface="Wingdings" pitchFamily="2" charset="2"/>
              <a:buChar char="?"/>
            </a:pPr>
            <a:r>
              <a:rPr lang="fr-FR" sz="2400" dirty="0" smtClean="0">
                <a:latin typeface="DokChampa" pitchFamily="34" charset="-34"/>
                <a:cs typeface="DokChampa" pitchFamily="34" charset="-34"/>
              </a:rPr>
              <a:t>faible </a:t>
            </a:r>
            <a:r>
              <a:rPr lang="fr-FR" sz="2400" dirty="0">
                <a:latin typeface="DokChampa" pitchFamily="34" charset="-34"/>
                <a:cs typeface="DokChampa" pitchFamily="34" charset="-34"/>
              </a:rPr>
              <a:t>équipement en moyens </a:t>
            </a:r>
            <a:r>
              <a:rPr lang="fr-FR" sz="2400" dirty="0" smtClean="0">
                <a:latin typeface="DokChampa" pitchFamily="34" charset="-34"/>
                <a:cs typeface="DokChampa" pitchFamily="34" charset="-34"/>
              </a:rPr>
              <a:t>logistiques </a:t>
            </a:r>
            <a:r>
              <a:rPr lang="fr-FR" sz="2400" dirty="0">
                <a:latin typeface="DokChampa" pitchFamily="34" charset="-34"/>
                <a:cs typeface="DokChampa" pitchFamily="34" charset="-34"/>
              </a:rPr>
              <a:t>au niveau régional </a:t>
            </a:r>
            <a:r>
              <a:rPr lang="fr-FR" sz="2400" dirty="0" smtClean="0">
                <a:latin typeface="DokChampa" pitchFamily="34" charset="-34"/>
                <a:cs typeface="DokChampa" pitchFamily="34" charset="-34"/>
              </a:rPr>
              <a:t>et central</a:t>
            </a:r>
            <a:r>
              <a:rPr lang="fr-FR" sz="2400" dirty="0">
                <a:latin typeface="DokChampa" pitchFamily="34" charset="-34"/>
                <a:cs typeface="DokChampa" pitchFamily="34" charset="-34"/>
              </a:rPr>
              <a:t> </a:t>
            </a:r>
          </a:p>
          <a:p>
            <a:pPr lvl="0">
              <a:buFont typeface="Wingdings" pitchFamily="2" charset="2"/>
              <a:buChar char="?"/>
            </a:pPr>
            <a:r>
              <a:rPr lang="fr-FR" sz="2400" dirty="0" smtClean="0">
                <a:latin typeface="DokChampa" pitchFamily="34" charset="-34"/>
                <a:cs typeface="DokChampa" pitchFamily="34" charset="-34"/>
              </a:rPr>
              <a:t>non </a:t>
            </a:r>
            <a:r>
              <a:rPr lang="fr-FR" sz="2400" dirty="0">
                <a:latin typeface="DokChampa" pitchFamily="34" charset="-34"/>
                <a:cs typeface="DokChampa" pitchFamily="34" charset="-34"/>
              </a:rPr>
              <a:t>exhaustivité des données collectées auprès des acteurs </a:t>
            </a:r>
          </a:p>
          <a:p>
            <a:pPr lvl="0">
              <a:buFont typeface="Wingdings" pitchFamily="2" charset="2"/>
              <a:buChar char="?"/>
            </a:pPr>
            <a:r>
              <a:rPr lang="fr-FR" sz="2400" dirty="0">
                <a:latin typeface="DokChampa" pitchFamily="34" charset="-34"/>
                <a:cs typeface="DokChampa" pitchFamily="34" charset="-34"/>
              </a:rPr>
              <a:t>non-respect des délais de transmission des fiches de collecte renseignées par les acteurs</a:t>
            </a:r>
            <a:r>
              <a:rPr lang="fr-FR" sz="2400" dirty="0" smtClean="0">
                <a:latin typeface="DokChampa" pitchFamily="34" charset="-34"/>
                <a:cs typeface="DokChampa" pitchFamily="34" charset="-34"/>
              </a:rPr>
              <a:t>.</a:t>
            </a:r>
            <a:endParaRPr lang="fr-FR" sz="2400" dirty="0">
              <a:latin typeface="DokChampa" pitchFamily="34" charset="-34"/>
              <a:cs typeface="DokChampa" pitchFamily="34" charset="-34"/>
            </a:endParaRPr>
          </a:p>
        </p:txBody>
      </p:sp>
    </p:spTree>
    <p:extLst>
      <p:ext uri="{BB962C8B-B14F-4D97-AF65-F5344CB8AC3E}">
        <p14:creationId xmlns:p14="http://schemas.microsoft.com/office/powerpoint/2010/main" xmlns="" val="21534186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2"/>
          <p:cNvSpPr txBox="1">
            <a:spLocks/>
          </p:cNvSpPr>
          <p:nvPr/>
        </p:nvSpPr>
        <p:spPr bwMode="auto">
          <a:xfrm>
            <a:off x="251520" y="116632"/>
            <a:ext cx="8352928" cy="3888432"/>
          </a:xfrm>
          <a:prstGeom prst="rect">
            <a:avLst/>
          </a:prstGeom>
          <a:extLst/>
        </p:spPr>
        <p:style>
          <a:lnRef idx="1">
            <a:schemeClr val="accent6"/>
          </a:lnRef>
          <a:fillRef idx="2">
            <a:schemeClr val="accent6"/>
          </a:fillRef>
          <a:effectRef idx="1">
            <a:schemeClr val="accent6"/>
          </a:effectRef>
          <a:fontRef idx="minor">
            <a:schemeClr val="dk1"/>
          </a:fontRef>
        </p:style>
        <p:txBody>
          <a:bodyPr vert="horz" wrap="square" lIns="90488" tIns="44450" rIns="90488" bIns="44450" numCol="1" anchor="t" anchorCtr="0" compatLnSpc="1">
            <a:prstTxWarp prst="textNoShape">
              <a:avLst/>
            </a:prstTxWarp>
            <a:noAutofit/>
          </a:bodyPr>
          <a:lstStyle>
            <a:lvl1pPr marL="0" indent="0" algn="ctr" rtl="0" eaLnBrk="1" fontAlgn="base" hangingPunct="1">
              <a:spcBef>
                <a:spcPct val="20000"/>
              </a:spcBef>
              <a:spcAft>
                <a:spcPct val="0"/>
              </a:spcAft>
              <a:buSzPct val="100000"/>
              <a:buNone/>
              <a:defRPr sz="3200">
                <a:solidFill>
                  <a:schemeClr val="dk1"/>
                </a:solidFill>
                <a:latin typeface="+mn-lt"/>
                <a:ea typeface="+mn-ea"/>
                <a:cs typeface="+mn-cs"/>
              </a:defRPr>
            </a:lvl1pPr>
            <a:lvl2pPr marL="457200" indent="0" algn="ctr" rtl="0" eaLnBrk="1" fontAlgn="base" hangingPunct="1">
              <a:spcBef>
                <a:spcPct val="20000"/>
              </a:spcBef>
              <a:spcAft>
                <a:spcPct val="0"/>
              </a:spcAft>
              <a:buSzPct val="100000"/>
              <a:buNone/>
              <a:defRPr sz="2800">
                <a:solidFill>
                  <a:schemeClr val="dk1"/>
                </a:solidFill>
                <a:latin typeface="+mn-lt"/>
                <a:ea typeface="+mn-ea"/>
                <a:cs typeface="+mn-cs"/>
              </a:defRPr>
            </a:lvl2pPr>
            <a:lvl3pPr marL="914400" indent="0" algn="ctr" rtl="0" eaLnBrk="1" fontAlgn="base" hangingPunct="1">
              <a:spcBef>
                <a:spcPct val="20000"/>
              </a:spcBef>
              <a:spcAft>
                <a:spcPct val="0"/>
              </a:spcAft>
              <a:buSzPct val="100000"/>
              <a:buNone/>
              <a:defRPr sz="2400">
                <a:solidFill>
                  <a:schemeClr val="dk1"/>
                </a:solidFill>
                <a:latin typeface="+mn-lt"/>
                <a:ea typeface="+mn-ea"/>
                <a:cs typeface="+mn-cs"/>
              </a:defRPr>
            </a:lvl3pPr>
            <a:lvl4pPr marL="1371600" indent="0" algn="ctr" rtl="0" eaLnBrk="1" fontAlgn="base" hangingPunct="1">
              <a:spcBef>
                <a:spcPct val="20000"/>
              </a:spcBef>
              <a:spcAft>
                <a:spcPct val="0"/>
              </a:spcAft>
              <a:buSzPct val="100000"/>
              <a:buNone/>
              <a:defRPr sz="2000">
                <a:solidFill>
                  <a:schemeClr val="dk1"/>
                </a:solidFill>
                <a:latin typeface="+mn-lt"/>
                <a:ea typeface="+mn-ea"/>
                <a:cs typeface="+mn-cs"/>
              </a:defRPr>
            </a:lvl4pPr>
            <a:lvl5pPr marL="1828800" indent="0" algn="ctr" rtl="0" eaLnBrk="1" fontAlgn="base" hangingPunct="1">
              <a:spcBef>
                <a:spcPct val="20000"/>
              </a:spcBef>
              <a:spcAft>
                <a:spcPct val="0"/>
              </a:spcAft>
              <a:buSzPct val="100000"/>
              <a:buNone/>
              <a:defRPr sz="2000">
                <a:solidFill>
                  <a:schemeClr val="dk1"/>
                </a:solidFill>
                <a:latin typeface="+mn-lt"/>
                <a:ea typeface="+mn-ea"/>
                <a:cs typeface="+mn-cs"/>
              </a:defRPr>
            </a:lvl5pPr>
            <a:lvl6pPr marL="2286000" indent="0" algn="ctr" rtl="0" eaLnBrk="1" fontAlgn="base" hangingPunct="1">
              <a:spcBef>
                <a:spcPct val="20000"/>
              </a:spcBef>
              <a:spcAft>
                <a:spcPct val="0"/>
              </a:spcAft>
              <a:buSzPct val="100000"/>
              <a:buNone/>
              <a:defRPr sz="2000">
                <a:solidFill>
                  <a:schemeClr val="dk1"/>
                </a:solidFill>
                <a:latin typeface="+mn-lt"/>
                <a:ea typeface="+mn-ea"/>
                <a:cs typeface="+mn-cs"/>
              </a:defRPr>
            </a:lvl6pPr>
            <a:lvl7pPr marL="2743200" indent="0" algn="ctr" rtl="0" eaLnBrk="1" fontAlgn="base" hangingPunct="1">
              <a:spcBef>
                <a:spcPct val="20000"/>
              </a:spcBef>
              <a:spcAft>
                <a:spcPct val="0"/>
              </a:spcAft>
              <a:buSzPct val="100000"/>
              <a:buNone/>
              <a:defRPr sz="2000">
                <a:solidFill>
                  <a:schemeClr val="dk1"/>
                </a:solidFill>
                <a:latin typeface="+mn-lt"/>
                <a:ea typeface="+mn-ea"/>
                <a:cs typeface="+mn-cs"/>
              </a:defRPr>
            </a:lvl7pPr>
            <a:lvl8pPr marL="3200400" indent="0" algn="ctr" rtl="0" eaLnBrk="1" fontAlgn="base" hangingPunct="1">
              <a:spcBef>
                <a:spcPct val="20000"/>
              </a:spcBef>
              <a:spcAft>
                <a:spcPct val="0"/>
              </a:spcAft>
              <a:buSzPct val="100000"/>
              <a:buNone/>
              <a:defRPr sz="2000">
                <a:solidFill>
                  <a:schemeClr val="dk1"/>
                </a:solidFill>
                <a:latin typeface="+mn-lt"/>
                <a:ea typeface="+mn-ea"/>
                <a:cs typeface="+mn-cs"/>
              </a:defRPr>
            </a:lvl8pPr>
            <a:lvl9pPr marL="3657600" indent="0" algn="ctr" rtl="0" eaLnBrk="1" fontAlgn="base" hangingPunct="1">
              <a:spcBef>
                <a:spcPct val="20000"/>
              </a:spcBef>
              <a:spcAft>
                <a:spcPct val="0"/>
              </a:spcAft>
              <a:buSzPct val="100000"/>
              <a:buNone/>
              <a:defRPr sz="2000">
                <a:solidFill>
                  <a:schemeClr val="dk1"/>
                </a:solidFill>
                <a:latin typeface="+mn-lt"/>
                <a:ea typeface="+mn-ea"/>
                <a:cs typeface="+mn-cs"/>
              </a:defRPr>
            </a:lvl9pPr>
          </a:lstStyle>
          <a:p>
            <a:r>
              <a:rPr lang="fr-FR" sz="4000" kern="0" dirty="0">
                <a:latin typeface="DokChampa" pitchFamily="34" charset="-34"/>
                <a:cs typeface="DokChampa" pitchFamily="34" charset="-34"/>
              </a:rPr>
              <a:t>5</a:t>
            </a:r>
            <a:r>
              <a:rPr lang="fr-FR" sz="4000" kern="0" dirty="0" smtClean="0">
                <a:latin typeface="DokChampa" pitchFamily="34" charset="-34"/>
                <a:cs typeface="DokChampa" pitchFamily="34" charset="-34"/>
              </a:rPr>
              <a:t>. UTILISATION DES RESULTATS</a:t>
            </a:r>
            <a:endParaRPr lang="fr-FR" sz="2000" kern="0" dirty="0" smtClean="0">
              <a:latin typeface="DokChampa" pitchFamily="34" charset="-34"/>
              <a:cs typeface="DokChampa" pitchFamily="34" charset="-34"/>
            </a:endParaRPr>
          </a:p>
          <a:p>
            <a:pPr marL="342900" indent="-342900" algn="l">
              <a:spcBef>
                <a:spcPts val="600"/>
              </a:spcBef>
              <a:spcAft>
                <a:spcPts val="600"/>
              </a:spcAft>
              <a:buFont typeface="Wingdings" pitchFamily="2" charset="2"/>
              <a:buChar char="q"/>
            </a:pPr>
            <a:r>
              <a:rPr lang="fr-FR" sz="2000" b="1" kern="0" dirty="0" smtClean="0">
                <a:latin typeface="DokChampa" pitchFamily="34" charset="-34"/>
                <a:cs typeface="DokChampa" pitchFamily="34" charset="-34"/>
              </a:rPr>
              <a:t>Utilisation par </a:t>
            </a:r>
            <a:r>
              <a:rPr lang="fr-FR" sz="2000" b="1" kern="0" dirty="0">
                <a:latin typeface="DokChampa" pitchFamily="34" charset="-34"/>
                <a:cs typeface="DokChampa" pitchFamily="34" charset="-34"/>
              </a:rPr>
              <a:t>le </a:t>
            </a:r>
            <a:r>
              <a:rPr lang="fr-FR" sz="2000" b="1" kern="0" dirty="0" smtClean="0">
                <a:latin typeface="DokChampa" pitchFamily="34" charset="-34"/>
                <a:cs typeface="DokChampa" pitchFamily="34" charset="-34"/>
              </a:rPr>
              <a:t>gouvernement</a:t>
            </a:r>
          </a:p>
          <a:p>
            <a:pPr marL="342900" indent="-342900" algn="l">
              <a:spcBef>
                <a:spcPts val="600"/>
              </a:spcBef>
              <a:spcAft>
                <a:spcPts val="600"/>
              </a:spcAft>
              <a:buFont typeface="Wingdings" pitchFamily="2" charset="2"/>
              <a:buChar char="q"/>
            </a:pPr>
            <a:r>
              <a:rPr lang="fr-FR" sz="2000" b="1" kern="0" dirty="0">
                <a:latin typeface="DokChampa" pitchFamily="34" charset="-34"/>
                <a:cs typeface="DokChampa" pitchFamily="34" charset="-34"/>
              </a:rPr>
              <a:t>Utilisation par </a:t>
            </a:r>
            <a:r>
              <a:rPr lang="fr-FR" sz="2000" b="1" kern="0" dirty="0" smtClean="0">
                <a:latin typeface="DokChampa" pitchFamily="34" charset="-34"/>
                <a:cs typeface="DokChampa" pitchFamily="34" charset="-34"/>
              </a:rPr>
              <a:t>les </a:t>
            </a:r>
            <a:r>
              <a:rPr lang="fr-FR" sz="2000" b="1" kern="0" dirty="0">
                <a:latin typeface="DokChampa" pitchFamily="34" charset="-34"/>
                <a:cs typeface="DokChampa" pitchFamily="34" charset="-34"/>
              </a:rPr>
              <a:t>communes</a:t>
            </a:r>
          </a:p>
          <a:p>
            <a:pPr marL="342900" indent="-342900" algn="l">
              <a:spcBef>
                <a:spcPts val="600"/>
              </a:spcBef>
              <a:spcAft>
                <a:spcPts val="600"/>
              </a:spcAft>
              <a:buFont typeface="Wingdings" pitchFamily="2" charset="2"/>
              <a:buChar char="q"/>
            </a:pPr>
            <a:r>
              <a:rPr lang="fr-FR" sz="2000" b="1" kern="0" dirty="0" smtClean="0">
                <a:latin typeface="DokChampa" pitchFamily="34" charset="-34"/>
                <a:cs typeface="DokChampa" pitchFamily="34" charset="-34"/>
              </a:rPr>
              <a:t>Flux d’information</a:t>
            </a:r>
            <a:endParaRPr lang="fr-FR" sz="2000" b="1" kern="0" dirty="0">
              <a:latin typeface="DokChampa" pitchFamily="34" charset="-34"/>
              <a:cs typeface="DokChampa" pitchFamily="34" charset="-34"/>
            </a:endParaRPr>
          </a:p>
          <a:p>
            <a:pPr marL="342900" indent="-342900" algn="l">
              <a:spcBef>
                <a:spcPts val="600"/>
              </a:spcBef>
              <a:spcAft>
                <a:spcPts val="600"/>
              </a:spcAft>
              <a:buFont typeface="Wingdings" pitchFamily="2" charset="2"/>
              <a:buChar char="q"/>
            </a:pPr>
            <a:r>
              <a:rPr lang="fr-FR" sz="2000" b="1" kern="0" dirty="0" smtClean="0">
                <a:latin typeface="DokChampa" pitchFamily="34" charset="-34"/>
                <a:cs typeface="DokChampa" pitchFamily="34" charset="-34"/>
              </a:rPr>
              <a:t>Utilisation dans </a:t>
            </a:r>
            <a:r>
              <a:rPr lang="fr-FR" sz="2000" b="1" kern="0" dirty="0">
                <a:latin typeface="DokChampa" pitchFamily="34" charset="-34"/>
                <a:cs typeface="DokChampa" pitchFamily="34" charset="-34"/>
              </a:rPr>
              <a:t>l’élaboration des </a:t>
            </a:r>
            <a:r>
              <a:rPr lang="fr-FR" sz="2000" b="1" kern="0" dirty="0" smtClean="0">
                <a:latin typeface="DokChampa" pitchFamily="34" charset="-34"/>
                <a:cs typeface="DokChampa" pitchFamily="34" charset="-34"/>
              </a:rPr>
              <a:t>PCD-AEPA</a:t>
            </a:r>
            <a:endParaRPr lang="fr-FR" sz="2000" b="1" kern="0" dirty="0">
              <a:latin typeface="DokChampa" pitchFamily="34" charset="-34"/>
              <a:cs typeface="DokChampa" pitchFamily="34" charset="-34"/>
            </a:endParaRPr>
          </a:p>
          <a:p>
            <a:pPr marL="342900" indent="-342900" algn="l">
              <a:spcBef>
                <a:spcPts val="600"/>
              </a:spcBef>
              <a:spcAft>
                <a:spcPts val="600"/>
              </a:spcAft>
              <a:buFont typeface="Wingdings" pitchFamily="2" charset="2"/>
              <a:buChar char="q"/>
            </a:pPr>
            <a:r>
              <a:rPr lang="fr-FR" sz="2000" b="1" kern="0" dirty="0">
                <a:latin typeface="DokChampa" pitchFamily="34" charset="-34"/>
                <a:cs typeface="DokChampa" pitchFamily="34" charset="-34"/>
              </a:rPr>
              <a:t>Dans un processus de monitoring global</a:t>
            </a:r>
          </a:p>
          <a:p>
            <a:pPr algn="l"/>
            <a:endParaRPr lang="fr-FR" sz="2000" kern="0" dirty="0" smtClean="0">
              <a:latin typeface="DokChampa" pitchFamily="34" charset="-34"/>
              <a:cs typeface="DokChampa" pitchFamily="34" charset="-34"/>
            </a:endParaRPr>
          </a:p>
          <a:p>
            <a:endParaRPr lang="fr-FR" sz="5400" kern="0" dirty="0" smtClean="0">
              <a:latin typeface="DokChampa" pitchFamily="34" charset="-34"/>
              <a:cs typeface="DokChampa" pitchFamily="34" charset="-34"/>
            </a:endParaRPr>
          </a:p>
          <a:p>
            <a:endParaRPr lang="fr-FR" sz="4000" kern="0" dirty="0" smtClean="0">
              <a:latin typeface="DokChampa" pitchFamily="34" charset="-34"/>
              <a:cs typeface="DokChampa" pitchFamily="34" charset="-34"/>
            </a:endParaRPr>
          </a:p>
        </p:txBody>
      </p:sp>
      <p:sp>
        <p:nvSpPr>
          <p:cNvPr id="5" name="Espace réservé du pied de page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xmlns="" val="26996384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52718"/>
            <a:ext cx="7283152" cy="1371600"/>
          </a:xfrm>
        </p:spPr>
        <p:txBody>
          <a:bodyPr>
            <a:normAutofit/>
          </a:bodyPr>
          <a:lstStyle/>
          <a:p>
            <a:pPr algn="l"/>
            <a:r>
              <a:rPr lang="fr-FR" sz="4000" dirty="0" smtClean="0">
                <a:solidFill>
                  <a:srgbClr val="C00000"/>
                </a:solidFill>
                <a:latin typeface="DokChampa" pitchFamily="34" charset="-34"/>
                <a:cs typeface="DokChampa" pitchFamily="34" charset="-34"/>
              </a:rPr>
              <a:t>Plan de la présentation</a:t>
            </a:r>
            <a:endParaRPr lang="fr-FR" sz="4000" dirty="0">
              <a:solidFill>
                <a:srgbClr val="C00000"/>
              </a:solidFill>
              <a:latin typeface="DokChampa" pitchFamily="34" charset="-34"/>
              <a:cs typeface="DokChampa" pitchFamily="34" charset="-34"/>
            </a:endParaRPr>
          </a:p>
        </p:txBody>
      </p:sp>
      <p:sp>
        <p:nvSpPr>
          <p:cNvPr id="3" name="Espace réservé du contenu 2"/>
          <p:cNvSpPr>
            <a:spLocks noGrp="1"/>
          </p:cNvSpPr>
          <p:nvPr>
            <p:ph idx="1"/>
          </p:nvPr>
        </p:nvSpPr>
        <p:spPr>
          <a:xfrm>
            <a:off x="899592" y="1556792"/>
            <a:ext cx="7848872" cy="4339650"/>
          </a:xfrm>
        </p:spPr>
        <p:txBody>
          <a:bodyPr wrap="square">
            <a:spAutoFit/>
          </a:bodyPr>
          <a:lstStyle/>
          <a:p>
            <a:pPr marL="514350" indent="-514350">
              <a:buFont typeface="+mj-lt"/>
              <a:buAutoNum type="arabicPeriod"/>
            </a:pPr>
            <a:r>
              <a:rPr lang="fr-FR" sz="3000" dirty="0" smtClean="0">
                <a:latin typeface="DokChampa" pitchFamily="34" charset="-34"/>
                <a:cs typeface="DokChampa" pitchFamily="34" charset="-34"/>
              </a:rPr>
              <a:t>Introduction</a:t>
            </a:r>
          </a:p>
          <a:p>
            <a:pPr marL="514350" indent="-514350">
              <a:buFont typeface="+mj-lt"/>
              <a:buAutoNum type="arabicPeriod"/>
            </a:pPr>
            <a:r>
              <a:rPr lang="fr-FR" sz="3000" dirty="0" smtClean="0">
                <a:latin typeface="DokChampa" pitchFamily="34" charset="-34"/>
                <a:cs typeface="DokChampa" pitchFamily="34" charset="-34"/>
              </a:rPr>
              <a:t>Définition du suivi-évaluation</a:t>
            </a:r>
          </a:p>
          <a:p>
            <a:pPr marL="514350" indent="-514350">
              <a:buFont typeface="+mj-lt"/>
              <a:buAutoNum type="arabicPeriod"/>
            </a:pPr>
            <a:r>
              <a:rPr lang="fr-FR" sz="3000" dirty="0" smtClean="0">
                <a:latin typeface="DokChampa" pitchFamily="34" charset="-34"/>
                <a:cs typeface="DokChampa" pitchFamily="34" charset="-34"/>
              </a:rPr>
              <a:t>Contexte </a:t>
            </a:r>
          </a:p>
          <a:p>
            <a:pPr marL="514350" indent="-514350">
              <a:buFont typeface="+mj-lt"/>
              <a:buAutoNum type="arabicPeriod"/>
            </a:pPr>
            <a:r>
              <a:rPr lang="fr-FR" sz="3000" dirty="0" smtClean="0">
                <a:latin typeface="DokChampa" pitchFamily="34" charset="-34"/>
                <a:cs typeface="DokChampa" pitchFamily="34" charset="-34"/>
              </a:rPr>
              <a:t>Mise en œuvre</a:t>
            </a:r>
          </a:p>
          <a:p>
            <a:pPr marL="514350" indent="-514350">
              <a:buFont typeface="+mj-lt"/>
              <a:buAutoNum type="arabicPeriod"/>
            </a:pPr>
            <a:r>
              <a:rPr lang="fr-FR" sz="3000" dirty="0" smtClean="0">
                <a:latin typeface="DokChampa" pitchFamily="34" charset="-34"/>
                <a:cs typeface="DokChampa" pitchFamily="34" charset="-34"/>
              </a:rPr>
              <a:t>Utilisation des résultats  </a:t>
            </a:r>
          </a:p>
          <a:p>
            <a:pPr marL="514350" indent="-514350">
              <a:buFont typeface="+mj-lt"/>
              <a:buAutoNum type="arabicPeriod"/>
            </a:pPr>
            <a:r>
              <a:rPr lang="fr-FR" sz="3000" dirty="0" smtClean="0">
                <a:latin typeface="DokChampa" pitchFamily="34" charset="-34"/>
                <a:cs typeface="DokChampa" pitchFamily="34" charset="-34"/>
              </a:rPr>
              <a:t>Coûts</a:t>
            </a:r>
          </a:p>
          <a:p>
            <a:pPr marL="514350" indent="-514350">
              <a:buFont typeface="+mj-lt"/>
              <a:buAutoNum type="arabicPeriod"/>
            </a:pPr>
            <a:r>
              <a:rPr lang="fr-FR" sz="3000" dirty="0" smtClean="0">
                <a:latin typeface="DokChampa" pitchFamily="34" charset="-34"/>
                <a:cs typeface="DokChampa" pitchFamily="34" charset="-34"/>
              </a:rPr>
              <a:t>Conclusion</a:t>
            </a:r>
          </a:p>
        </p:txBody>
      </p:sp>
    </p:spTree>
    <p:extLst>
      <p:ext uri="{BB962C8B-B14F-4D97-AF65-F5344CB8AC3E}">
        <p14:creationId xmlns:p14="http://schemas.microsoft.com/office/powerpoint/2010/main" xmlns="" val="336863650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5"/>
          <p:cNvSpPr>
            <a:spLocks noGrp="1"/>
          </p:cNvSpPr>
          <p:nvPr>
            <p:ph type="title"/>
          </p:nvPr>
        </p:nvSpPr>
        <p:spPr>
          <a:xfrm>
            <a:off x="504056" y="138239"/>
            <a:ext cx="9036496" cy="582211"/>
          </a:xfrm>
        </p:spPr>
        <p:txBody>
          <a:bodyPr>
            <a:spAutoFit/>
          </a:bodyPr>
          <a:lstStyle/>
          <a:p>
            <a:pPr algn="l"/>
            <a:r>
              <a:rPr lang="fr-FR" dirty="0" smtClean="0">
                <a:solidFill>
                  <a:srgbClr val="C00000"/>
                </a:solidFill>
                <a:latin typeface="DokChampa" pitchFamily="34" charset="-34"/>
                <a:cs typeface="DokChampa" pitchFamily="34" charset="-34"/>
              </a:rPr>
              <a:t>Utilisation par le gouvernement</a:t>
            </a:r>
            <a:endParaRPr lang="fr-FR" dirty="0">
              <a:solidFill>
                <a:srgbClr val="C00000"/>
              </a:solidFill>
              <a:latin typeface="DokChampa" pitchFamily="34" charset="-34"/>
              <a:cs typeface="DokChampa" pitchFamily="34" charset="-34"/>
            </a:endParaRPr>
          </a:p>
        </p:txBody>
      </p:sp>
      <p:graphicFrame>
        <p:nvGraphicFramePr>
          <p:cNvPr id="3" name="Tableau 2"/>
          <p:cNvGraphicFramePr>
            <a:graphicFrameLocks noGrp="1"/>
          </p:cNvGraphicFramePr>
          <p:nvPr>
            <p:extLst>
              <p:ext uri="{D42A27DB-BD31-4B8C-83A1-F6EECF244321}">
                <p14:modId xmlns:p14="http://schemas.microsoft.com/office/powerpoint/2010/main" xmlns="" val="3109422805"/>
              </p:ext>
            </p:extLst>
          </p:nvPr>
        </p:nvGraphicFramePr>
        <p:xfrm>
          <a:off x="539552" y="692696"/>
          <a:ext cx="8208912" cy="6038085"/>
        </p:xfrm>
        <a:graphic>
          <a:graphicData uri="http://schemas.openxmlformats.org/drawingml/2006/table">
            <a:tbl>
              <a:tblPr firstRow="1" firstCol="1" bandRow="1">
                <a:tableStyleId>{5A111915-BE36-4E01-A7E5-04B1672EAD32}</a:tableStyleId>
              </a:tblPr>
              <a:tblGrid>
                <a:gridCol w="1268650"/>
                <a:gridCol w="3358191"/>
                <a:gridCol w="3582071"/>
              </a:tblGrid>
              <a:tr h="423592">
                <a:tc>
                  <a:txBody>
                    <a:bodyPr/>
                    <a:lstStyle/>
                    <a:p>
                      <a:pPr>
                        <a:lnSpc>
                          <a:spcPct val="115000"/>
                        </a:lnSpc>
                        <a:spcAft>
                          <a:spcPts val="0"/>
                        </a:spcAft>
                      </a:pPr>
                      <a:r>
                        <a:rPr lang="fr-FR" sz="2000" dirty="0" smtClean="0">
                          <a:solidFill>
                            <a:schemeClr val="tx1"/>
                          </a:solidFill>
                          <a:effectLst/>
                        </a:rPr>
                        <a:t>Domaine</a:t>
                      </a:r>
                      <a:endParaRPr lang="fr-FR" sz="2000" dirty="0" smtClean="0">
                        <a:solidFill>
                          <a:schemeClr val="tx1"/>
                        </a:solidFill>
                        <a:effectLst/>
                        <a:latin typeface="DokChampa" pitchFamily="34" charset="-34"/>
                        <a:cs typeface="DokChampa" pitchFamily="34" charset="-34"/>
                      </a:endParaRPr>
                    </a:p>
                  </a:txBody>
                  <a:tcPr marL="68580" marR="68580" marT="0" marB="0" anchor="ctr"/>
                </a:tc>
                <a:tc>
                  <a:txBody>
                    <a:bodyPr/>
                    <a:lstStyle/>
                    <a:p>
                      <a:pPr marL="69850" indent="1270">
                        <a:lnSpc>
                          <a:spcPct val="115000"/>
                        </a:lnSpc>
                        <a:spcAft>
                          <a:spcPts val="0"/>
                        </a:spcAft>
                      </a:pPr>
                      <a:r>
                        <a:rPr lang="fr-FR" sz="2000" dirty="0" smtClean="0">
                          <a:solidFill>
                            <a:schemeClr val="tx1"/>
                          </a:solidFill>
                          <a:effectLst/>
                        </a:rPr>
                        <a:t>Objectifs</a:t>
                      </a:r>
                      <a:endParaRPr lang="fr-FR" sz="2000" dirty="0">
                        <a:solidFill>
                          <a:schemeClr val="tx1"/>
                        </a:solidFill>
                        <a:effectLst/>
                        <a:latin typeface="DokChampa" pitchFamily="34" charset="-34"/>
                        <a:ea typeface="Calibri"/>
                        <a:cs typeface="DokChampa" pitchFamily="34" charset="-34"/>
                      </a:endParaRPr>
                    </a:p>
                  </a:txBody>
                  <a:tcPr marL="68580" marR="68580" marT="0" marB="0" anchor="ctr"/>
                </a:tc>
                <a:tc>
                  <a:txBody>
                    <a:bodyPr/>
                    <a:lstStyle/>
                    <a:p>
                      <a:pPr marL="69850" indent="1270">
                        <a:lnSpc>
                          <a:spcPct val="115000"/>
                        </a:lnSpc>
                        <a:spcAft>
                          <a:spcPts val="0"/>
                        </a:spcAft>
                      </a:pPr>
                      <a:r>
                        <a:rPr lang="fr-FR" sz="2000" dirty="0" smtClean="0">
                          <a:solidFill>
                            <a:schemeClr val="tx1"/>
                          </a:solidFill>
                          <a:effectLst/>
                        </a:rPr>
                        <a:t>Exemples de supports</a:t>
                      </a:r>
                      <a:endParaRPr lang="fr-FR" sz="2000" dirty="0">
                        <a:solidFill>
                          <a:schemeClr val="tx1"/>
                        </a:solidFill>
                        <a:effectLst/>
                        <a:latin typeface="DokChampa" pitchFamily="34" charset="-34"/>
                        <a:ea typeface="Calibri"/>
                        <a:cs typeface="DokChampa" pitchFamily="34" charset="-34"/>
                      </a:endParaRPr>
                    </a:p>
                  </a:txBody>
                  <a:tcPr marL="68580" marR="68580" marT="0" marB="0" anchor="ctr"/>
                </a:tc>
              </a:tr>
              <a:tr h="423592">
                <a:tc rowSpan="4">
                  <a:txBody>
                    <a:bodyPr/>
                    <a:lstStyle/>
                    <a:p>
                      <a:pPr>
                        <a:lnSpc>
                          <a:spcPct val="115000"/>
                        </a:lnSpc>
                        <a:spcAft>
                          <a:spcPts val="0"/>
                        </a:spcAft>
                      </a:pPr>
                      <a:r>
                        <a:rPr lang="fr-FR" sz="2000" b="1" kern="1200" dirty="0">
                          <a:solidFill>
                            <a:schemeClr val="accent6">
                              <a:lumMod val="60000"/>
                              <a:lumOff val="40000"/>
                            </a:schemeClr>
                          </a:solidFill>
                          <a:effectLst/>
                          <a:latin typeface="+mn-lt"/>
                          <a:ea typeface="+mn-ea"/>
                          <a:cs typeface="+mn-cs"/>
                        </a:rPr>
                        <a:t>Pilotage</a:t>
                      </a:r>
                    </a:p>
                  </a:txBody>
                  <a:tcPr marL="68580" marR="68580" marT="0" marB="0" anchor="ctr"/>
                </a:tc>
                <a:tc>
                  <a:txBody>
                    <a:bodyPr/>
                    <a:lstStyle/>
                    <a:p>
                      <a:pPr marL="69850" indent="1270">
                        <a:lnSpc>
                          <a:spcPct val="115000"/>
                        </a:lnSpc>
                        <a:spcAft>
                          <a:spcPts val="0"/>
                        </a:spcAft>
                      </a:pPr>
                      <a:r>
                        <a:rPr lang="fr-BE" sz="2000" dirty="0">
                          <a:effectLst/>
                        </a:rPr>
                        <a:t>Etablir le bilan</a:t>
                      </a:r>
                      <a:endParaRPr lang="fr-FR" sz="2000" dirty="0">
                        <a:effectLst/>
                        <a:latin typeface="DokChampa" pitchFamily="34" charset="-34"/>
                        <a:ea typeface="Calibri"/>
                        <a:cs typeface="DokChampa" pitchFamily="34" charset="-34"/>
                      </a:endParaRPr>
                    </a:p>
                  </a:txBody>
                  <a:tcPr marL="68580" marR="68580" marT="0" marB="0" anchor="ctr"/>
                </a:tc>
                <a:tc>
                  <a:txBody>
                    <a:bodyPr/>
                    <a:lstStyle/>
                    <a:p>
                      <a:pPr marL="69850" indent="1270">
                        <a:lnSpc>
                          <a:spcPct val="115000"/>
                        </a:lnSpc>
                        <a:spcAft>
                          <a:spcPts val="0"/>
                        </a:spcAft>
                      </a:pPr>
                      <a:r>
                        <a:rPr lang="fr-FR" sz="2000" dirty="0" smtClean="0">
                          <a:effectLst/>
                        </a:rPr>
                        <a:t>Rapports</a:t>
                      </a:r>
                      <a:endParaRPr lang="fr-FR" sz="2000" dirty="0">
                        <a:effectLst/>
                        <a:latin typeface="DokChampa" pitchFamily="34" charset="-34"/>
                        <a:ea typeface="Calibri"/>
                        <a:cs typeface="DokChampa" pitchFamily="34" charset="-34"/>
                      </a:endParaRPr>
                    </a:p>
                  </a:txBody>
                  <a:tcPr marL="68580" marR="68580" marT="0" marB="0" anchor="ctr"/>
                </a:tc>
              </a:tr>
              <a:tr h="423592">
                <a:tc vMerge="1">
                  <a:txBody>
                    <a:bodyPr/>
                    <a:lstStyle/>
                    <a:p>
                      <a:endParaRPr lang="fr-FR"/>
                    </a:p>
                  </a:txBody>
                  <a:tcPr/>
                </a:tc>
                <a:tc>
                  <a:txBody>
                    <a:bodyPr/>
                    <a:lstStyle/>
                    <a:p>
                      <a:pPr marL="69850" indent="1270">
                        <a:lnSpc>
                          <a:spcPct val="115000"/>
                        </a:lnSpc>
                        <a:spcAft>
                          <a:spcPts val="0"/>
                        </a:spcAft>
                      </a:pPr>
                      <a:r>
                        <a:rPr lang="fr-BE" sz="2000" dirty="0">
                          <a:effectLst/>
                        </a:rPr>
                        <a:t>Etablir les prévisions</a:t>
                      </a:r>
                      <a:endParaRPr lang="fr-FR" sz="2000" dirty="0">
                        <a:effectLst/>
                        <a:latin typeface="DokChampa" pitchFamily="34" charset="-34"/>
                        <a:ea typeface="Calibri"/>
                        <a:cs typeface="DokChampa" pitchFamily="34" charset="-34"/>
                      </a:endParaRPr>
                    </a:p>
                  </a:txBody>
                  <a:tcPr marL="68580" marR="68580" marT="0" marB="0" anchor="ctr"/>
                </a:tc>
                <a:tc>
                  <a:txBody>
                    <a:bodyPr/>
                    <a:lstStyle/>
                    <a:p>
                      <a:pPr marL="69850" indent="1270">
                        <a:lnSpc>
                          <a:spcPct val="115000"/>
                        </a:lnSpc>
                        <a:spcAft>
                          <a:spcPts val="0"/>
                        </a:spcAft>
                      </a:pPr>
                      <a:r>
                        <a:rPr lang="fr-FR" sz="2000" dirty="0" smtClean="0">
                          <a:effectLst/>
                        </a:rPr>
                        <a:t>Rapports,</a:t>
                      </a:r>
                      <a:r>
                        <a:rPr lang="fr-FR" sz="2000" baseline="0" dirty="0" smtClean="0">
                          <a:effectLst/>
                        </a:rPr>
                        <a:t> BPO</a:t>
                      </a:r>
                      <a:endParaRPr lang="fr-FR" sz="2000" dirty="0">
                        <a:effectLst/>
                        <a:latin typeface="DokChampa" pitchFamily="34" charset="-34"/>
                        <a:ea typeface="Calibri"/>
                        <a:cs typeface="DokChampa" pitchFamily="34" charset="-34"/>
                      </a:endParaRPr>
                    </a:p>
                  </a:txBody>
                  <a:tcPr marL="68580" marR="68580" marT="0" marB="0" anchor="ctr"/>
                </a:tc>
              </a:tr>
              <a:tr h="423592">
                <a:tc vMerge="1">
                  <a:txBody>
                    <a:bodyPr/>
                    <a:lstStyle/>
                    <a:p>
                      <a:endParaRPr lang="fr-FR"/>
                    </a:p>
                  </a:txBody>
                  <a:tcPr/>
                </a:tc>
                <a:tc>
                  <a:txBody>
                    <a:bodyPr/>
                    <a:lstStyle/>
                    <a:p>
                      <a:pPr marL="69850" indent="1270">
                        <a:lnSpc>
                          <a:spcPct val="115000"/>
                        </a:lnSpc>
                        <a:spcAft>
                          <a:spcPts val="0"/>
                        </a:spcAft>
                      </a:pPr>
                      <a:r>
                        <a:rPr lang="fr-BE" sz="2000" dirty="0">
                          <a:effectLst/>
                        </a:rPr>
                        <a:t>Définir des </a:t>
                      </a:r>
                      <a:r>
                        <a:rPr lang="fr-BE" sz="2000" dirty="0" smtClean="0">
                          <a:effectLst/>
                        </a:rPr>
                        <a:t>cibles</a:t>
                      </a:r>
                      <a:endParaRPr lang="fr-FR" sz="2000" dirty="0">
                        <a:effectLst/>
                        <a:latin typeface="DokChampa" pitchFamily="34" charset="-34"/>
                        <a:ea typeface="Calibri"/>
                        <a:cs typeface="DokChampa" pitchFamily="34" charset="-34"/>
                      </a:endParaRPr>
                    </a:p>
                  </a:txBody>
                  <a:tcPr marL="68580" marR="68580" marT="0" marB="0" anchor="ctr"/>
                </a:tc>
                <a:tc>
                  <a:txBody>
                    <a:bodyPr/>
                    <a:lstStyle/>
                    <a:p>
                      <a:pPr marL="69850" indent="1270">
                        <a:lnSpc>
                          <a:spcPct val="115000"/>
                        </a:lnSpc>
                        <a:spcAft>
                          <a:spcPts val="0"/>
                        </a:spcAft>
                      </a:pPr>
                      <a:r>
                        <a:rPr lang="fr-FR" sz="2000" dirty="0" smtClean="0">
                          <a:effectLst/>
                        </a:rPr>
                        <a:t>Matrice,</a:t>
                      </a:r>
                      <a:r>
                        <a:rPr lang="fr-FR" sz="2000" baseline="0" dirty="0" smtClean="0">
                          <a:effectLst/>
                        </a:rPr>
                        <a:t> BPO</a:t>
                      </a:r>
                      <a:endParaRPr lang="fr-FR" sz="2000" dirty="0">
                        <a:effectLst/>
                        <a:latin typeface="DokChampa" pitchFamily="34" charset="-34"/>
                        <a:ea typeface="Calibri"/>
                        <a:cs typeface="DokChampa" pitchFamily="34" charset="-34"/>
                      </a:endParaRPr>
                    </a:p>
                  </a:txBody>
                  <a:tcPr marL="68580" marR="68580" marT="0" marB="0" anchor="ctr"/>
                </a:tc>
              </a:tr>
              <a:tr h="705471">
                <a:tc vMerge="1">
                  <a:txBody>
                    <a:bodyPr/>
                    <a:lstStyle/>
                    <a:p>
                      <a:endParaRPr lang="fr-FR"/>
                    </a:p>
                  </a:txBody>
                  <a:tcPr/>
                </a:tc>
                <a:tc>
                  <a:txBody>
                    <a:bodyPr/>
                    <a:lstStyle/>
                    <a:p>
                      <a:pPr marL="69850" indent="1270">
                        <a:lnSpc>
                          <a:spcPct val="115000"/>
                        </a:lnSpc>
                        <a:spcAft>
                          <a:spcPts val="0"/>
                        </a:spcAft>
                      </a:pPr>
                      <a:r>
                        <a:rPr lang="fr-BE" sz="2000" dirty="0">
                          <a:effectLst/>
                        </a:rPr>
                        <a:t>Préparer des stratégies de mise en œuvre</a:t>
                      </a:r>
                      <a:endParaRPr lang="fr-FR" sz="2000" dirty="0">
                        <a:effectLst/>
                        <a:latin typeface="DokChampa" pitchFamily="34" charset="-34"/>
                        <a:ea typeface="Calibri"/>
                        <a:cs typeface="DokChampa" pitchFamily="34" charset="-34"/>
                      </a:endParaRPr>
                    </a:p>
                  </a:txBody>
                  <a:tcPr marL="68580" marR="68580" marT="0" marB="0" anchor="ctr"/>
                </a:tc>
                <a:tc>
                  <a:txBody>
                    <a:bodyPr/>
                    <a:lstStyle/>
                    <a:p>
                      <a:pPr marL="69850" marR="0" indent="1270" algn="l" defTabSz="914400" rtl="0" eaLnBrk="1" fontAlgn="auto" latinLnBrk="0" hangingPunct="1">
                        <a:lnSpc>
                          <a:spcPct val="115000"/>
                        </a:lnSpc>
                        <a:spcBef>
                          <a:spcPts val="0"/>
                        </a:spcBef>
                        <a:spcAft>
                          <a:spcPts val="0"/>
                        </a:spcAft>
                        <a:buClrTx/>
                        <a:buSzTx/>
                        <a:buFontTx/>
                        <a:buNone/>
                        <a:tabLst/>
                        <a:defRPr/>
                      </a:pPr>
                      <a:r>
                        <a:rPr lang="fr-FR" sz="2000" baseline="0" dirty="0" smtClean="0">
                          <a:effectLst/>
                        </a:rPr>
                        <a:t>Rapports</a:t>
                      </a:r>
                      <a:endParaRPr lang="fr-FR" sz="2000" dirty="0" smtClean="0">
                        <a:effectLst/>
                        <a:latin typeface="DokChampa" pitchFamily="34" charset="-34"/>
                        <a:ea typeface="Calibri"/>
                        <a:cs typeface="DokChampa" pitchFamily="34" charset="-34"/>
                      </a:endParaRPr>
                    </a:p>
                  </a:txBody>
                  <a:tcPr marL="68580" marR="68580" marT="0" marB="0" anchor="ctr"/>
                </a:tc>
              </a:tr>
              <a:tr h="705471">
                <a:tc rowSpan="3">
                  <a:txBody>
                    <a:bodyPr/>
                    <a:lstStyle/>
                    <a:p>
                      <a:pPr>
                        <a:lnSpc>
                          <a:spcPct val="115000"/>
                        </a:lnSpc>
                        <a:spcAft>
                          <a:spcPts val="0"/>
                        </a:spcAft>
                      </a:pPr>
                      <a:r>
                        <a:rPr lang="fr-FR" sz="2000" dirty="0">
                          <a:solidFill>
                            <a:schemeClr val="accent6">
                              <a:lumMod val="60000"/>
                              <a:lumOff val="40000"/>
                            </a:schemeClr>
                          </a:solidFill>
                          <a:effectLst/>
                        </a:rPr>
                        <a:t>Gestion</a:t>
                      </a:r>
                      <a:endParaRPr lang="fr-FR" sz="2000" dirty="0">
                        <a:solidFill>
                          <a:schemeClr val="accent6">
                            <a:lumMod val="60000"/>
                            <a:lumOff val="40000"/>
                          </a:schemeClr>
                        </a:solidFill>
                        <a:effectLst/>
                        <a:latin typeface="DokChampa" pitchFamily="34" charset="-34"/>
                        <a:ea typeface="Calibri"/>
                        <a:cs typeface="DokChampa" pitchFamily="34" charset="-34"/>
                      </a:endParaRPr>
                    </a:p>
                  </a:txBody>
                  <a:tcPr marL="68580" marR="68580" marT="0" marB="0" anchor="ctr"/>
                </a:tc>
                <a:tc>
                  <a:txBody>
                    <a:bodyPr/>
                    <a:lstStyle/>
                    <a:p>
                      <a:pPr marL="69850" indent="1270">
                        <a:lnSpc>
                          <a:spcPct val="115000"/>
                        </a:lnSpc>
                        <a:spcAft>
                          <a:spcPts val="0"/>
                        </a:spcAft>
                      </a:pPr>
                      <a:r>
                        <a:rPr lang="fr-FR" sz="2000" dirty="0">
                          <a:effectLst/>
                        </a:rPr>
                        <a:t>Planifier des besoins en ressources financières</a:t>
                      </a:r>
                      <a:endParaRPr lang="fr-FR" sz="2000" dirty="0">
                        <a:effectLst/>
                        <a:latin typeface="DokChampa" pitchFamily="34" charset="-34"/>
                        <a:ea typeface="Calibri"/>
                        <a:cs typeface="DokChampa" pitchFamily="34" charset="-34"/>
                      </a:endParaRPr>
                    </a:p>
                  </a:txBody>
                  <a:tcPr marL="68580" marR="68580" marT="0" marB="0" anchor="ctr"/>
                </a:tc>
                <a:tc>
                  <a:txBody>
                    <a:bodyPr/>
                    <a:lstStyle/>
                    <a:p>
                      <a:pPr marL="69850" indent="1270">
                        <a:lnSpc>
                          <a:spcPct val="115000"/>
                        </a:lnSpc>
                        <a:spcAft>
                          <a:spcPts val="0"/>
                        </a:spcAft>
                      </a:pPr>
                      <a:r>
                        <a:rPr lang="fr-FR" sz="2000" baseline="0" dirty="0" smtClean="0">
                          <a:effectLst/>
                        </a:rPr>
                        <a:t>BPO</a:t>
                      </a:r>
                      <a:endParaRPr lang="fr-FR" sz="2000" dirty="0">
                        <a:effectLst/>
                        <a:latin typeface="DokChampa" pitchFamily="34" charset="-34"/>
                        <a:ea typeface="Calibri"/>
                        <a:cs typeface="DokChampa" pitchFamily="34" charset="-34"/>
                      </a:endParaRPr>
                    </a:p>
                  </a:txBody>
                  <a:tcPr marL="68580" marR="68580" marT="0" marB="0" anchor="ctr"/>
                </a:tc>
              </a:tr>
              <a:tr h="705471">
                <a:tc vMerge="1">
                  <a:txBody>
                    <a:bodyPr/>
                    <a:lstStyle/>
                    <a:p>
                      <a:endParaRPr lang="fr-FR"/>
                    </a:p>
                  </a:txBody>
                  <a:tcPr/>
                </a:tc>
                <a:tc>
                  <a:txBody>
                    <a:bodyPr/>
                    <a:lstStyle/>
                    <a:p>
                      <a:pPr marL="69850" indent="1270">
                        <a:lnSpc>
                          <a:spcPct val="115000"/>
                        </a:lnSpc>
                        <a:spcAft>
                          <a:spcPts val="0"/>
                        </a:spcAft>
                      </a:pPr>
                      <a:r>
                        <a:rPr lang="fr-FR" sz="2000" dirty="0">
                          <a:effectLst/>
                        </a:rPr>
                        <a:t>Allouer les ressources financières</a:t>
                      </a:r>
                      <a:endParaRPr lang="fr-FR" sz="2000" dirty="0">
                        <a:effectLst/>
                        <a:latin typeface="DokChampa" pitchFamily="34" charset="-34"/>
                        <a:ea typeface="Calibri"/>
                        <a:cs typeface="DokChampa" pitchFamily="34" charset="-34"/>
                      </a:endParaRPr>
                    </a:p>
                  </a:txBody>
                  <a:tcPr marL="68580" marR="68580" marT="0" marB="0" anchor="ctr"/>
                </a:tc>
                <a:tc>
                  <a:txBody>
                    <a:bodyPr/>
                    <a:lstStyle/>
                    <a:p>
                      <a:pPr marL="69850" indent="1270">
                        <a:lnSpc>
                          <a:spcPct val="115000"/>
                        </a:lnSpc>
                        <a:spcAft>
                          <a:spcPts val="0"/>
                        </a:spcAft>
                      </a:pPr>
                      <a:r>
                        <a:rPr lang="fr-FR" sz="2000" dirty="0" smtClean="0">
                          <a:effectLst/>
                        </a:rPr>
                        <a:t>Matrice, BP, </a:t>
                      </a:r>
                      <a:r>
                        <a:rPr lang="fr-FR" sz="2000" dirty="0" err="1" smtClean="0">
                          <a:effectLst/>
                        </a:rPr>
                        <a:t>LdF</a:t>
                      </a:r>
                      <a:r>
                        <a:rPr lang="fr-FR" sz="2000" dirty="0" smtClean="0">
                          <a:effectLst/>
                        </a:rPr>
                        <a:t>, Arrêté de transfert de fonds</a:t>
                      </a:r>
                      <a:endParaRPr lang="fr-FR" sz="2000" dirty="0">
                        <a:effectLst/>
                        <a:latin typeface="DokChampa" pitchFamily="34" charset="-34"/>
                        <a:ea typeface="Calibri"/>
                        <a:cs typeface="DokChampa" pitchFamily="34" charset="-34"/>
                      </a:endParaRPr>
                    </a:p>
                  </a:txBody>
                  <a:tcPr marL="68580" marR="68580" marT="0" marB="0" anchor="ctr"/>
                </a:tc>
              </a:tr>
              <a:tr h="423592">
                <a:tc vMerge="1">
                  <a:txBody>
                    <a:bodyPr/>
                    <a:lstStyle/>
                    <a:p>
                      <a:endParaRPr lang="fr-FR"/>
                    </a:p>
                  </a:txBody>
                  <a:tcPr/>
                </a:tc>
                <a:tc>
                  <a:txBody>
                    <a:bodyPr/>
                    <a:lstStyle/>
                    <a:p>
                      <a:pPr marL="69850" indent="1270">
                        <a:lnSpc>
                          <a:spcPct val="115000"/>
                        </a:lnSpc>
                        <a:spcAft>
                          <a:spcPts val="0"/>
                        </a:spcAft>
                      </a:pPr>
                      <a:r>
                        <a:rPr lang="fr-FR" sz="2000" dirty="0">
                          <a:effectLst/>
                        </a:rPr>
                        <a:t>Mobiliser les financements</a:t>
                      </a:r>
                      <a:endParaRPr lang="fr-FR" sz="2000" dirty="0">
                        <a:effectLst/>
                        <a:latin typeface="DokChampa" pitchFamily="34" charset="-34"/>
                        <a:ea typeface="Calibri"/>
                        <a:cs typeface="DokChampa" pitchFamily="34" charset="-34"/>
                      </a:endParaRPr>
                    </a:p>
                  </a:txBody>
                  <a:tcPr marL="68580" marR="68580" marT="0" marB="0" anchor="ctr"/>
                </a:tc>
                <a:tc>
                  <a:txBody>
                    <a:bodyPr/>
                    <a:lstStyle/>
                    <a:p>
                      <a:pPr marL="69850" indent="1270">
                        <a:lnSpc>
                          <a:spcPct val="115000"/>
                        </a:lnSpc>
                        <a:spcAft>
                          <a:spcPts val="0"/>
                        </a:spcAft>
                      </a:pPr>
                      <a:r>
                        <a:rPr lang="fr-FR" sz="2000" baseline="0" dirty="0" smtClean="0">
                          <a:effectLst/>
                        </a:rPr>
                        <a:t>BPO</a:t>
                      </a:r>
                      <a:endParaRPr lang="fr-FR" sz="2000" dirty="0">
                        <a:effectLst/>
                        <a:latin typeface="DokChampa" pitchFamily="34" charset="-34"/>
                        <a:ea typeface="Calibri"/>
                        <a:cs typeface="DokChampa" pitchFamily="34" charset="-34"/>
                      </a:endParaRPr>
                    </a:p>
                  </a:txBody>
                  <a:tcPr marL="68580" marR="68580" marT="0" marB="0" anchor="ctr"/>
                </a:tc>
              </a:tr>
              <a:tr h="679080">
                <a:tc rowSpan="3">
                  <a:txBody>
                    <a:bodyPr/>
                    <a:lstStyle/>
                    <a:p>
                      <a:pPr>
                        <a:lnSpc>
                          <a:spcPct val="115000"/>
                        </a:lnSpc>
                        <a:spcAft>
                          <a:spcPts val="0"/>
                        </a:spcAft>
                      </a:pPr>
                      <a:r>
                        <a:rPr lang="fr-FR" sz="2000" dirty="0" err="1" smtClean="0">
                          <a:solidFill>
                            <a:schemeClr val="accent6">
                              <a:lumMod val="60000"/>
                              <a:lumOff val="40000"/>
                            </a:schemeClr>
                          </a:solidFill>
                          <a:effectLst/>
                        </a:rPr>
                        <a:t>Commu-nication</a:t>
                      </a:r>
                      <a:endParaRPr lang="fr-FR" sz="2000" dirty="0">
                        <a:solidFill>
                          <a:schemeClr val="accent6">
                            <a:lumMod val="60000"/>
                            <a:lumOff val="40000"/>
                          </a:schemeClr>
                        </a:solidFill>
                        <a:effectLst/>
                        <a:latin typeface="DokChampa" pitchFamily="34" charset="-34"/>
                        <a:ea typeface="Calibri"/>
                        <a:cs typeface="DokChampa" pitchFamily="34" charset="-34"/>
                      </a:endParaRPr>
                    </a:p>
                  </a:txBody>
                  <a:tcPr marL="68580" marR="68580" marT="0" marB="0" anchor="ctr"/>
                </a:tc>
                <a:tc>
                  <a:txBody>
                    <a:bodyPr/>
                    <a:lstStyle/>
                    <a:p>
                      <a:pPr marL="69850" indent="1270">
                        <a:lnSpc>
                          <a:spcPct val="115000"/>
                        </a:lnSpc>
                        <a:spcAft>
                          <a:spcPts val="0"/>
                        </a:spcAft>
                      </a:pPr>
                      <a:r>
                        <a:rPr lang="fr-FR" sz="2000" dirty="0">
                          <a:effectLst/>
                        </a:rPr>
                        <a:t>Développer le plaidoyer </a:t>
                      </a:r>
                      <a:endParaRPr lang="fr-FR" sz="2000" dirty="0">
                        <a:effectLst/>
                        <a:latin typeface="DokChampa" pitchFamily="34" charset="-34"/>
                        <a:ea typeface="Calibri"/>
                        <a:cs typeface="DokChampa" pitchFamily="34" charset="-34"/>
                      </a:endParaRPr>
                    </a:p>
                  </a:txBody>
                  <a:tcPr marL="68580" marR="68580" marT="0" marB="0" anchor="ctr"/>
                </a:tc>
                <a:tc>
                  <a:txBody>
                    <a:bodyPr/>
                    <a:lstStyle/>
                    <a:p>
                      <a:pPr marL="69850" indent="1270">
                        <a:lnSpc>
                          <a:spcPct val="115000"/>
                        </a:lnSpc>
                        <a:spcAft>
                          <a:spcPts val="0"/>
                        </a:spcAft>
                      </a:pPr>
                      <a:r>
                        <a:rPr lang="fr-FR" sz="2000" dirty="0" smtClean="0">
                          <a:effectLst/>
                        </a:rPr>
                        <a:t>Rapports, Discours,</a:t>
                      </a:r>
                      <a:r>
                        <a:rPr lang="fr-FR" sz="2000" baseline="0" dirty="0" smtClean="0">
                          <a:effectLst/>
                        </a:rPr>
                        <a:t> Dépliants</a:t>
                      </a:r>
                      <a:endParaRPr lang="fr-FR" sz="2000" dirty="0">
                        <a:effectLst/>
                        <a:latin typeface="DokChampa" pitchFamily="34" charset="-34"/>
                        <a:ea typeface="Calibri"/>
                        <a:cs typeface="DokChampa" pitchFamily="34" charset="-34"/>
                      </a:endParaRPr>
                    </a:p>
                  </a:txBody>
                  <a:tcPr marL="68580" marR="68580" marT="0" marB="0" anchor="ctr"/>
                </a:tc>
              </a:tr>
              <a:tr h="423592">
                <a:tc vMerge="1">
                  <a:txBody>
                    <a:bodyPr/>
                    <a:lstStyle/>
                    <a:p>
                      <a:endParaRPr lang="fr-FR"/>
                    </a:p>
                  </a:txBody>
                  <a:tcPr/>
                </a:tc>
                <a:tc>
                  <a:txBody>
                    <a:bodyPr/>
                    <a:lstStyle/>
                    <a:p>
                      <a:pPr marL="69850" indent="1270">
                        <a:lnSpc>
                          <a:spcPct val="115000"/>
                        </a:lnSpc>
                        <a:spcAft>
                          <a:spcPts val="0"/>
                        </a:spcAft>
                      </a:pPr>
                      <a:r>
                        <a:rPr lang="fr-FR" sz="2000" dirty="0">
                          <a:effectLst/>
                        </a:rPr>
                        <a:t>Informer les citoyens</a:t>
                      </a:r>
                      <a:endParaRPr lang="fr-FR" sz="2000" dirty="0">
                        <a:effectLst/>
                        <a:latin typeface="DokChampa" pitchFamily="34" charset="-34"/>
                        <a:ea typeface="Calibri"/>
                        <a:cs typeface="DokChampa" pitchFamily="34" charset="-34"/>
                      </a:endParaRPr>
                    </a:p>
                  </a:txBody>
                  <a:tcPr marL="68580" marR="68580" marT="0" marB="0" anchor="ctr"/>
                </a:tc>
                <a:tc>
                  <a:txBody>
                    <a:bodyPr/>
                    <a:lstStyle/>
                    <a:p>
                      <a:pPr marL="69850" indent="1270">
                        <a:lnSpc>
                          <a:spcPct val="115000"/>
                        </a:lnSpc>
                        <a:spcAft>
                          <a:spcPts val="0"/>
                        </a:spcAft>
                      </a:pPr>
                      <a:r>
                        <a:rPr lang="fr-FR" sz="2000" dirty="0" smtClean="0">
                          <a:effectLst/>
                        </a:rPr>
                        <a:t>Rapports, Annuaire, Discours, Dépliants</a:t>
                      </a:r>
                      <a:endParaRPr lang="fr-FR" sz="2000" dirty="0">
                        <a:effectLst/>
                        <a:latin typeface="DokChampa" pitchFamily="34" charset="-34"/>
                        <a:ea typeface="Calibri"/>
                        <a:cs typeface="DokChampa" pitchFamily="34" charset="-34"/>
                      </a:endParaRPr>
                    </a:p>
                  </a:txBody>
                  <a:tcPr marL="68580" marR="68580" marT="0" marB="0" anchor="ctr"/>
                </a:tc>
              </a:tr>
              <a:tr h="423592">
                <a:tc vMerge="1">
                  <a:txBody>
                    <a:bodyPr/>
                    <a:lstStyle/>
                    <a:p>
                      <a:endParaRPr lang="fr-FR"/>
                    </a:p>
                  </a:txBody>
                  <a:tcPr/>
                </a:tc>
                <a:tc>
                  <a:txBody>
                    <a:bodyPr/>
                    <a:lstStyle/>
                    <a:p>
                      <a:pPr marL="69850" indent="1270">
                        <a:lnSpc>
                          <a:spcPct val="115000"/>
                        </a:lnSpc>
                        <a:spcAft>
                          <a:spcPts val="0"/>
                        </a:spcAft>
                      </a:pPr>
                      <a:r>
                        <a:rPr lang="fr-FR" sz="2000" dirty="0">
                          <a:effectLst/>
                        </a:rPr>
                        <a:t>Rendre compte </a:t>
                      </a:r>
                      <a:endParaRPr lang="fr-FR" sz="2000" dirty="0">
                        <a:effectLst/>
                        <a:latin typeface="DokChampa" pitchFamily="34" charset="-34"/>
                        <a:ea typeface="Calibri"/>
                        <a:cs typeface="DokChampa" pitchFamily="34" charset="-34"/>
                      </a:endParaRPr>
                    </a:p>
                  </a:txBody>
                  <a:tcPr marL="68580" marR="68580" marT="0" marB="0" anchor="ctr"/>
                </a:tc>
                <a:tc>
                  <a:txBody>
                    <a:bodyPr/>
                    <a:lstStyle/>
                    <a:p>
                      <a:pPr marL="69850" indent="1270">
                        <a:lnSpc>
                          <a:spcPct val="115000"/>
                        </a:lnSpc>
                        <a:spcAft>
                          <a:spcPts val="0"/>
                        </a:spcAft>
                      </a:pPr>
                      <a:r>
                        <a:rPr lang="fr-FR" sz="2000" dirty="0" smtClean="0">
                          <a:effectLst/>
                        </a:rPr>
                        <a:t>Rapports, Discours</a:t>
                      </a:r>
                      <a:endParaRPr lang="fr-FR" sz="2000" dirty="0">
                        <a:effectLst/>
                        <a:latin typeface="DokChampa" pitchFamily="34" charset="-34"/>
                        <a:ea typeface="Calibri"/>
                        <a:cs typeface="DokChampa" pitchFamily="34" charset="-34"/>
                      </a:endParaRPr>
                    </a:p>
                  </a:txBody>
                  <a:tcPr marL="68580" marR="68580" marT="0" marB="0" anchor="ctr"/>
                </a:tc>
              </a:tr>
            </a:tbl>
          </a:graphicData>
        </a:graphic>
      </p:graphicFrame>
    </p:spTree>
    <p:extLst>
      <p:ext uri="{BB962C8B-B14F-4D97-AF65-F5344CB8AC3E}">
        <p14:creationId xmlns:p14="http://schemas.microsoft.com/office/powerpoint/2010/main" xmlns="" val="129581858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5"/>
          <p:cNvSpPr>
            <a:spLocks noGrp="1"/>
          </p:cNvSpPr>
          <p:nvPr>
            <p:ph type="title"/>
          </p:nvPr>
        </p:nvSpPr>
        <p:spPr>
          <a:xfrm>
            <a:off x="504056" y="138239"/>
            <a:ext cx="9036496" cy="582211"/>
          </a:xfrm>
        </p:spPr>
        <p:txBody>
          <a:bodyPr>
            <a:spAutoFit/>
          </a:bodyPr>
          <a:lstStyle/>
          <a:p>
            <a:pPr algn="l"/>
            <a:r>
              <a:rPr lang="fr-FR" dirty="0" smtClean="0">
                <a:solidFill>
                  <a:srgbClr val="C00000"/>
                </a:solidFill>
                <a:latin typeface="DokChampa" pitchFamily="34" charset="-34"/>
                <a:cs typeface="DokChampa" pitchFamily="34" charset="-34"/>
              </a:rPr>
              <a:t>Utilisation par les communes</a:t>
            </a:r>
            <a:endParaRPr lang="fr-FR" dirty="0">
              <a:solidFill>
                <a:srgbClr val="C00000"/>
              </a:solidFill>
              <a:latin typeface="DokChampa" pitchFamily="34" charset="-34"/>
              <a:cs typeface="DokChampa" pitchFamily="34" charset="-34"/>
            </a:endParaRPr>
          </a:p>
        </p:txBody>
      </p:sp>
      <p:sp>
        <p:nvSpPr>
          <p:cNvPr id="2" name="ZoneTexte 1"/>
          <p:cNvSpPr txBox="1"/>
          <p:nvPr/>
        </p:nvSpPr>
        <p:spPr>
          <a:xfrm>
            <a:off x="539552" y="1325374"/>
            <a:ext cx="8424936" cy="3831818"/>
          </a:xfrm>
          <a:prstGeom prst="rect">
            <a:avLst/>
          </a:prstGeom>
          <a:noFill/>
        </p:spPr>
        <p:txBody>
          <a:bodyPr wrap="square" rtlCol="0">
            <a:spAutoFit/>
          </a:bodyPr>
          <a:lstStyle/>
          <a:p>
            <a:r>
              <a:rPr lang="fr-FR" sz="2400" dirty="0" smtClean="0">
                <a:latin typeface="DokChampa" pitchFamily="34" charset="-34"/>
                <a:cs typeface="DokChampa" pitchFamily="34" charset="-34"/>
              </a:rPr>
              <a:t>Principales utilisations des résultats par les communes: </a:t>
            </a:r>
          </a:p>
          <a:p>
            <a:pPr marL="342900" indent="-342900">
              <a:spcBef>
                <a:spcPts val="600"/>
              </a:spcBef>
              <a:spcAft>
                <a:spcPts val="600"/>
              </a:spcAft>
              <a:buFont typeface="Wingdings" pitchFamily="2" charset="2"/>
              <a:buChar char="?"/>
            </a:pPr>
            <a:r>
              <a:rPr lang="fr-FR" sz="2400" dirty="0">
                <a:solidFill>
                  <a:schemeClr val="accent2"/>
                </a:solidFill>
                <a:latin typeface="DokChampa" pitchFamily="34" charset="-34"/>
                <a:cs typeface="DokChampa" pitchFamily="34" charset="-34"/>
              </a:rPr>
              <a:t>é</a:t>
            </a:r>
            <a:r>
              <a:rPr lang="fr-FR" sz="2400" dirty="0" smtClean="0">
                <a:solidFill>
                  <a:schemeClr val="accent2"/>
                </a:solidFill>
                <a:latin typeface="DokChampa" pitchFamily="34" charset="-34"/>
                <a:cs typeface="DokChampa" pitchFamily="34" charset="-34"/>
              </a:rPr>
              <a:t>laboration des PCD-AEPA </a:t>
            </a:r>
            <a:r>
              <a:rPr lang="fr-FR" sz="2400" dirty="0" smtClean="0">
                <a:latin typeface="DokChampa" pitchFamily="34" charset="-34"/>
                <a:cs typeface="DokChampa" pitchFamily="34" charset="-34"/>
              </a:rPr>
              <a:t>(</a:t>
            </a:r>
            <a:r>
              <a:rPr lang="fr-FR" sz="2000" dirty="0" smtClean="0">
                <a:latin typeface="DokChampa" pitchFamily="34" charset="-34"/>
                <a:cs typeface="DokChampa" pitchFamily="34" charset="-34"/>
              </a:rPr>
              <a:t>Ensemencement, Planification)</a:t>
            </a:r>
            <a:endParaRPr lang="fr-FR" sz="2400" dirty="0" smtClean="0">
              <a:latin typeface="DokChampa" pitchFamily="34" charset="-34"/>
              <a:cs typeface="DokChampa" pitchFamily="34" charset="-34"/>
            </a:endParaRPr>
          </a:p>
          <a:p>
            <a:pPr marL="342900" indent="-342900">
              <a:spcBef>
                <a:spcPts val="600"/>
              </a:spcBef>
              <a:spcAft>
                <a:spcPts val="600"/>
              </a:spcAft>
              <a:buFont typeface="Wingdings" pitchFamily="2" charset="2"/>
              <a:buChar char="?"/>
            </a:pPr>
            <a:r>
              <a:rPr lang="fr-FR" sz="2400" dirty="0">
                <a:solidFill>
                  <a:schemeClr val="accent2"/>
                </a:solidFill>
                <a:latin typeface="DokChampa" pitchFamily="34" charset="-34"/>
                <a:cs typeface="DokChampa" pitchFamily="34" charset="-34"/>
              </a:rPr>
              <a:t>suivi de la mise en œuvre des PCD-AEPA</a:t>
            </a:r>
          </a:p>
          <a:p>
            <a:pPr marL="446088">
              <a:spcBef>
                <a:spcPts val="600"/>
              </a:spcBef>
              <a:spcAft>
                <a:spcPts val="600"/>
              </a:spcAft>
            </a:pPr>
            <a:r>
              <a:rPr lang="fr-FR" sz="2400" dirty="0">
                <a:latin typeface="DokChampa" pitchFamily="34" charset="-34"/>
                <a:cs typeface="DokChampa" pitchFamily="34" charset="-34"/>
              </a:rPr>
              <a:t> </a:t>
            </a:r>
            <a:r>
              <a:rPr lang="fr-FR" sz="2000" dirty="0" smtClean="0">
                <a:latin typeface="DokChampa" pitchFamily="34" charset="-34"/>
                <a:cs typeface="DokChampa" pitchFamily="34" charset="-34"/>
              </a:rPr>
              <a:t>Bilan : Point focal communal</a:t>
            </a:r>
          </a:p>
          <a:p>
            <a:pPr marL="534988">
              <a:spcBef>
                <a:spcPts val="600"/>
              </a:spcBef>
              <a:spcAft>
                <a:spcPts val="600"/>
              </a:spcAft>
            </a:pPr>
            <a:r>
              <a:rPr lang="fr-FR" sz="2000" dirty="0" smtClean="0">
                <a:latin typeface="DokChampa" pitchFamily="34" charset="-34"/>
                <a:cs typeface="DokChampa" pitchFamily="34" charset="-34"/>
              </a:rPr>
              <a:t>Programmation (fonctionnalité des ouvrages, taux d’accès)</a:t>
            </a:r>
          </a:p>
          <a:p>
            <a:pPr marL="342900" indent="-342900">
              <a:spcBef>
                <a:spcPts val="600"/>
              </a:spcBef>
              <a:spcAft>
                <a:spcPts val="600"/>
              </a:spcAft>
              <a:buFont typeface="Wingdings" pitchFamily="2" charset="2"/>
              <a:buChar char="?"/>
            </a:pPr>
            <a:r>
              <a:rPr lang="fr-FR" sz="2400" dirty="0">
                <a:solidFill>
                  <a:schemeClr val="accent2"/>
                </a:solidFill>
                <a:latin typeface="DokChampa" pitchFamily="34" charset="-34"/>
                <a:cs typeface="DokChampa" pitchFamily="34" charset="-34"/>
              </a:rPr>
              <a:t>mobilisation de </a:t>
            </a:r>
            <a:r>
              <a:rPr lang="fr-FR" sz="2400" dirty="0" smtClean="0">
                <a:solidFill>
                  <a:schemeClr val="accent2"/>
                </a:solidFill>
                <a:latin typeface="DokChampa" pitchFamily="34" charset="-34"/>
                <a:cs typeface="DokChampa" pitchFamily="34" charset="-34"/>
              </a:rPr>
              <a:t>financements </a:t>
            </a:r>
            <a:r>
              <a:rPr lang="fr-FR" sz="2400" dirty="0" smtClean="0">
                <a:latin typeface="DokChampa" pitchFamily="34" charset="-34"/>
                <a:cs typeface="DokChampa" pitchFamily="34" charset="-34"/>
              </a:rPr>
              <a:t>(</a:t>
            </a:r>
            <a:r>
              <a:rPr lang="fr-FR" sz="2000" dirty="0" smtClean="0">
                <a:latin typeface="DokChampa" pitchFamily="34" charset="-34"/>
                <a:cs typeface="DokChampa" pitchFamily="34" charset="-34"/>
              </a:rPr>
              <a:t>Situation actualisée en AEPA</a:t>
            </a:r>
            <a:r>
              <a:rPr lang="fr-FR" sz="2400" dirty="0" smtClean="0">
                <a:latin typeface="DokChampa" pitchFamily="34" charset="-34"/>
                <a:cs typeface="DokChampa" pitchFamily="34" charset="-34"/>
              </a:rPr>
              <a:t>) </a:t>
            </a:r>
          </a:p>
          <a:p>
            <a:pPr marL="342900" indent="-342900">
              <a:spcBef>
                <a:spcPts val="600"/>
              </a:spcBef>
              <a:spcAft>
                <a:spcPts val="600"/>
              </a:spcAft>
              <a:buFont typeface="Wingdings" pitchFamily="2" charset="2"/>
              <a:buChar char="?"/>
            </a:pPr>
            <a:r>
              <a:rPr lang="fr-FR" sz="2400" dirty="0">
                <a:solidFill>
                  <a:schemeClr val="accent2"/>
                </a:solidFill>
                <a:latin typeface="DokChampa" pitchFamily="34" charset="-34"/>
                <a:cs typeface="DokChampa" pitchFamily="34" charset="-34"/>
              </a:rPr>
              <a:t>rendre compte </a:t>
            </a:r>
            <a:r>
              <a:rPr lang="fr-FR" sz="2400" dirty="0" smtClean="0">
                <a:latin typeface="DokChampa" pitchFamily="34" charset="-34"/>
                <a:cs typeface="DokChampa" pitchFamily="34" charset="-34"/>
              </a:rPr>
              <a:t>(</a:t>
            </a:r>
            <a:r>
              <a:rPr lang="fr-FR" sz="2400" dirty="0" smtClean="0">
                <a:latin typeface="DokChampa" pitchFamily="34" charset="-34"/>
                <a:ea typeface="Calibri"/>
                <a:cs typeface="DokChampa" pitchFamily="34" charset="-34"/>
              </a:rPr>
              <a:t>Coopération décentralisées, PTF,</a:t>
            </a:r>
            <a:r>
              <a:rPr lang="fr-FR" sz="2400" dirty="0">
                <a:latin typeface="DokChampa" pitchFamily="34" charset="-34"/>
                <a:cs typeface="DokChampa" pitchFamily="34" charset="-34"/>
              </a:rPr>
              <a:t> </a:t>
            </a:r>
            <a:r>
              <a:rPr lang="fr-FR" sz="2400" dirty="0" smtClean="0">
                <a:latin typeface="DokChampa" pitchFamily="34" charset="-34"/>
                <a:cs typeface="DokChampa" pitchFamily="34" charset="-34"/>
              </a:rPr>
              <a:t>Electorat</a:t>
            </a:r>
            <a:r>
              <a:rPr lang="fr-FR" sz="2400" dirty="0" smtClean="0">
                <a:latin typeface="DokChampa" pitchFamily="34" charset="-34"/>
                <a:ea typeface="Calibri"/>
                <a:cs typeface="DokChampa" pitchFamily="34" charset="-34"/>
              </a:rPr>
              <a:t> </a:t>
            </a:r>
            <a:r>
              <a:rPr lang="fr-FR" sz="2400" dirty="0">
                <a:latin typeface="DokChampa" pitchFamily="34" charset="-34"/>
                <a:ea typeface="Calibri"/>
                <a:cs typeface="DokChampa" pitchFamily="34" charset="-34"/>
              </a:rPr>
              <a:t>)</a:t>
            </a:r>
          </a:p>
        </p:txBody>
      </p:sp>
    </p:spTree>
    <p:extLst>
      <p:ext uri="{BB962C8B-B14F-4D97-AF65-F5344CB8AC3E}">
        <p14:creationId xmlns:p14="http://schemas.microsoft.com/office/powerpoint/2010/main" xmlns="" val="86790559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5"/>
          <p:cNvSpPr txBox="1">
            <a:spLocks/>
          </p:cNvSpPr>
          <p:nvPr/>
        </p:nvSpPr>
        <p:spPr bwMode="auto">
          <a:xfrm>
            <a:off x="504056" y="138239"/>
            <a:ext cx="9036496" cy="58221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vert="horz" wrap="square" lIns="90488" tIns="44450" rIns="90488" bIns="44450" numCol="1" anchor="ctr" anchorCtr="0" compatLnSpc="1">
            <a:prstTxWarp prst="textNoShape">
              <a:avLst/>
            </a:prstTxWarp>
            <a:spAutoFit/>
          </a:bodyPr>
          <a:lstStyle>
            <a:lvl1pPr algn="ctr" rtl="0" eaLnBrk="1" fontAlgn="base" hangingPunct="1">
              <a:spcBef>
                <a:spcPct val="0"/>
              </a:spcBef>
              <a:spcAft>
                <a:spcPct val="0"/>
              </a:spcAft>
              <a:defRPr sz="3200">
                <a:solidFill>
                  <a:srgbClr val="FF0000"/>
                </a:solidFill>
                <a:latin typeface="+mj-lt"/>
                <a:ea typeface="+mj-ea"/>
                <a:cs typeface="+mj-cs"/>
              </a:defRPr>
            </a:lvl1pPr>
            <a:lvl2pPr algn="ctr" rtl="0" eaLnBrk="1" fontAlgn="base" hangingPunct="1">
              <a:spcBef>
                <a:spcPct val="0"/>
              </a:spcBef>
              <a:spcAft>
                <a:spcPct val="0"/>
              </a:spcAft>
              <a:defRPr sz="3200">
                <a:solidFill>
                  <a:srgbClr val="FF0000"/>
                </a:solidFill>
                <a:latin typeface="Times New Roman" pitchFamily="18" charset="0"/>
              </a:defRPr>
            </a:lvl2pPr>
            <a:lvl3pPr algn="ctr" rtl="0" eaLnBrk="1" fontAlgn="base" hangingPunct="1">
              <a:spcBef>
                <a:spcPct val="0"/>
              </a:spcBef>
              <a:spcAft>
                <a:spcPct val="0"/>
              </a:spcAft>
              <a:defRPr sz="3200">
                <a:solidFill>
                  <a:srgbClr val="FF0000"/>
                </a:solidFill>
                <a:latin typeface="Times New Roman" pitchFamily="18" charset="0"/>
              </a:defRPr>
            </a:lvl3pPr>
            <a:lvl4pPr algn="ctr" rtl="0" eaLnBrk="1" fontAlgn="base" hangingPunct="1">
              <a:spcBef>
                <a:spcPct val="0"/>
              </a:spcBef>
              <a:spcAft>
                <a:spcPct val="0"/>
              </a:spcAft>
              <a:defRPr sz="3200">
                <a:solidFill>
                  <a:srgbClr val="FF0000"/>
                </a:solidFill>
                <a:latin typeface="Times New Roman" pitchFamily="18" charset="0"/>
              </a:defRPr>
            </a:lvl4pPr>
            <a:lvl5pPr algn="ctr" rtl="0" eaLnBrk="1" fontAlgn="base" hangingPunct="1">
              <a:spcBef>
                <a:spcPct val="0"/>
              </a:spcBef>
              <a:spcAft>
                <a:spcPct val="0"/>
              </a:spcAft>
              <a:defRPr sz="3200">
                <a:solidFill>
                  <a:srgbClr val="FF0000"/>
                </a:solidFill>
                <a:latin typeface="Times New Roman" pitchFamily="18" charset="0"/>
              </a:defRPr>
            </a:lvl5pPr>
            <a:lvl6pPr marL="457200" algn="ctr" rtl="0" eaLnBrk="1" fontAlgn="base" hangingPunct="1">
              <a:spcBef>
                <a:spcPct val="0"/>
              </a:spcBef>
              <a:spcAft>
                <a:spcPct val="0"/>
              </a:spcAft>
              <a:defRPr sz="3200">
                <a:solidFill>
                  <a:srgbClr val="FF0000"/>
                </a:solidFill>
                <a:latin typeface="Times New Roman" pitchFamily="18" charset="0"/>
              </a:defRPr>
            </a:lvl6pPr>
            <a:lvl7pPr marL="914400" algn="ctr" rtl="0" eaLnBrk="1" fontAlgn="base" hangingPunct="1">
              <a:spcBef>
                <a:spcPct val="0"/>
              </a:spcBef>
              <a:spcAft>
                <a:spcPct val="0"/>
              </a:spcAft>
              <a:defRPr sz="3200">
                <a:solidFill>
                  <a:srgbClr val="FF0000"/>
                </a:solidFill>
                <a:latin typeface="Times New Roman" pitchFamily="18" charset="0"/>
              </a:defRPr>
            </a:lvl7pPr>
            <a:lvl8pPr marL="1371600" algn="ctr" rtl="0" eaLnBrk="1" fontAlgn="base" hangingPunct="1">
              <a:spcBef>
                <a:spcPct val="0"/>
              </a:spcBef>
              <a:spcAft>
                <a:spcPct val="0"/>
              </a:spcAft>
              <a:defRPr sz="3200">
                <a:solidFill>
                  <a:srgbClr val="FF0000"/>
                </a:solidFill>
                <a:latin typeface="Times New Roman" pitchFamily="18" charset="0"/>
              </a:defRPr>
            </a:lvl8pPr>
            <a:lvl9pPr marL="1828800" algn="ctr" rtl="0" eaLnBrk="1" fontAlgn="base" hangingPunct="1">
              <a:spcBef>
                <a:spcPct val="0"/>
              </a:spcBef>
              <a:spcAft>
                <a:spcPct val="0"/>
              </a:spcAft>
              <a:defRPr sz="3200">
                <a:solidFill>
                  <a:srgbClr val="FF0000"/>
                </a:solidFill>
                <a:latin typeface="Times New Roman" pitchFamily="18" charset="0"/>
              </a:defRPr>
            </a:lvl9pPr>
          </a:lstStyle>
          <a:p>
            <a:pPr algn="l"/>
            <a:r>
              <a:rPr lang="fr-FR">
                <a:solidFill>
                  <a:srgbClr val="C00000"/>
                </a:solidFill>
                <a:latin typeface="DokChampa" pitchFamily="34" charset="-34"/>
                <a:cs typeface="DokChampa" pitchFamily="34" charset="-34"/>
              </a:rPr>
              <a:t>Flux </a:t>
            </a:r>
            <a:r>
              <a:rPr lang="fr-FR" smtClean="0">
                <a:solidFill>
                  <a:srgbClr val="C00000"/>
                </a:solidFill>
                <a:latin typeface="DokChampa" pitchFamily="34" charset="-34"/>
                <a:cs typeface="DokChampa" pitchFamily="34" charset="-34"/>
              </a:rPr>
              <a:t>d’information</a:t>
            </a:r>
            <a:endParaRPr lang="fr-FR" dirty="0">
              <a:solidFill>
                <a:srgbClr val="C00000"/>
              </a:solidFill>
              <a:latin typeface="DokChampa" pitchFamily="34" charset="-34"/>
              <a:cs typeface="DokChampa" pitchFamily="34" charset="-34"/>
            </a:endParaRPr>
          </a:p>
        </p:txBody>
      </p:sp>
      <p:grpSp>
        <p:nvGrpSpPr>
          <p:cNvPr id="64" name="Groupe 63"/>
          <p:cNvGrpSpPr/>
          <p:nvPr/>
        </p:nvGrpSpPr>
        <p:grpSpPr>
          <a:xfrm>
            <a:off x="504056" y="1080486"/>
            <a:ext cx="8639944" cy="5537951"/>
            <a:chOff x="0" y="0"/>
            <a:chExt cx="6252210" cy="6259024"/>
          </a:xfrm>
        </p:grpSpPr>
        <p:grpSp>
          <p:nvGrpSpPr>
            <p:cNvPr id="65" name="Groupe 64"/>
            <p:cNvGrpSpPr/>
            <p:nvPr/>
          </p:nvGrpSpPr>
          <p:grpSpPr>
            <a:xfrm>
              <a:off x="0" y="0"/>
              <a:ext cx="6252210" cy="6259024"/>
              <a:chOff x="0" y="0"/>
              <a:chExt cx="6252210" cy="6259024"/>
            </a:xfrm>
          </p:grpSpPr>
          <p:grpSp>
            <p:nvGrpSpPr>
              <p:cNvPr id="67" name="Groupe 66"/>
              <p:cNvGrpSpPr/>
              <p:nvPr/>
            </p:nvGrpSpPr>
            <p:grpSpPr>
              <a:xfrm>
                <a:off x="3062378" y="5502739"/>
                <a:ext cx="3185184" cy="756285"/>
                <a:chOff x="0" y="-138937"/>
                <a:chExt cx="3185184" cy="756285"/>
              </a:xfrm>
            </p:grpSpPr>
            <p:sp>
              <p:nvSpPr>
                <p:cNvPr id="117" name="Text Box 17"/>
                <p:cNvSpPr txBox="1">
                  <a:spLocks noChangeArrowheads="1"/>
                </p:cNvSpPr>
                <p:nvPr/>
              </p:nvSpPr>
              <p:spPr bwMode="auto">
                <a:xfrm>
                  <a:off x="664234" y="-138937"/>
                  <a:ext cx="2520950" cy="75628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91440" tIns="45720" rIns="91440" bIns="45720" anchor="t" anchorCtr="0" upright="1">
                  <a:noAutofit/>
                </a:bodyPr>
                <a:lstStyle/>
                <a:p>
                  <a:pPr>
                    <a:lnSpc>
                      <a:spcPct val="115000"/>
                    </a:lnSpc>
                    <a:spcBef>
                      <a:spcPts val="200"/>
                    </a:spcBef>
                    <a:spcAft>
                      <a:spcPts val="200"/>
                    </a:spcAft>
                  </a:pPr>
                  <a:r>
                    <a:rPr lang="fr-FR" sz="1100" dirty="0">
                      <a:effectLst/>
                      <a:latin typeface="Calibri"/>
                      <a:ea typeface="Calibri"/>
                      <a:cs typeface="Times New Roman"/>
                    </a:rPr>
                    <a:t>Transmission d’information </a:t>
                  </a:r>
                  <a:r>
                    <a:rPr lang="fr-FR" sz="1100" dirty="0" smtClean="0">
                      <a:effectLst/>
                      <a:latin typeface="Calibri"/>
                      <a:ea typeface="Calibri"/>
                      <a:cs typeface="Times New Roman"/>
                    </a:rPr>
                    <a:t>s brutes</a:t>
                  </a:r>
                  <a:endParaRPr lang="fr-FR" sz="1100" dirty="0">
                    <a:effectLst/>
                    <a:latin typeface="Calibri"/>
                    <a:ea typeface="Calibri"/>
                    <a:cs typeface="Times New Roman"/>
                  </a:endParaRPr>
                </a:p>
                <a:p>
                  <a:pPr>
                    <a:lnSpc>
                      <a:spcPct val="115000"/>
                    </a:lnSpc>
                    <a:spcBef>
                      <a:spcPts val="200"/>
                    </a:spcBef>
                    <a:spcAft>
                      <a:spcPts val="200"/>
                    </a:spcAft>
                  </a:pPr>
                  <a:r>
                    <a:rPr lang="fr-FR" sz="1100" dirty="0">
                      <a:effectLst/>
                      <a:latin typeface="Calibri"/>
                      <a:ea typeface="Calibri"/>
                      <a:cs typeface="Times New Roman"/>
                    </a:rPr>
                    <a:t>Transmission d’information </a:t>
                  </a:r>
                  <a:r>
                    <a:rPr lang="fr-FR" sz="1100" dirty="0" smtClean="0">
                      <a:effectLst/>
                      <a:latin typeface="Calibri"/>
                      <a:ea typeface="Calibri"/>
                      <a:cs typeface="Times New Roman"/>
                    </a:rPr>
                    <a:t>s traitées</a:t>
                  </a:r>
                  <a:endParaRPr lang="fr-FR" sz="1100" dirty="0">
                    <a:effectLst/>
                    <a:latin typeface="Calibri"/>
                    <a:ea typeface="Calibri"/>
                    <a:cs typeface="Times New Roman"/>
                  </a:endParaRPr>
                </a:p>
                <a:p>
                  <a:pPr>
                    <a:lnSpc>
                      <a:spcPct val="115000"/>
                    </a:lnSpc>
                    <a:spcBef>
                      <a:spcPts val="200"/>
                    </a:spcBef>
                    <a:spcAft>
                      <a:spcPts val="200"/>
                    </a:spcAft>
                  </a:pPr>
                  <a:r>
                    <a:rPr lang="fr-FR" sz="1100" dirty="0">
                      <a:effectLst/>
                      <a:latin typeface="Calibri"/>
                      <a:ea typeface="Calibri"/>
                      <a:cs typeface="Times New Roman"/>
                    </a:rPr>
                    <a:t>Transmission de </a:t>
                  </a:r>
                  <a:r>
                    <a:rPr lang="fr-FR" sz="1100" dirty="0" smtClean="0">
                      <a:effectLst/>
                      <a:latin typeface="Calibri"/>
                      <a:ea typeface="Calibri"/>
                      <a:cs typeface="Times New Roman"/>
                    </a:rPr>
                    <a:t>rapports</a:t>
                  </a:r>
                  <a:endParaRPr lang="fr-FR" sz="1100" dirty="0">
                    <a:effectLst/>
                    <a:latin typeface="Calibri"/>
                    <a:ea typeface="Calibri"/>
                    <a:cs typeface="Times New Roman"/>
                  </a:endParaRPr>
                </a:p>
              </p:txBody>
            </p:sp>
            <p:cxnSp>
              <p:nvCxnSpPr>
                <p:cNvPr id="118" name="Line 19"/>
                <p:cNvCxnSpPr/>
                <p:nvPr/>
              </p:nvCxnSpPr>
              <p:spPr bwMode="auto">
                <a:xfrm>
                  <a:off x="0" y="23831"/>
                  <a:ext cx="669925" cy="0"/>
                </a:xfrm>
                <a:prstGeom prst="line">
                  <a:avLst/>
                </a:prstGeom>
                <a:noFill/>
                <a:ln w="25400">
                  <a:solidFill>
                    <a:srgbClr val="003300"/>
                  </a:solidFill>
                  <a:prstDash val="sysDot"/>
                  <a:round/>
                  <a:headEnd/>
                  <a:tailEnd type="triangle" w="med" len="med"/>
                </a:ln>
                <a:extLst>
                  <a:ext uri="{909E8E84-426E-40DD-AFC4-6F175D3DCCD1}">
                    <a14:hiddenFill xmlns:a14="http://schemas.microsoft.com/office/drawing/2010/main" xmlns="">
                      <a:noFill/>
                    </a14:hiddenFill>
                  </a:ext>
                </a:extLst>
              </p:spPr>
            </p:cxnSp>
            <p:cxnSp>
              <p:nvCxnSpPr>
                <p:cNvPr id="119" name="Line 20"/>
                <p:cNvCxnSpPr/>
                <p:nvPr/>
              </p:nvCxnSpPr>
              <p:spPr bwMode="auto">
                <a:xfrm flipH="1">
                  <a:off x="0" y="593518"/>
                  <a:ext cx="669925" cy="0"/>
                </a:xfrm>
                <a:prstGeom prst="line">
                  <a:avLst/>
                </a:prstGeom>
                <a:noFill/>
                <a:ln w="25400">
                  <a:solidFill>
                    <a:srgbClr val="000080"/>
                  </a:solidFill>
                  <a:prstDash val="dash"/>
                  <a:round/>
                  <a:headEnd type="triangle" w="med" len="med"/>
                  <a:tailEnd/>
                </a:ln>
                <a:extLst>
                  <a:ext uri="{909E8E84-426E-40DD-AFC4-6F175D3DCCD1}">
                    <a14:hiddenFill xmlns:a14="http://schemas.microsoft.com/office/drawing/2010/main" xmlns="">
                      <a:noFill/>
                    </a14:hiddenFill>
                  </a:ext>
                </a:extLst>
              </p:spPr>
            </p:cxnSp>
            <p:cxnSp>
              <p:nvCxnSpPr>
                <p:cNvPr id="120" name="Line 22"/>
                <p:cNvCxnSpPr/>
                <p:nvPr/>
              </p:nvCxnSpPr>
              <p:spPr bwMode="auto">
                <a:xfrm>
                  <a:off x="0" y="349366"/>
                  <a:ext cx="669925" cy="0"/>
                </a:xfrm>
                <a:prstGeom prst="line">
                  <a:avLst/>
                </a:prstGeom>
                <a:noFill/>
                <a:ln w="25400">
                  <a:solidFill>
                    <a:srgbClr val="FF6600"/>
                  </a:solidFill>
                  <a:round/>
                  <a:headEnd/>
                  <a:tailEnd type="triangle" w="med" len="med"/>
                </a:ln>
                <a:extLst>
                  <a:ext uri="{909E8E84-426E-40DD-AFC4-6F175D3DCCD1}">
                    <a14:hiddenFill xmlns:a14="http://schemas.microsoft.com/office/drawing/2010/main" xmlns="">
                      <a:noFill/>
                    </a14:hiddenFill>
                  </a:ext>
                </a:extLst>
              </p:spPr>
            </p:cxnSp>
          </p:grpSp>
          <p:grpSp>
            <p:nvGrpSpPr>
              <p:cNvPr id="68" name="Groupe 67"/>
              <p:cNvGrpSpPr/>
              <p:nvPr/>
            </p:nvGrpSpPr>
            <p:grpSpPr>
              <a:xfrm>
                <a:off x="0" y="0"/>
                <a:ext cx="6209836" cy="2099023"/>
                <a:chOff x="0" y="0"/>
                <a:chExt cx="6209836" cy="2099023"/>
              </a:xfrm>
            </p:grpSpPr>
            <p:cxnSp>
              <p:nvCxnSpPr>
                <p:cNvPr id="97" name="Line 20"/>
                <p:cNvCxnSpPr/>
                <p:nvPr/>
              </p:nvCxnSpPr>
              <p:spPr bwMode="auto">
                <a:xfrm flipH="1">
                  <a:off x="5331125" y="1311215"/>
                  <a:ext cx="0" cy="314960"/>
                </a:xfrm>
                <a:prstGeom prst="line">
                  <a:avLst/>
                </a:prstGeom>
                <a:noFill/>
                <a:ln w="25400">
                  <a:solidFill>
                    <a:srgbClr val="000080"/>
                  </a:solidFill>
                  <a:prstDash val="dash"/>
                  <a:round/>
                  <a:headEnd type="triangle" w="med" len="med"/>
                  <a:tailEnd/>
                </a:ln>
                <a:extLst>
                  <a:ext uri="{909E8E84-426E-40DD-AFC4-6F175D3DCCD1}">
                    <a14:hiddenFill xmlns:a14="http://schemas.microsoft.com/office/drawing/2010/main" xmlns="">
                      <a:noFill/>
                    </a14:hiddenFill>
                  </a:ext>
                </a:extLst>
              </p:spPr>
            </p:cxnSp>
            <p:cxnSp>
              <p:nvCxnSpPr>
                <p:cNvPr id="98" name="Line 20"/>
                <p:cNvCxnSpPr/>
                <p:nvPr/>
              </p:nvCxnSpPr>
              <p:spPr bwMode="auto">
                <a:xfrm>
                  <a:off x="5296619" y="724619"/>
                  <a:ext cx="0" cy="260350"/>
                </a:xfrm>
                <a:prstGeom prst="line">
                  <a:avLst/>
                </a:prstGeom>
                <a:noFill/>
                <a:ln w="25400">
                  <a:solidFill>
                    <a:srgbClr val="000080"/>
                  </a:solidFill>
                  <a:prstDash val="dash"/>
                  <a:round/>
                  <a:headEnd type="triangle" w="med" len="med"/>
                  <a:tailEnd/>
                </a:ln>
                <a:extLst>
                  <a:ext uri="{909E8E84-426E-40DD-AFC4-6F175D3DCCD1}">
                    <a14:hiddenFill xmlns:a14="http://schemas.microsoft.com/office/drawing/2010/main" xmlns="">
                      <a:noFill/>
                    </a14:hiddenFill>
                  </a:ext>
                </a:extLst>
              </p:spPr>
            </p:cxnSp>
            <p:cxnSp>
              <p:nvCxnSpPr>
                <p:cNvPr id="99" name="Line 20"/>
                <p:cNvCxnSpPr/>
                <p:nvPr/>
              </p:nvCxnSpPr>
              <p:spPr bwMode="auto">
                <a:xfrm flipV="1">
                  <a:off x="5486400" y="1337095"/>
                  <a:ext cx="0" cy="302260"/>
                </a:xfrm>
                <a:prstGeom prst="line">
                  <a:avLst/>
                </a:prstGeom>
                <a:noFill/>
                <a:ln w="25400">
                  <a:solidFill>
                    <a:srgbClr val="000080"/>
                  </a:solidFill>
                  <a:prstDash val="dash"/>
                  <a:round/>
                  <a:headEnd type="triangle" w="med" len="med"/>
                  <a:tailEnd/>
                </a:ln>
                <a:extLst>
                  <a:ext uri="{909E8E84-426E-40DD-AFC4-6F175D3DCCD1}">
                    <a14:hiddenFill xmlns:a14="http://schemas.microsoft.com/office/drawing/2010/main" xmlns="">
                      <a:noFill/>
                    </a14:hiddenFill>
                  </a:ext>
                </a:extLst>
              </p:spPr>
            </p:cxnSp>
            <p:grpSp>
              <p:nvGrpSpPr>
                <p:cNvPr id="100" name="Groupe 99"/>
                <p:cNvGrpSpPr/>
                <p:nvPr/>
              </p:nvGrpSpPr>
              <p:grpSpPr>
                <a:xfrm>
                  <a:off x="0" y="0"/>
                  <a:ext cx="6209836" cy="2099023"/>
                  <a:chOff x="0" y="0"/>
                  <a:chExt cx="6209836" cy="2099023"/>
                </a:xfrm>
              </p:grpSpPr>
              <p:cxnSp>
                <p:nvCxnSpPr>
                  <p:cNvPr id="101" name="Line 5"/>
                  <p:cNvCxnSpPr/>
                  <p:nvPr/>
                </p:nvCxnSpPr>
                <p:spPr bwMode="auto">
                  <a:xfrm>
                    <a:off x="1406106" y="120770"/>
                    <a:ext cx="4803730" cy="0"/>
                  </a:xfrm>
                  <a:prstGeom prst="line">
                    <a:avLst/>
                  </a:prstGeom>
                  <a:noFill/>
                  <a:ln w="76200">
                    <a:solidFill>
                      <a:srgbClr val="FFCC99"/>
                    </a:solidFill>
                    <a:round/>
                    <a:headEnd/>
                    <a:tailEnd/>
                  </a:ln>
                  <a:extLst>
                    <a:ext uri="{909E8E84-426E-40DD-AFC4-6F175D3DCCD1}">
                      <a14:hiddenFill xmlns:a14="http://schemas.microsoft.com/office/drawing/2010/main" xmlns="">
                        <a:noFill/>
                      </a14:hiddenFill>
                    </a:ext>
                  </a:extLst>
                </p:spPr>
              </p:cxnSp>
              <p:sp>
                <p:nvSpPr>
                  <p:cNvPr id="102" name="Oval 7"/>
                  <p:cNvSpPr>
                    <a:spLocks noChangeArrowheads="1"/>
                  </p:cNvSpPr>
                  <p:nvPr/>
                </p:nvSpPr>
                <p:spPr bwMode="auto">
                  <a:xfrm>
                    <a:off x="2363638" y="569344"/>
                    <a:ext cx="1564005" cy="1065314"/>
                  </a:xfrm>
                  <a:prstGeom prst="ellipse">
                    <a:avLst/>
                  </a:prstGeom>
                  <a:solidFill>
                    <a:srgbClr val="FFFF00"/>
                  </a:solidFill>
                  <a:ln w="9525">
                    <a:solidFill>
                      <a:srgbClr val="000000"/>
                    </a:solidFill>
                    <a:round/>
                    <a:headEnd/>
                    <a:tailEnd/>
                  </a:ln>
                </p:spPr>
                <p:txBody>
                  <a:bodyPr rot="0" vert="horz" wrap="square" lIns="91440" tIns="45720" rIns="91440" bIns="45720" anchor="t" anchorCtr="0" upright="1">
                    <a:noAutofit/>
                  </a:bodyPr>
                  <a:lstStyle/>
                  <a:p>
                    <a:pPr algn="ctr">
                      <a:lnSpc>
                        <a:spcPct val="115000"/>
                      </a:lnSpc>
                      <a:spcAft>
                        <a:spcPts val="0"/>
                      </a:spcAft>
                    </a:pPr>
                    <a:r>
                      <a:rPr lang="fr-FR" sz="1600" b="1">
                        <a:effectLst/>
                        <a:latin typeface="Calibri"/>
                        <a:ea typeface="Calibri"/>
                        <a:cs typeface="Times New Roman"/>
                      </a:rPr>
                      <a:t>DGRE&amp;</a:t>
                    </a:r>
                    <a:endParaRPr lang="fr-FR" sz="1100">
                      <a:effectLst/>
                      <a:latin typeface="Calibri"/>
                      <a:ea typeface="Calibri"/>
                      <a:cs typeface="Times New Roman"/>
                    </a:endParaRPr>
                  </a:p>
                  <a:p>
                    <a:pPr algn="ctr">
                      <a:lnSpc>
                        <a:spcPct val="115000"/>
                      </a:lnSpc>
                      <a:spcAft>
                        <a:spcPts val="0"/>
                      </a:spcAft>
                    </a:pPr>
                    <a:r>
                      <a:rPr lang="fr-FR" sz="1600" b="1">
                        <a:effectLst/>
                        <a:latin typeface="Calibri"/>
                        <a:ea typeface="Calibri"/>
                        <a:cs typeface="Times New Roman"/>
                      </a:rPr>
                      <a:t>DGAEUE</a:t>
                    </a:r>
                    <a:endParaRPr lang="fr-FR" sz="1100">
                      <a:effectLst/>
                      <a:latin typeface="Calibri"/>
                      <a:ea typeface="Calibri"/>
                      <a:cs typeface="Times New Roman"/>
                    </a:endParaRPr>
                  </a:p>
                </p:txBody>
              </p:sp>
              <p:sp>
                <p:nvSpPr>
                  <p:cNvPr id="103" name="Text Box 13"/>
                  <p:cNvSpPr txBox="1">
                    <a:spLocks noChangeArrowheads="1"/>
                  </p:cNvSpPr>
                  <p:nvPr/>
                </p:nvSpPr>
                <p:spPr bwMode="auto">
                  <a:xfrm>
                    <a:off x="0" y="0"/>
                    <a:ext cx="1452290" cy="273491"/>
                  </a:xfrm>
                  <a:prstGeom prst="rect">
                    <a:avLst/>
                  </a:prstGeom>
                  <a:solidFill>
                    <a:srgbClr val="FFCC99"/>
                  </a:solidFill>
                  <a:ln w="9525">
                    <a:solidFill>
                      <a:srgbClr val="FFCC99"/>
                    </a:solidFill>
                    <a:miter lim="800000"/>
                    <a:headEnd/>
                    <a:tailEnd/>
                  </a:ln>
                </p:spPr>
                <p:txBody>
                  <a:bodyPr rot="0" vert="horz" wrap="square" lIns="91440" tIns="45720" rIns="91440" bIns="45720" anchor="t" anchorCtr="0" upright="1">
                    <a:noAutofit/>
                  </a:bodyPr>
                  <a:lstStyle/>
                  <a:p>
                    <a:pPr>
                      <a:lnSpc>
                        <a:spcPct val="115000"/>
                      </a:lnSpc>
                      <a:spcAft>
                        <a:spcPts val="1000"/>
                      </a:spcAft>
                    </a:pPr>
                    <a:r>
                      <a:rPr lang="fr-FR" sz="1200" b="1" dirty="0">
                        <a:effectLst/>
                        <a:latin typeface="Calibri"/>
                        <a:ea typeface="Calibri"/>
                        <a:cs typeface="Arial"/>
                      </a:rPr>
                      <a:t>Echelle Nationale</a:t>
                    </a:r>
                    <a:endParaRPr lang="fr-FR" sz="1100" dirty="0">
                      <a:effectLst/>
                      <a:latin typeface="Calibri"/>
                      <a:ea typeface="Calibri"/>
                      <a:cs typeface="Times New Roman"/>
                    </a:endParaRPr>
                  </a:p>
                </p:txBody>
              </p:sp>
              <p:sp>
                <p:nvSpPr>
                  <p:cNvPr id="104" name="Rectangle 103"/>
                  <p:cNvSpPr>
                    <a:spLocks noChangeArrowheads="1"/>
                  </p:cNvSpPr>
                  <p:nvPr/>
                </p:nvSpPr>
                <p:spPr bwMode="auto">
                  <a:xfrm>
                    <a:off x="4692770" y="1630393"/>
                    <a:ext cx="1340485" cy="468630"/>
                  </a:xfrm>
                  <a:prstGeom prst="rect">
                    <a:avLst/>
                  </a:prstGeom>
                  <a:solidFill>
                    <a:srgbClr val="FFFF99"/>
                  </a:solidFill>
                  <a:ln w="9525">
                    <a:solidFill>
                      <a:srgbClr val="000000"/>
                    </a:solidFill>
                    <a:miter lim="800000"/>
                    <a:headEnd/>
                    <a:tailEnd/>
                  </a:ln>
                </p:spPr>
                <p:txBody>
                  <a:bodyPr rot="0" vert="horz" wrap="square" lIns="91440" tIns="45720" rIns="91440" bIns="45720" anchor="t" anchorCtr="0" upright="1">
                    <a:noAutofit/>
                  </a:bodyPr>
                  <a:lstStyle/>
                  <a:p>
                    <a:pPr algn="ctr">
                      <a:lnSpc>
                        <a:spcPct val="115000"/>
                      </a:lnSpc>
                      <a:spcAft>
                        <a:spcPts val="1000"/>
                      </a:spcAft>
                    </a:pPr>
                    <a:r>
                      <a:rPr lang="fr-FR" sz="1100" b="1" dirty="0">
                        <a:solidFill>
                          <a:srgbClr val="0000FF"/>
                        </a:solidFill>
                        <a:effectLst/>
                        <a:latin typeface="Calibri"/>
                        <a:ea typeface="Calibri"/>
                        <a:cs typeface="Times New Roman"/>
                      </a:rPr>
                      <a:t>Comité National de Pilotage (CNP)</a:t>
                    </a:r>
                    <a:endParaRPr lang="fr-FR" sz="1100" dirty="0">
                      <a:effectLst/>
                      <a:latin typeface="Calibri"/>
                      <a:ea typeface="Calibri"/>
                      <a:cs typeface="Times New Roman"/>
                    </a:endParaRPr>
                  </a:p>
                </p:txBody>
              </p:sp>
              <p:sp>
                <p:nvSpPr>
                  <p:cNvPr id="105" name="Rectangle 104"/>
                  <p:cNvSpPr>
                    <a:spLocks noChangeArrowheads="1"/>
                  </p:cNvSpPr>
                  <p:nvPr/>
                </p:nvSpPr>
                <p:spPr bwMode="auto">
                  <a:xfrm>
                    <a:off x="224287" y="508959"/>
                    <a:ext cx="1077426" cy="583448"/>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lgn="ctr">
                      <a:lnSpc>
                        <a:spcPct val="115000"/>
                      </a:lnSpc>
                      <a:spcAft>
                        <a:spcPts val="1000"/>
                      </a:spcAft>
                    </a:pPr>
                    <a:r>
                      <a:rPr lang="fr-FR" sz="1000">
                        <a:effectLst/>
                        <a:latin typeface="Calibri"/>
                        <a:ea typeface="Calibri"/>
                        <a:cs typeface="Times New Roman"/>
                      </a:rPr>
                      <a:t>Autres Ministères et acteurs</a:t>
                    </a:r>
                    <a:endParaRPr lang="fr-FR" sz="1100">
                      <a:effectLst/>
                      <a:latin typeface="Calibri"/>
                      <a:ea typeface="Calibri"/>
                      <a:cs typeface="Times New Roman"/>
                    </a:endParaRPr>
                  </a:p>
                  <a:p>
                    <a:pPr algn="ctr">
                      <a:lnSpc>
                        <a:spcPct val="115000"/>
                      </a:lnSpc>
                      <a:spcAft>
                        <a:spcPts val="1000"/>
                      </a:spcAft>
                    </a:pPr>
                    <a:r>
                      <a:rPr lang="fr-FR" sz="1000">
                        <a:effectLst/>
                        <a:latin typeface="Calibri"/>
                        <a:ea typeface="Calibri"/>
                        <a:cs typeface="Times New Roman"/>
                      </a:rPr>
                      <a:t> </a:t>
                    </a:r>
                    <a:endParaRPr lang="fr-FR" sz="1100">
                      <a:effectLst/>
                      <a:latin typeface="Calibri"/>
                      <a:ea typeface="Calibri"/>
                      <a:cs typeface="Times New Roman"/>
                    </a:endParaRPr>
                  </a:p>
                </p:txBody>
              </p:sp>
              <p:cxnSp>
                <p:nvCxnSpPr>
                  <p:cNvPr id="106" name="Line 24"/>
                  <p:cNvCxnSpPr/>
                  <p:nvPr/>
                </p:nvCxnSpPr>
                <p:spPr bwMode="auto">
                  <a:xfrm flipH="1">
                    <a:off x="1509623" y="1155940"/>
                    <a:ext cx="784860" cy="272415"/>
                  </a:xfrm>
                  <a:prstGeom prst="line">
                    <a:avLst/>
                  </a:prstGeom>
                  <a:noFill/>
                  <a:ln w="25400">
                    <a:solidFill>
                      <a:srgbClr val="FF6600"/>
                    </a:solidFill>
                    <a:round/>
                    <a:headEnd/>
                    <a:tailEnd type="triangle" w="med" len="med"/>
                  </a:ln>
                  <a:extLst>
                    <a:ext uri="{909E8E84-426E-40DD-AFC4-6F175D3DCCD1}">
                      <a14:hiddenFill xmlns:a14="http://schemas.microsoft.com/office/drawing/2010/main" xmlns="">
                        <a:noFill/>
                      </a14:hiddenFill>
                    </a:ext>
                  </a:extLst>
                </p:spPr>
              </p:cxnSp>
              <p:cxnSp>
                <p:nvCxnSpPr>
                  <p:cNvPr id="107" name="Line 28"/>
                  <p:cNvCxnSpPr/>
                  <p:nvPr/>
                </p:nvCxnSpPr>
                <p:spPr bwMode="auto">
                  <a:xfrm flipH="1" flipV="1">
                    <a:off x="3856008" y="1414732"/>
                    <a:ext cx="816610" cy="379095"/>
                  </a:xfrm>
                  <a:prstGeom prst="line">
                    <a:avLst/>
                  </a:prstGeom>
                  <a:noFill/>
                  <a:ln w="25400">
                    <a:solidFill>
                      <a:srgbClr val="000080"/>
                    </a:solidFill>
                    <a:prstDash val="dash"/>
                    <a:round/>
                    <a:headEnd type="triangle" w="med" len="med"/>
                    <a:tailEnd/>
                  </a:ln>
                  <a:extLst>
                    <a:ext uri="{909E8E84-426E-40DD-AFC4-6F175D3DCCD1}">
                      <a14:hiddenFill xmlns:a14="http://schemas.microsoft.com/office/drawing/2010/main" xmlns="">
                        <a:noFill/>
                      </a14:hiddenFill>
                    </a:ext>
                  </a:extLst>
                </p:spPr>
              </p:cxnSp>
              <p:sp>
                <p:nvSpPr>
                  <p:cNvPr id="108" name="Rectangle 107"/>
                  <p:cNvSpPr>
                    <a:spLocks noChangeArrowheads="1"/>
                  </p:cNvSpPr>
                  <p:nvPr/>
                </p:nvSpPr>
                <p:spPr bwMode="auto">
                  <a:xfrm>
                    <a:off x="146649" y="1285336"/>
                    <a:ext cx="1320165" cy="44831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lgn="ctr">
                      <a:lnSpc>
                        <a:spcPct val="115000"/>
                      </a:lnSpc>
                      <a:spcAft>
                        <a:spcPts val="0"/>
                      </a:spcAft>
                    </a:pPr>
                    <a:r>
                      <a:rPr lang="fr-FR" sz="1000">
                        <a:effectLst/>
                        <a:latin typeface="Calibri"/>
                        <a:ea typeface="Calibri"/>
                        <a:cs typeface="Times New Roman"/>
                      </a:rPr>
                      <a:t>Site Internet,</a:t>
                    </a:r>
                    <a:endParaRPr lang="fr-FR" sz="1100">
                      <a:effectLst/>
                      <a:latin typeface="Calibri"/>
                      <a:ea typeface="Calibri"/>
                      <a:cs typeface="Times New Roman"/>
                    </a:endParaRPr>
                  </a:p>
                  <a:p>
                    <a:pPr algn="ctr">
                      <a:lnSpc>
                        <a:spcPct val="115000"/>
                      </a:lnSpc>
                      <a:spcAft>
                        <a:spcPts val="0"/>
                      </a:spcAft>
                    </a:pPr>
                    <a:r>
                      <a:rPr lang="fr-FR" sz="1000">
                        <a:effectLst/>
                        <a:latin typeface="Calibri"/>
                        <a:ea typeface="Calibri"/>
                        <a:cs typeface="Times New Roman"/>
                      </a:rPr>
                      <a:t>Tous les acteurs</a:t>
                    </a:r>
                    <a:endParaRPr lang="fr-FR" sz="1100">
                      <a:effectLst/>
                      <a:latin typeface="Calibri"/>
                      <a:ea typeface="Calibri"/>
                      <a:cs typeface="Times New Roman"/>
                    </a:endParaRPr>
                  </a:p>
                  <a:p>
                    <a:pPr algn="ctr">
                      <a:lnSpc>
                        <a:spcPct val="115000"/>
                      </a:lnSpc>
                      <a:spcAft>
                        <a:spcPts val="1000"/>
                      </a:spcAft>
                    </a:pPr>
                    <a:r>
                      <a:rPr lang="fr-FR" sz="1000">
                        <a:effectLst/>
                        <a:latin typeface="Calibri"/>
                        <a:ea typeface="Calibri"/>
                        <a:cs typeface="Times New Roman"/>
                      </a:rPr>
                      <a:t> </a:t>
                    </a:r>
                    <a:endParaRPr lang="fr-FR" sz="1100">
                      <a:effectLst/>
                      <a:latin typeface="Calibri"/>
                      <a:ea typeface="Calibri"/>
                      <a:cs typeface="Times New Roman"/>
                    </a:endParaRPr>
                  </a:p>
                  <a:p>
                    <a:pPr algn="ctr">
                      <a:lnSpc>
                        <a:spcPct val="115000"/>
                      </a:lnSpc>
                      <a:spcAft>
                        <a:spcPts val="1000"/>
                      </a:spcAft>
                    </a:pPr>
                    <a:r>
                      <a:rPr lang="fr-FR" sz="1000">
                        <a:effectLst/>
                        <a:latin typeface="Calibri"/>
                        <a:ea typeface="Calibri"/>
                        <a:cs typeface="Times New Roman"/>
                      </a:rPr>
                      <a:t> </a:t>
                    </a:r>
                    <a:endParaRPr lang="fr-FR" sz="1100">
                      <a:effectLst/>
                      <a:latin typeface="Calibri"/>
                      <a:ea typeface="Calibri"/>
                      <a:cs typeface="Times New Roman"/>
                    </a:endParaRPr>
                  </a:p>
                </p:txBody>
              </p:sp>
              <p:cxnSp>
                <p:nvCxnSpPr>
                  <p:cNvPr id="109" name="Line 30"/>
                  <p:cNvCxnSpPr/>
                  <p:nvPr/>
                </p:nvCxnSpPr>
                <p:spPr bwMode="auto">
                  <a:xfrm flipV="1">
                    <a:off x="1526876" y="1233578"/>
                    <a:ext cx="816610" cy="327660"/>
                  </a:xfrm>
                  <a:prstGeom prst="line">
                    <a:avLst/>
                  </a:prstGeom>
                  <a:noFill/>
                  <a:ln w="25400">
                    <a:solidFill>
                      <a:srgbClr val="000080"/>
                    </a:solidFill>
                    <a:prstDash val="dash"/>
                    <a:round/>
                    <a:headEnd type="triangle" w="med" len="med"/>
                    <a:tailEnd/>
                  </a:ln>
                  <a:extLst>
                    <a:ext uri="{909E8E84-426E-40DD-AFC4-6F175D3DCCD1}">
                      <a14:hiddenFill xmlns:a14="http://schemas.microsoft.com/office/drawing/2010/main" xmlns="">
                        <a:noFill/>
                      </a14:hiddenFill>
                    </a:ext>
                  </a:extLst>
                </p:spPr>
              </p:cxnSp>
              <p:sp>
                <p:nvSpPr>
                  <p:cNvPr id="111" name="Rectangle 110"/>
                  <p:cNvSpPr>
                    <a:spLocks noChangeArrowheads="1"/>
                  </p:cNvSpPr>
                  <p:nvPr/>
                </p:nvSpPr>
                <p:spPr bwMode="auto">
                  <a:xfrm>
                    <a:off x="4735902" y="1017917"/>
                    <a:ext cx="1340485" cy="306705"/>
                  </a:xfrm>
                  <a:prstGeom prst="rect">
                    <a:avLst/>
                  </a:prstGeom>
                  <a:solidFill>
                    <a:srgbClr val="FFFF99"/>
                  </a:solidFill>
                  <a:ln w="9525">
                    <a:solidFill>
                      <a:srgbClr val="000000"/>
                    </a:solidFill>
                    <a:miter lim="800000"/>
                    <a:headEnd/>
                    <a:tailEnd/>
                  </a:ln>
                </p:spPr>
                <p:txBody>
                  <a:bodyPr rot="0" vert="horz" wrap="square" lIns="91440" tIns="45720" rIns="91440" bIns="45720" anchor="t" anchorCtr="0" upright="1">
                    <a:noAutofit/>
                  </a:bodyPr>
                  <a:lstStyle/>
                  <a:p>
                    <a:pPr algn="ctr">
                      <a:lnSpc>
                        <a:spcPct val="115000"/>
                      </a:lnSpc>
                      <a:spcAft>
                        <a:spcPts val="1000"/>
                      </a:spcAft>
                    </a:pPr>
                    <a:r>
                      <a:rPr lang="fr-FR" sz="1100" b="1">
                        <a:solidFill>
                          <a:srgbClr val="0000FF"/>
                        </a:solidFill>
                        <a:effectLst/>
                        <a:latin typeface="Calibri"/>
                        <a:ea typeface="Calibri"/>
                        <a:cs typeface="Times New Roman"/>
                      </a:rPr>
                      <a:t>Revue annuelle</a:t>
                    </a:r>
                    <a:endParaRPr lang="fr-FR" sz="1100">
                      <a:effectLst/>
                      <a:latin typeface="Calibri"/>
                      <a:ea typeface="Calibri"/>
                      <a:cs typeface="Times New Roman"/>
                    </a:endParaRPr>
                  </a:p>
                </p:txBody>
              </p:sp>
              <p:sp>
                <p:nvSpPr>
                  <p:cNvPr id="112" name="Rectangle 111"/>
                  <p:cNvSpPr>
                    <a:spLocks noChangeArrowheads="1"/>
                  </p:cNvSpPr>
                  <p:nvPr/>
                </p:nvSpPr>
                <p:spPr bwMode="auto">
                  <a:xfrm>
                    <a:off x="4735902" y="370936"/>
                    <a:ext cx="1340485" cy="337185"/>
                  </a:xfrm>
                  <a:prstGeom prst="rect">
                    <a:avLst/>
                  </a:prstGeom>
                  <a:solidFill>
                    <a:srgbClr val="FFFF99"/>
                  </a:solidFill>
                  <a:ln w="9525">
                    <a:solidFill>
                      <a:srgbClr val="000000"/>
                    </a:solidFill>
                    <a:miter lim="800000"/>
                    <a:headEnd/>
                    <a:tailEnd/>
                  </a:ln>
                </p:spPr>
                <p:txBody>
                  <a:bodyPr rot="0" vert="horz" wrap="square" lIns="91440" tIns="45720" rIns="91440" bIns="45720" anchor="t" anchorCtr="0" upright="1">
                    <a:noAutofit/>
                  </a:bodyPr>
                  <a:lstStyle/>
                  <a:p>
                    <a:pPr algn="ctr">
                      <a:lnSpc>
                        <a:spcPct val="115000"/>
                      </a:lnSpc>
                      <a:spcAft>
                        <a:spcPts val="1000"/>
                      </a:spcAft>
                    </a:pPr>
                    <a:r>
                      <a:rPr lang="fr-FR" sz="1100" b="1">
                        <a:solidFill>
                          <a:srgbClr val="0000FF"/>
                        </a:solidFill>
                        <a:effectLst/>
                        <a:latin typeface="Calibri"/>
                        <a:ea typeface="Calibri"/>
                        <a:cs typeface="Times New Roman"/>
                      </a:rPr>
                      <a:t>CaPa</a:t>
                    </a:r>
                    <a:endParaRPr lang="fr-FR" sz="1100">
                      <a:effectLst/>
                      <a:latin typeface="Calibri"/>
                      <a:ea typeface="Calibri"/>
                      <a:cs typeface="Times New Roman"/>
                    </a:endParaRPr>
                  </a:p>
                </p:txBody>
              </p:sp>
              <p:cxnSp>
                <p:nvCxnSpPr>
                  <p:cNvPr id="113" name="Line 28"/>
                  <p:cNvCxnSpPr/>
                  <p:nvPr/>
                </p:nvCxnSpPr>
                <p:spPr bwMode="auto">
                  <a:xfrm flipH="1" flipV="1">
                    <a:off x="3994030" y="1121434"/>
                    <a:ext cx="728980" cy="34290"/>
                  </a:xfrm>
                  <a:prstGeom prst="line">
                    <a:avLst/>
                  </a:prstGeom>
                  <a:noFill/>
                  <a:ln w="25400">
                    <a:solidFill>
                      <a:srgbClr val="000080"/>
                    </a:solidFill>
                    <a:prstDash val="dash"/>
                    <a:round/>
                    <a:headEnd type="triangle" w="med" len="med"/>
                    <a:tailEnd/>
                  </a:ln>
                  <a:extLst>
                    <a:ext uri="{909E8E84-426E-40DD-AFC4-6F175D3DCCD1}">
                      <a14:hiddenFill xmlns:a14="http://schemas.microsoft.com/office/drawing/2010/main" xmlns="">
                        <a:noFill/>
                      </a14:hiddenFill>
                    </a:ext>
                  </a:extLst>
                </p:spPr>
              </p:cxnSp>
              <p:cxnSp>
                <p:nvCxnSpPr>
                  <p:cNvPr id="114" name="Line 28"/>
                  <p:cNvCxnSpPr/>
                  <p:nvPr/>
                </p:nvCxnSpPr>
                <p:spPr bwMode="auto">
                  <a:xfrm flipH="1">
                    <a:off x="3838755" y="534838"/>
                    <a:ext cx="897255" cy="290830"/>
                  </a:xfrm>
                  <a:prstGeom prst="line">
                    <a:avLst/>
                  </a:prstGeom>
                  <a:noFill/>
                  <a:ln w="25400">
                    <a:solidFill>
                      <a:srgbClr val="000080"/>
                    </a:solidFill>
                    <a:prstDash val="dash"/>
                    <a:round/>
                    <a:headEnd type="triangle" w="med" len="med"/>
                    <a:tailEnd/>
                  </a:ln>
                  <a:extLst>
                    <a:ext uri="{909E8E84-426E-40DD-AFC4-6F175D3DCCD1}">
                      <a14:hiddenFill xmlns:a14="http://schemas.microsoft.com/office/drawing/2010/main" xmlns="">
                        <a:noFill/>
                      </a14:hiddenFill>
                    </a:ext>
                  </a:extLst>
                </p:spPr>
              </p:cxnSp>
              <p:cxnSp>
                <p:nvCxnSpPr>
                  <p:cNvPr id="115" name="Line 37"/>
                  <p:cNvCxnSpPr/>
                  <p:nvPr/>
                </p:nvCxnSpPr>
                <p:spPr bwMode="auto">
                  <a:xfrm>
                    <a:off x="1354347" y="828136"/>
                    <a:ext cx="1006152" cy="191902"/>
                  </a:xfrm>
                  <a:prstGeom prst="line">
                    <a:avLst/>
                  </a:prstGeom>
                  <a:noFill/>
                  <a:ln w="25400">
                    <a:solidFill>
                      <a:srgbClr val="003300"/>
                    </a:solidFill>
                    <a:prstDash val="sysDot"/>
                    <a:round/>
                    <a:headEnd/>
                    <a:tailEnd type="triangle" w="med" len="med"/>
                  </a:ln>
                  <a:extLst>
                    <a:ext uri="{909E8E84-426E-40DD-AFC4-6F175D3DCCD1}">
                      <a14:hiddenFill xmlns:a14="http://schemas.microsoft.com/office/drawing/2010/main" xmlns="">
                        <a:noFill/>
                      </a14:hiddenFill>
                    </a:ext>
                  </a:extLst>
                </p:spPr>
              </p:cxnSp>
            </p:grpSp>
          </p:grpSp>
          <p:grpSp>
            <p:nvGrpSpPr>
              <p:cNvPr id="69" name="Groupe 68"/>
              <p:cNvGrpSpPr/>
              <p:nvPr/>
            </p:nvGrpSpPr>
            <p:grpSpPr>
              <a:xfrm>
                <a:off x="0" y="2070340"/>
                <a:ext cx="6252210" cy="1850162"/>
                <a:chOff x="0" y="0"/>
                <a:chExt cx="6252378" cy="1850162"/>
              </a:xfrm>
            </p:grpSpPr>
            <p:cxnSp>
              <p:nvCxnSpPr>
                <p:cNvPr id="83" name="Line 6"/>
                <p:cNvCxnSpPr/>
                <p:nvPr/>
              </p:nvCxnSpPr>
              <p:spPr bwMode="auto">
                <a:xfrm>
                  <a:off x="1449238" y="146649"/>
                  <a:ext cx="4803140" cy="0"/>
                </a:xfrm>
                <a:prstGeom prst="line">
                  <a:avLst/>
                </a:prstGeom>
                <a:noFill/>
                <a:ln w="76200">
                  <a:solidFill>
                    <a:srgbClr val="FFCC99"/>
                  </a:solidFill>
                  <a:round/>
                  <a:headEnd/>
                  <a:tailEnd/>
                </a:ln>
                <a:extLst>
                  <a:ext uri="{909E8E84-426E-40DD-AFC4-6F175D3DCCD1}">
                    <a14:hiddenFill xmlns:a14="http://schemas.microsoft.com/office/drawing/2010/main" xmlns="">
                      <a:noFill/>
                    </a14:hiddenFill>
                  </a:ext>
                </a:extLst>
              </p:spPr>
            </p:cxnSp>
            <p:sp>
              <p:nvSpPr>
                <p:cNvPr id="84" name="Text Box 12"/>
                <p:cNvSpPr txBox="1">
                  <a:spLocks noChangeArrowheads="1"/>
                </p:cNvSpPr>
                <p:nvPr/>
              </p:nvSpPr>
              <p:spPr bwMode="auto">
                <a:xfrm>
                  <a:off x="0" y="0"/>
                  <a:ext cx="1491615" cy="274955"/>
                </a:xfrm>
                <a:prstGeom prst="rect">
                  <a:avLst/>
                </a:prstGeom>
                <a:solidFill>
                  <a:srgbClr val="FFCC99"/>
                </a:solidFill>
                <a:ln w="9525">
                  <a:solidFill>
                    <a:srgbClr val="FFCC99"/>
                  </a:solidFill>
                  <a:miter lim="800000"/>
                  <a:headEnd/>
                  <a:tailEnd/>
                </a:ln>
              </p:spPr>
              <p:txBody>
                <a:bodyPr rot="0" vert="horz" wrap="square" lIns="91440" tIns="45720" rIns="91440" bIns="45720" anchor="t" anchorCtr="0" upright="1">
                  <a:noAutofit/>
                </a:bodyPr>
                <a:lstStyle/>
                <a:p>
                  <a:pPr>
                    <a:lnSpc>
                      <a:spcPct val="115000"/>
                    </a:lnSpc>
                    <a:spcAft>
                      <a:spcPts val="1000"/>
                    </a:spcAft>
                  </a:pPr>
                  <a:r>
                    <a:rPr lang="fr-FR" sz="1200" b="1">
                      <a:effectLst/>
                      <a:latin typeface="Calibri"/>
                      <a:ea typeface="Calibri"/>
                      <a:cs typeface="Arial"/>
                    </a:rPr>
                    <a:t>Echelle Régionale</a:t>
                  </a:r>
                  <a:endParaRPr lang="fr-FR" sz="1100">
                    <a:effectLst/>
                    <a:latin typeface="Calibri"/>
                    <a:ea typeface="Calibri"/>
                    <a:cs typeface="Times New Roman"/>
                  </a:endParaRPr>
                </a:p>
              </p:txBody>
            </p:sp>
            <p:sp>
              <p:nvSpPr>
                <p:cNvPr id="85" name="Rectangle 84"/>
                <p:cNvSpPr>
                  <a:spLocks noChangeArrowheads="1"/>
                </p:cNvSpPr>
                <p:nvPr/>
              </p:nvSpPr>
              <p:spPr bwMode="auto">
                <a:xfrm>
                  <a:off x="146649" y="552091"/>
                  <a:ext cx="1340485" cy="53721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lgn="ctr">
                    <a:lnSpc>
                      <a:spcPct val="115000"/>
                    </a:lnSpc>
                    <a:spcAft>
                      <a:spcPts val="1000"/>
                    </a:spcAft>
                  </a:pPr>
                  <a:r>
                    <a:rPr lang="fr-FR" sz="1000">
                      <a:effectLst/>
                      <a:latin typeface="Calibri"/>
                      <a:ea typeface="Calibri"/>
                      <a:cs typeface="Times New Roman"/>
                    </a:rPr>
                    <a:t>Autres Directions Régionales </a:t>
                  </a:r>
                  <a:endParaRPr lang="fr-FR" sz="1100">
                    <a:effectLst/>
                    <a:latin typeface="Calibri"/>
                    <a:ea typeface="Calibri"/>
                    <a:cs typeface="Times New Roman"/>
                  </a:endParaRPr>
                </a:p>
                <a:p>
                  <a:pPr algn="ctr">
                    <a:lnSpc>
                      <a:spcPct val="115000"/>
                    </a:lnSpc>
                    <a:spcAft>
                      <a:spcPts val="1000"/>
                    </a:spcAft>
                  </a:pPr>
                  <a:r>
                    <a:rPr lang="fr-FR" sz="1100">
                      <a:effectLst/>
                      <a:latin typeface="Calibri"/>
                      <a:ea typeface="Calibri"/>
                      <a:cs typeface="Times New Roman"/>
                    </a:rPr>
                    <a:t> </a:t>
                  </a:r>
                </a:p>
              </p:txBody>
            </p:sp>
            <p:sp>
              <p:nvSpPr>
                <p:cNvPr id="87" name="Rectangle 86"/>
                <p:cNvSpPr>
                  <a:spLocks noChangeArrowheads="1"/>
                </p:cNvSpPr>
                <p:nvPr/>
              </p:nvSpPr>
              <p:spPr bwMode="auto">
                <a:xfrm>
                  <a:off x="4727276" y="1233577"/>
                  <a:ext cx="1340485" cy="468630"/>
                </a:xfrm>
                <a:prstGeom prst="rect">
                  <a:avLst/>
                </a:prstGeom>
                <a:solidFill>
                  <a:srgbClr val="FFFF99"/>
                </a:solidFill>
                <a:ln w="9525">
                  <a:solidFill>
                    <a:srgbClr val="000000"/>
                  </a:solidFill>
                  <a:miter lim="800000"/>
                  <a:headEnd/>
                  <a:tailEnd/>
                </a:ln>
              </p:spPr>
              <p:txBody>
                <a:bodyPr rot="0" vert="horz" wrap="square" lIns="91440" tIns="45720" rIns="91440" bIns="45720" anchor="t" anchorCtr="0" upright="1">
                  <a:noAutofit/>
                </a:bodyPr>
                <a:lstStyle/>
                <a:p>
                  <a:pPr algn="ctr">
                    <a:lnSpc>
                      <a:spcPct val="115000"/>
                    </a:lnSpc>
                    <a:spcAft>
                      <a:spcPts val="1000"/>
                    </a:spcAft>
                  </a:pPr>
                  <a:r>
                    <a:rPr lang="fr-FR" sz="1100" b="1">
                      <a:solidFill>
                        <a:srgbClr val="0000FF"/>
                      </a:solidFill>
                      <a:effectLst/>
                      <a:latin typeface="Calibri"/>
                      <a:ea typeface="Calibri"/>
                      <a:cs typeface="Times New Roman"/>
                    </a:rPr>
                    <a:t>Comité Régional de Pilotage (CRP)</a:t>
                  </a:r>
                  <a:endParaRPr lang="fr-FR" sz="1100">
                    <a:effectLst/>
                    <a:latin typeface="Calibri"/>
                    <a:ea typeface="Calibri"/>
                    <a:cs typeface="Times New Roman"/>
                  </a:endParaRPr>
                </a:p>
              </p:txBody>
            </p:sp>
            <p:cxnSp>
              <p:nvCxnSpPr>
                <p:cNvPr id="88" name="Line 42"/>
                <p:cNvCxnSpPr/>
                <p:nvPr/>
              </p:nvCxnSpPr>
              <p:spPr bwMode="auto">
                <a:xfrm flipH="1">
                  <a:off x="3856008" y="845389"/>
                  <a:ext cx="903647" cy="300841"/>
                </a:xfrm>
                <a:prstGeom prst="line">
                  <a:avLst/>
                </a:prstGeom>
                <a:noFill/>
                <a:ln w="25400">
                  <a:solidFill>
                    <a:srgbClr val="000080"/>
                  </a:solidFill>
                  <a:prstDash val="dash"/>
                  <a:round/>
                  <a:headEnd type="triangle" w="med" len="med"/>
                  <a:tailEnd/>
                </a:ln>
                <a:extLst>
                  <a:ext uri="{909E8E84-426E-40DD-AFC4-6F175D3DCCD1}">
                    <a14:hiddenFill xmlns:a14="http://schemas.microsoft.com/office/drawing/2010/main" xmlns="">
                      <a:noFill/>
                    </a14:hiddenFill>
                  </a:ext>
                </a:extLst>
              </p:spPr>
            </p:cxnSp>
            <p:cxnSp>
              <p:nvCxnSpPr>
                <p:cNvPr id="89" name="Line 43"/>
                <p:cNvCxnSpPr/>
                <p:nvPr/>
              </p:nvCxnSpPr>
              <p:spPr bwMode="auto">
                <a:xfrm flipH="1">
                  <a:off x="3873261" y="1440611"/>
                  <a:ext cx="798830" cy="0"/>
                </a:xfrm>
                <a:prstGeom prst="line">
                  <a:avLst/>
                </a:prstGeom>
                <a:noFill/>
                <a:ln w="25400">
                  <a:solidFill>
                    <a:srgbClr val="000080"/>
                  </a:solidFill>
                  <a:prstDash val="dash"/>
                  <a:round/>
                  <a:headEnd type="triangle" w="med" len="med"/>
                  <a:tailEnd/>
                </a:ln>
                <a:extLst>
                  <a:ext uri="{909E8E84-426E-40DD-AFC4-6F175D3DCCD1}">
                    <a14:hiddenFill xmlns:a14="http://schemas.microsoft.com/office/drawing/2010/main" xmlns="">
                      <a:noFill/>
                    </a14:hiddenFill>
                  </a:ext>
                </a:extLst>
              </p:spPr>
            </p:cxnSp>
            <p:sp>
              <p:nvSpPr>
                <p:cNvPr id="90" name="Rectangle 89"/>
                <p:cNvSpPr>
                  <a:spLocks noChangeArrowheads="1"/>
                </p:cNvSpPr>
                <p:nvPr/>
              </p:nvSpPr>
              <p:spPr bwMode="auto">
                <a:xfrm>
                  <a:off x="163902" y="1233577"/>
                  <a:ext cx="1340485" cy="616585"/>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lgn="ctr">
                    <a:lnSpc>
                      <a:spcPct val="115000"/>
                    </a:lnSpc>
                    <a:spcAft>
                      <a:spcPts val="1000"/>
                    </a:spcAft>
                  </a:pPr>
                  <a:r>
                    <a:rPr lang="fr-FR" sz="1100">
                      <a:effectLst/>
                      <a:latin typeface="Calibri"/>
                      <a:ea typeface="Calibri"/>
                      <a:cs typeface="Times New Roman"/>
                    </a:rPr>
                    <a:t>Acteurs intervenant au niveau régional</a:t>
                  </a:r>
                </a:p>
              </p:txBody>
            </p:sp>
            <p:cxnSp>
              <p:nvCxnSpPr>
                <p:cNvPr id="91" name="Line 47"/>
                <p:cNvCxnSpPr/>
                <p:nvPr/>
              </p:nvCxnSpPr>
              <p:spPr bwMode="auto">
                <a:xfrm flipH="1">
                  <a:off x="1526876" y="1242204"/>
                  <a:ext cx="888365" cy="203200"/>
                </a:xfrm>
                <a:prstGeom prst="line">
                  <a:avLst/>
                </a:prstGeom>
                <a:noFill/>
                <a:ln w="25400">
                  <a:solidFill>
                    <a:srgbClr val="FF6600"/>
                  </a:solidFill>
                  <a:round/>
                  <a:headEnd/>
                  <a:tailEnd type="triangle" w="med" len="med"/>
                </a:ln>
                <a:extLst>
                  <a:ext uri="{909E8E84-426E-40DD-AFC4-6F175D3DCCD1}">
                    <a14:hiddenFill xmlns:a14="http://schemas.microsoft.com/office/drawing/2010/main" xmlns="">
                      <a:noFill/>
                    </a14:hiddenFill>
                  </a:ext>
                </a:extLst>
              </p:spPr>
            </p:cxnSp>
            <p:cxnSp>
              <p:nvCxnSpPr>
                <p:cNvPr id="92" name="Line 37"/>
                <p:cNvCxnSpPr/>
                <p:nvPr/>
              </p:nvCxnSpPr>
              <p:spPr bwMode="auto">
                <a:xfrm>
                  <a:off x="1561381" y="776377"/>
                  <a:ext cx="955040" cy="323215"/>
                </a:xfrm>
                <a:prstGeom prst="line">
                  <a:avLst/>
                </a:prstGeom>
                <a:noFill/>
                <a:ln w="25400">
                  <a:solidFill>
                    <a:srgbClr val="003300"/>
                  </a:solidFill>
                  <a:prstDash val="sysDot"/>
                  <a:round/>
                  <a:headEnd/>
                  <a:tailEnd type="triangle" w="med" len="med"/>
                </a:ln>
                <a:extLst>
                  <a:ext uri="{909E8E84-426E-40DD-AFC4-6F175D3DCCD1}">
                    <a14:hiddenFill xmlns:a14="http://schemas.microsoft.com/office/drawing/2010/main" xmlns="">
                      <a:noFill/>
                    </a14:hiddenFill>
                  </a:ext>
                </a:extLst>
              </p:spPr>
            </p:cxnSp>
            <p:cxnSp>
              <p:nvCxnSpPr>
                <p:cNvPr id="93" name="Line 37"/>
                <p:cNvCxnSpPr/>
                <p:nvPr/>
              </p:nvCxnSpPr>
              <p:spPr bwMode="auto">
                <a:xfrm flipV="1">
                  <a:off x="1526876" y="1362449"/>
                  <a:ext cx="955040" cy="198121"/>
                </a:xfrm>
                <a:prstGeom prst="line">
                  <a:avLst/>
                </a:prstGeom>
                <a:noFill/>
                <a:ln w="25400">
                  <a:solidFill>
                    <a:srgbClr val="003300"/>
                  </a:solidFill>
                  <a:prstDash val="sysDot"/>
                  <a:round/>
                  <a:headEnd/>
                  <a:tailEnd type="triangle" w="med" len="med"/>
                </a:ln>
                <a:extLst>
                  <a:ext uri="{909E8E84-426E-40DD-AFC4-6F175D3DCCD1}">
                    <a14:hiddenFill xmlns:a14="http://schemas.microsoft.com/office/drawing/2010/main" xmlns="">
                      <a:noFill/>
                    </a14:hiddenFill>
                  </a:ext>
                </a:extLst>
              </p:spPr>
            </p:cxnSp>
            <p:sp>
              <p:nvSpPr>
                <p:cNvPr id="95" name="Rectangle 94"/>
                <p:cNvSpPr>
                  <a:spLocks noChangeArrowheads="1"/>
                </p:cNvSpPr>
                <p:nvPr/>
              </p:nvSpPr>
              <p:spPr bwMode="auto">
                <a:xfrm>
                  <a:off x="4770408" y="595223"/>
                  <a:ext cx="1340485" cy="379095"/>
                </a:xfrm>
                <a:prstGeom prst="rect">
                  <a:avLst/>
                </a:prstGeom>
                <a:solidFill>
                  <a:srgbClr val="FFFF99"/>
                </a:solidFill>
                <a:ln w="9525">
                  <a:solidFill>
                    <a:srgbClr val="000000"/>
                  </a:solidFill>
                  <a:miter lim="800000"/>
                  <a:headEnd/>
                  <a:tailEnd/>
                </a:ln>
              </p:spPr>
              <p:txBody>
                <a:bodyPr rot="0" vert="horz" wrap="square" lIns="91440" tIns="45720" rIns="91440" bIns="45720" anchor="t" anchorCtr="0" upright="1">
                  <a:noAutofit/>
                </a:bodyPr>
                <a:lstStyle/>
                <a:p>
                  <a:pPr algn="ctr">
                    <a:lnSpc>
                      <a:spcPct val="115000"/>
                    </a:lnSpc>
                    <a:spcAft>
                      <a:spcPts val="1000"/>
                    </a:spcAft>
                  </a:pPr>
                  <a:r>
                    <a:rPr lang="fr-FR" sz="1100" b="1">
                      <a:solidFill>
                        <a:srgbClr val="0000FF"/>
                      </a:solidFill>
                      <a:effectLst/>
                      <a:latin typeface="Calibri"/>
                      <a:ea typeface="Calibri"/>
                      <a:cs typeface="Times New Roman"/>
                    </a:rPr>
                    <a:t>Conseil Régional</a:t>
                  </a:r>
                  <a:endParaRPr lang="fr-FR" sz="1100">
                    <a:effectLst/>
                    <a:latin typeface="Calibri"/>
                    <a:ea typeface="Calibri"/>
                    <a:cs typeface="Times New Roman"/>
                  </a:endParaRPr>
                </a:p>
              </p:txBody>
            </p:sp>
            <p:sp>
              <p:nvSpPr>
                <p:cNvPr id="96" name="Oval 7"/>
                <p:cNvSpPr>
                  <a:spLocks noChangeArrowheads="1"/>
                </p:cNvSpPr>
                <p:nvPr/>
              </p:nvSpPr>
              <p:spPr bwMode="auto">
                <a:xfrm>
                  <a:off x="2475781" y="923026"/>
                  <a:ext cx="1358265" cy="779145"/>
                </a:xfrm>
                <a:prstGeom prst="ellipse">
                  <a:avLst/>
                </a:prstGeom>
                <a:solidFill>
                  <a:srgbClr val="FFFF00"/>
                </a:solidFill>
                <a:ln w="9525">
                  <a:solidFill>
                    <a:srgbClr val="000000"/>
                  </a:solidFill>
                  <a:round/>
                  <a:headEnd/>
                  <a:tailEnd/>
                </a:ln>
              </p:spPr>
              <p:txBody>
                <a:bodyPr rot="0" vert="horz" wrap="square" lIns="91440" tIns="45720" rIns="91440" bIns="45720" anchor="t" anchorCtr="0" upright="1">
                  <a:noAutofit/>
                </a:bodyPr>
                <a:lstStyle/>
                <a:p>
                  <a:pPr algn="ctr">
                    <a:lnSpc>
                      <a:spcPct val="115000"/>
                    </a:lnSpc>
                    <a:spcBef>
                      <a:spcPts val="600"/>
                    </a:spcBef>
                    <a:spcAft>
                      <a:spcPts val="1000"/>
                    </a:spcAft>
                  </a:pPr>
                  <a:r>
                    <a:rPr lang="fr-FR" sz="1600" b="1">
                      <a:effectLst/>
                      <a:latin typeface="Calibri"/>
                      <a:ea typeface="Calibri"/>
                      <a:cs typeface="Times New Roman"/>
                    </a:rPr>
                    <a:t>DREAHA</a:t>
                  </a:r>
                  <a:endParaRPr lang="fr-FR" sz="1100">
                    <a:effectLst/>
                    <a:latin typeface="Calibri"/>
                    <a:ea typeface="Calibri"/>
                    <a:cs typeface="Times New Roman"/>
                  </a:endParaRPr>
                </a:p>
                <a:p>
                  <a:pPr algn="ctr">
                    <a:lnSpc>
                      <a:spcPct val="115000"/>
                    </a:lnSpc>
                    <a:spcAft>
                      <a:spcPts val="0"/>
                    </a:spcAft>
                  </a:pPr>
                  <a:r>
                    <a:rPr lang="fr-FR" sz="1600" b="1">
                      <a:effectLst/>
                      <a:latin typeface="Calibri"/>
                      <a:ea typeface="Calibri"/>
                      <a:cs typeface="Times New Roman"/>
                    </a:rPr>
                    <a:t> </a:t>
                  </a:r>
                  <a:endParaRPr lang="fr-FR" sz="1100">
                    <a:effectLst/>
                    <a:latin typeface="Calibri"/>
                    <a:ea typeface="Calibri"/>
                    <a:cs typeface="Times New Roman"/>
                  </a:endParaRPr>
                </a:p>
              </p:txBody>
            </p:sp>
          </p:grpSp>
          <p:grpSp>
            <p:nvGrpSpPr>
              <p:cNvPr id="70" name="Groupe 69"/>
              <p:cNvGrpSpPr/>
              <p:nvPr/>
            </p:nvGrpSpPr>
            <p:grpSpPr>
              <a:xfrm>
                <a:off x="0" y="4123438"/>
                <a:ext cx="6252210" cy="1866336"/>
                <a:chOff x="0" y="284658"/>
                <a:chExt cx="6252378" cy="1866336"/>
              </a:xfrm>
            </p:grpSpPr>
            <p:cxnSp>
              <p:nvCxnSpPr>
                <p:cNvPr id="71" name="Line 3"/>
                <p:cNvCxnSpPr/>
                <p:nvPr/>
              </p:nvCxnSpPr>
              <p:spPr bwMode="auto">
                <a:xfrm>
                  <a:off x="1449238" y="414055"/>
                  <a:ext cx="4803140" cy="0"/>
                </a:xfrm>
                <a:prstGeom prst="line">
                  <a:avLst/>
                </a:prstGeom>
                <a:noFill/>
                <a:ln w="76200">
                  <a:solidFill>
                    <a:srgbClr val="FFCC99"/>
                  </a:solidFill>
                  <a:round/>
                  <a:headEnd/>
                  <a:tailEnd/>
                </a:ln>
                <a:extLst>
                  <a:ext uri="{909E8E84-426E-40DD-AFC4-6F175D3DCCD1}">
                    <a14:hiddenFill xmlns:a14="http://schemas.microsoft.com/office/drawing/2010/main" xmlns="">
                      <a:noFill/>
                    </a14:hiddenFill>
                  </a:ext>
                </a:extLst>
              </p:spPr>
            </p:cxnSp>
            <p:sp>
              <p:nvSpPr>
                <p:cNvPr id="72" name="Text Box 11"/>
                <p:cNvSpPr txBox="1">
                  <a:spLocks noChangeArrowheads="1"/>
                </p:cNvSpPr>
                <p:nvPr/>
              </p:nvSpPr>
              <p:spPr bwMode="auto">
                <a:xfrm>
                  <a:off x="0" y="284658"/>
                  <a:ext cx="1452245" cy="302895"/>
                </a:xfrm>
                <a:prstGeom prst="rect">
                  <a:avLst/>
                </a:prstGeom>
                <a:solidFill>
                  <a:srgbClr val="FFCC99"/>
                </a:solidFill>
                <a:ln w="9525">
                  <a:solidFill>
                    <a:srgbClr val="FFCC99"/>
                  </a:solidFill>
                  <a:miter lim="800000"/>
                  <a:headEnd/>
                  <a:tailEnd/>
                </a:ln>
              </p:spPr>
              <p:txBody>
                <a:bodyPr rot="0" vert="horz" wrap="square" lIns="91440" tIns="45720" rIns="91440" bIns="45720" anchor="t" anchorCtr="0" upright="1">
                  <a:noAutofit/>
                </a:bodyPr>
                <a:lstStyle/>
                <a:p>
                  <a:pPr>
                    <a:lnSpc>
                      <a:spcPct val="115000"/>
                    </a:lnSpc>
                    <a:spcAft>
                      <a:spcPts val="1000"/>
                    </a:spcAft>
                  </a:pPr>
                  <a:r>
                    <a:rPr lang="fr-FR" sz="1100" b="1">
                      <a:effectLst/>
                      <a:latin typeface="Garamond"/>
                      <a:ea typeface="Calibri"/>
                      <a:cs typeface="Times New Roman"/>
                    </a:rPr>
                    <a:t>Echelle Communale</a:t>
                  </a:r>
                  <a:endParaRPr lang="fr-FR" sz="1100">
                    <a:effectLst/>
                    <a:latin typeface="Calibri"/>
                    <a:ea typeface="Calibri"/>
                    <a:cs typeface="Times New Roman"/>
                  </a:endParaRPr>
                </a:p>
              </p:txBody>
            </p:sp>
            <p:grpSp>
              <p:nvGrpSpPr>
                <p:cNvPr id="73" name="Groupe 72"/>
                <p:cNvGrpSpPr/>
                <p:nvPr/>
              </p:nvGrpSpPr>
              <p:grpSpPr>
                <a:xfrm>
                  <a:off x="224287" y="672861"/>
                  <a:ext cx="5842636" cy="1478133"/>
                  <a:chOff x="0" y="0"/>
                  <a:chExt cx="5842636" cy="1478133"/>
                </a:xfrm>
              </p:grpSpPr>
              <p:sp>
                <p:nvSpPr>
                  <p:cNvPr id="74" name="Rectangle 73"/>
                  <p:cNvSpPr>
                    <a:spLocks noChangeArrowheads="1"/>
                  </p:cNvSpPr>
                  <p:nvPr/>
                </p:nvSpPr>
                <p:spPr bwMode="auto">
                  <a:xfrm>
                    <a:off x="0" y="138023"/>
                    <a:ext cx="1372849" cy="656379"/>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lgn="ctr">
                      <a:lnSpc>
                        <a:spcPct val="115000"/>
                      </a:lnSpc>
                      <a:spcAft>
                        <a:spcPts val="1000"/>
                      </a:spcAft>
                    </a:pPr>
                    <a:r>
                      <a:rPr lang="fr-FR" sz="1100">
                        <a:effectLst/>
                        <a:latin typeface="Calibri"/>
                        <a:ea typeface="Calibri"/>
                        <a:cs typeface="Times New Roman"/>
                      </a:rPr>
                      <a:t>Associations d’usagers, artisans ou opérateurs AEP</a:t>
                    </a:r>
                  </a:p>
                </p:txBody>
              </p:sp>
              <p:sp>
                <p:nvSpPr>
                  <p:cNvPr id="75" name="Rectangle 74"/>
                  <p:cNvSpPr>
                    <a:spLocks noChangeArrowheads="1"/>
                  </p:cNvSpPr>
                  <p:nvPr/>
                </p:nvSpPr>
                <p:spPr bwMode="auto">
                  <a:xfrm>
                    <a:off x="8620" y="1009291"/>
                    <a:ext cx="1340576" cy="468842"/>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lgn="ctr">
                      <a:lnSpc>
                        <a:spcPct val="115000"/>
                      </a:lnSpc>
                      <a:spcAft>
                        <a:spcPts val="1000"/>
                      </a:spcAft>
                    </a:pPr>
                    <a:r>
                      <a:rPr lang="fr-FR" sz="1100">
                        <a:effectLst/>
                        <a:latin typeface="Calibri"/>
                        <a:ea typeface="Calibri"/>
                        <a:cs typeface="Times New Roman"/>
                      </a:rPr>
                      <a:t>Population, OSC,…</a:t>
                    </a:r>
                  </a:p>
                </p:txBody>
              </p:sp>
              <p:grpSp>
                <p:nvGrpSpPr>
                  <p:cNvPr id="76" name="Groupe 75"/>
                  <p:cNvGrpSpPr/>
                  <p:nvPr/>
                </p:nvGrpSpPr>
                <p:grpSpPr>
                  <a:xfrm>
                    <a:off x="1349196" y="0"/>
                    <a:ext cx="4493440" cy="1243685"/>
                    <a:chOff x="-237703" y="0"/>
                    <a:chExt cx="4494008" cy="1244397"/>
                  </a:xfrm>
                </p:grpSpPr>
                <p:cxnSp>
                  <p:nvCxnSpPr>
                    <p:cNvPr id="77" name="Line 37"/>
                    <p:cNvCxnSpPr/>
                    <p:nvPr/>
                  </p:nvCxnSpPr>
                  <p:spPr bwMode="auto">
                    <a:xfrm flipV="1">
                      <a:off x="-215296" y="422582"/>
                      <a:ext cx="917606" cy="8739"/>
                    </a:xfrm>
                    <a:prstGeom prst="line">
                      <a:avLst/>
                    </a:prstGeom>
                    <a:noFill/>
                    <a:ln w="25400">
                      <a:solidFill>
                        <a:srgbClr val="003300"/>
                      </a:solidFill>
                      <a:prstDash val="sysDot"/>
                      <a:round/>
                      <a:headEnd/>
                      <a:tailEnd type="triangle" w="med" len="med"/>
                    </a:ln>
                    <a:extLst>
                      <a:ext uri="{909E8E84-426E-40DD-AFC4-6F175D3DCCD1}">
                        <a14:hiddenFill xmlns:a14="http://schemas.microsoft.com/office/drawing/2010/main" xmlns="">
                          <a:noFill/>
                        </a14:hiddenFill>
                      </a:ext>
                    </a:extLst>
                  </p:spPr>
                </p:cxnSp>
                <p:sp>
                  <p:nvSpPr>
                    <p:cNvPr id="78" name="Rectangle 77"/>
                    <p:cNvSpPr>
                      <a:spLocks noChangeArrowheads="1"/>
                    </p:cNvSpPr>
                    <p:nvPr/>
                  </p:nvSpPr>
                  <p:spPr bwMode="auto">
                    <a:xfrm>
                      <a:off x="2915729" y="155276"/>
                      <a:ext cx="1340576" cy="468842"/>
                    </a:xfrm>
                    <a:prstGeom prst="rect">
                      <a:avLst/>
                    </a:prstGeom>
                    <a:solidFill>
                      <a:srgbClr val="FFFF99"/>
                    </a:solidFill>
                    <a:ln w="9525">
                      <a:solidFill>
                        <a:srgbClr val="000000"/>
                      </a:solidFill>
                      <a:miter lim="800000"/>
                      <a:headEnd/>
                      <a:tailEnd/>
                    </a:ln>
                  </p:spPr>
                  <p:txBody>
                    <a:bodyPr rot="0" vert="horz" wrap="square" lIns="91440" tIns="45720" rIns="91440" bIns="45720" anchor="t" anchorCtr="0" upright="1">
                      <a:noAutofit/>
                    </a:bodyPr>
                    <a:lstStyle/>
                    <a:p>
                      <a:pPr algn="ctr">
                        <a:lnSpc>
                          <a:spcPct val="115000"/>
                        </a:lnSpc>
                        <a:spcAft>
                          <a:spcPts val="1000"/>
                        </a:spcAft>
                      </a:pPr>
                      <a:r>
                        <a:rPr lang="fr-FR" sz="1100" b="1">
                          <a:solidFill>
                            <a:srgbClr val="0000FF"/>
                          </a:solidFill>
                          <a:effectLst/>
                          <a:latin typeface="Calibri"/>
                          <a:ea typeface="Calibri"/>
                          <a:cs typeface="Times New Roman"/>
                        </a:rPr>
                        <a:t>Conseil municipal</a:t>
                      </a:r>
                      <a:endParaRPr lang="fr-FR" sz="1100">
                        <a:effectLst/>
                        <a:latin typeface="Calibri"/>
                        <a:ea typeface="Calibri"/>
                        <a:cs typeface="Times New Roman"/>
                      </a:endParaRPr>
                    </a:p>
                  </p:txBody>
                </p:sp>
                <p:cxnSp>
                  <p:nvCxnSpPr>
                    <p:cNvPr id="79" name="Line 43"/>
                    <p:cNvCxnSpPr/>
                    <p:nvPr/>
                  </p:nvCxnSpPr>
                  <p:spPr bwMode="auto">
                    <a:xfrm flipH="1">
                      <a:off x="2113472" y="284672"/>
                      <a:ext cx="763905" cy="0"/>
                    </a:xfrm>
                    <a:prstGeom prst="line">
                      <a:avLst/>
                    </a:prstGeom>
                    <a:noFill/>
                    <a:ln w="25400">
                      <a:solidFill>
                        <a:srgbClr val="000080"/>
                      </a:solidFill>
                      <a:prstDash val="dash"/>
                      <a:round/>
                      <a:headEnd type="triangle" w="med" len="med"/>
                      <a:tailEnd/>
                    </a:ln>
                    <a:extLst>
                      <a:ext uri="{909E8E84-426E-40DD-AFC4-6F175D3DCCD1}">
                        <a14:hiddenFill xmlns:a14="http://schemas.microsoft.com/office/drawing/2010/main" xmlns="">
                          <a:noFill/>
                        </a14:hiddenFill>
                      </a:ext>
                    </a:extLst>
                  </p:spPr>
                </p:cxnSp>
                <p:cxnSp>
                  <p:nvCxnSpPr>
                    <p:cNvPr id="80" name="Line 47"/>
                    <p:cNvCxnSpPr/>
                    <p:nvPr/>
                  </p:nvCxnSpPr>
                  <p:spPr bwMode="auto">
                    <a:xfrm>
                      <a:off x="2113472" y="431321"/>
                      <a:ext cx="713740" cy="0"/>
                    </a:xfrm>
                    <a:prstGeom prst="line">
                      <a:avLst/>
                    </a:prstGeom>
                    <a:noFill/>
                    <a:ln w="25400">
                      <a:solidFill>
                        <a:srgbClr val="FF6600"/>
                      </a:solidFill>
                      <a:round/>
                      <a:headEnd/>
                      <a:tailEnd type="triangle" w="med" len="med"/>
                    </a:ln>
                    <a:extLst>
                      <a:ext uri="{909E8E84-426E-40DD-AFC4-6F175D3DCCD1}">
                        <a14:hiddenFill xmlns:a14="http://schemas.microsoft.com/office/drawing/2010/main" xmlns="">
                          <a:noFill/>
                        </a14:hiddenFill>
                      </a:ext>
                    </a:extLst>
                  </p:spPr>
                </p:cxnSp>
                <p:cxnSp>
                  <p:nvCxnSpPr>
                    <p:cNvPr id="81" name="Line 37"/>
                    <p:cNvCxnSpPr>
                      <a:stCxn id="75" idx="3"/>
                    </p:cNvCxnSpPr>
                    <p:nvPr/>
                  </p:nvCxnSpPr>
                  <p:spPr bwMode="auto">
                    <a:xfrm flipV="1">
                      <a:off x="-237703" y="716414"/>
                      <a:ext cx="1049150" cy="527983"/>
                    </a:xfrm>
                    <a:prstGeom prst="line">
                      <a:avLst/>
                    </a:prstGeom>
                    <a:noFill/>
                    <a:ln w="25400">
                      <a:solidFill>
                        <a:srgbClr val="003300"/>
                      </a:solidFill>
                      <a:prstDash val="sysDot"/>
                      <a:round/>
                      <a:headEnd/>
                      <a:tailEnd type="triangle" w="med" len="med"/>
                    </a:ln>
                    <a:extLst>
                      <a:ext uri="{909E8E84-426E-40DD-AFC4-6F175D3DCCD1}">
                        <a14:hiddenFill xmlns:a14="http://schemas.microsoft.com/office/drawing/2010/main" xmlns="">
                          <a:noFill/>
                        </a14:hiddenFill>
                      </a:ext>
                    </a:extLst>
                  </p:spPr>
                </p:cxnSp>
                <p:sp>
                  <p:nvSpPr>
                    <p:cNvPr id="82" name="Oval 7"/>
                    <p:cNvSpPr>
                      <a:spLocks noChangeArrowheads="1"/>
                    </p:cNvSpPr>
                    <p:nvPr/>
                  </p:nvSpPr>
                  <p:spPr bwMode="auto">
                    <a:xfrm>
                      <a:off x="707366" y="0"/>
                      <a:ext cx="1315085" cy="793115"/>
                    </a:xfrm>
                    <a:prstGeom prst="ellipse">
                      <a:avLst/>
                    </a:prstGeom>
                    <a:solidFill>
                      <a:srgbClr val="FFFF00"/>
                    </a:solidFill>
                    <a:ln w="9525">
                      <a:solidFill>
                        <a:srgbClr val="000000"/>
                      </a:solidFill>
                      <a:round/>
                      <a:headEnd/>
                      <a:tailEnd/>
                    </a:ln>
                  </p:spPr>
                  <p:txBody>
                    <a:bodyPr rot="0" vert="horz" wrap="square" lIns="91440" tIns="45720" rIns="91440" bIns="45720" anchor="t" anchorCtr="0" upright="1">
                      <a:noAutofit/>
                    </a:bodyPr>
                    <a:lstStyle/>
                    <a:p>
                      <a:pPr algn="ctr">
                        <a:lnSpc>
                          <a:spcPct val="115000"/>
                        </a:lnSpc>
                        <a:spcBef>
                          <a:spcPts val="600"/>
                        </a:spcBef>
                        <a:spcAft>
                          <a:spcPts val="1000"/>
                        </a:spcAft>
                      </a:pPr>
                      <a:r>
                        <a:rPr lang="fr-FR" sz="1600" b="1">
                          <a:effectLst/>
                          <a:latin typeface="Calibri"/>
                          <a:ea typeface="Calibri"/>
                          <a:cs typeface="Times New Roman"/>
                        </a:rPr>
                        <a:t>Mairie</a:t>
                      </a:r>
                      <a:endParaRPr lang="fr-FR" sz="1100">
                        <a:effectLst/>
                        <a:latin typeface="Calibri"/>
                        <a:ea typeface="Calibri"/>
                        <a:cs typeface="Times New Roman"/>
                      </a:endParaRPr>
                    </a:p>
                    <a:p>
                      <a:pPr algn="ctr">
                        <a:lnSpc>
                          <a:spcPct val="115000"/>
                        </a:lnSpc>
                        <a:spcAft>
                          <a:spcPts val="0"/>
                        </a:spcAft>
                      </a:pPr>
                      <a:r>
                        <a:rPr lang="fr-FR" sz="1600" b="1">
                          <a:effectLst/>
                          <a:latin typeface="Calibri"/>
                          <a:ea typeface="Calibri"/>
                          <a:cs typeface="Times New Roman"/>
                        </a:rPr>
                        <a:t> </a:t>
                      </a:r>
                      <a:endParaRPr lang="fr-FR" sz="1100">
                        <a:effectLst/>
                        <a:latin typeface="Calibri"/>
                        <a:ea typeface="Calibri"/>
                        <a:cs typeface="Times New Roman"/>
                      </a:endParaRPr>
                    </a:p>
                  </p:txBody>
                </p:sp>
              </p:grpSp>
            </p:grpSp>
          </p:grpSp>
        </p:grpSp>
        <p:cxnSp>
          <p:nvCxnSpPr>
            <p:cNvPr id="66" name="Line 22"/>
            <p:cNvCxnSpPr/>
            <p:nvPr/>
          </p:nvCxnSpPr>
          <p:spPr bwMode="auto">
            <a:xfrm flipH="1">
              <a:off x="1595886" y="5305245"/>
              <a:ext cx="1104182" cy="543001"/>
            </a:xfrm>
            <a:prstGeom prst="line">
              <a:avLst/>
            </a:prstGeom>
            <a:noFill/>
            <a:ln w="25400">
              <a:solidFill>
                <a:srgbClr val="FF6600"/>
              </a:solidFill>
              <a:round/>
              <a:headEnd/>
              <a:tailEnd type="triangle" w="med" len="med"/>
            </a:ln>
            <a:extLst>
              <a:ext uri="{909E8E84-426E-40DD-AFC4-6F175D3DCCD1}">
                <a14:hiddenFill xmlns:a14="http://schemas.microsoft.com/office/drawing/2010/main" xmlns="">
                  <a:noFill/>
                </a14:hiddenFill>
              </a:ext>
            </a:extLst>
          </p:spPr>
        </p:cxnSp>
      </p:grpSp>
      <p:cxnSp>
        <p:nvCxnSpPr>
          <p:cNvPr id="60" name="Line 20"/>
          <p:cNvCxnSpPr/>
          <p:nvPr/>
        </p:nvCxnSpPr>
        <p:spPr bwMode="auto">
          <a:xfrm flipV="1">
            <a:off x="2634753" y="4211095"/>
            <a:ext cx="1342452" cy="207339"/>
          </a:xfrm>
          <a:prstGeom prst="line">
            <a:avLst/>
          </a:prstGeom>
          <a:noFill/>
          <a:ln w="25400">
            <a:solidFill>
              <a:srgbClr val="000080"/>
            </a:solidFill>
            <a:prstDash val="dash"/>
            <a:round/>
            <a:headEnd type="triangle" w="med" len="med"/>
            <a:tailEnd/>
          </a:ln>
          <a:extLst>
            <a:ext uri="{909E8E84-426E-40DD-AFC4-6F175D3DCCD1}">
              <a14:hiddenFill xmlns:a14="http://schemas.microsoft.com/office/drawing/2010/main" xmlns="">
                <a:noFill/>
              </a14:hiddenFill>
            </a:ext>
          </a:extLst>
        </p:spPr>
      </p:cxnSp>
      <p:cxnSp>
        <p:nvCxnSpPr>
          <p:cNvPr id="61" name="Line 24"/>
          <p:cNvCxnSpPr/>
          <p:nvPr/>
        </p:nvCxnSpPr>
        <p:spPr bwMode="auto">
          <a:xfrm>
            <a:off x="4962339" y="4467155"/>
            <a:ext cx="12041" cy="529727"/>
          </a:xfrm>
          <a:prstGeom prst="line">
            <a:avLst/>
          </a:prstGeom>
          <a:noFill/>
          <a:ln w="25400">
            <a:solidFill>
              <a:srgbClr val="FF6600"/>
            </a:solidFill>
            <a:round/>
            <a:headEnd/>
            <a:tailEnd type="triangle" w="med" len="med"/>
          </a:ln>
          <a:extLst>
            <a:ext uri="{909E8E84-426E-40DD-AFC4-6F175D3DCCD1}">
              <a14:hiddenFill xmlns:a14="http://schemas.microsoft.com/office/drawing/2010/main" xmlns="">
                <a:noFill/>
              </a14:hiddenFill>
            </a:ext>
          </a:extLst>
        </p:spPr>
      </p:cxnSp>
      <p:cxnSp>
        <p:nvCxnSpPr>
          <p:cNvPr id="62" name="Line 37"/>
          <p:cNvCxnSpPr/>
          <p:nvPr/>
        </p:nvCxnSpPr>
        <p:spPr bwMode="auto">
          <a:xfrm flipV="1">
            <a:off x="4716016" y="4437112"/>
            <a:ext cx="0" cy="578497"/>
          </a:xfrm>
          <a:prstGeom prst="line">
            <a:avLst/>
          </a:prstGeom>
          <a:noFill/>
          <a:ln w="25400">
            <a:solidFill>
              <a:srgbClr val="003300"/>
            </a:solidFill>
            <a:prstDash val="sysDot"/>
            <a:round/>
            <a:headEnd/>
            <a:tailEnd type="triangle" w="med" len="med"/>
          </a:ln>
          <a:extLst>
            <a:ext uri="{909E8E84-426E-40DD-AFC4-6F175D3DCCD1}">
              <a14:hiddenFill xmlns:a14="http://schemas.microsoft.com/office/drawing/2010/main" xmlns="">
                <a:noFill/>
              </a14:hiddenFill>
            </a:ext>
          </a:extLst>
        </p:spPr>
      </p:cxnSp>
      <p:cxnSp>
        <p:nvCxnSpPr>
          <p:cNvPr id="63" name="Line 24"/>
          <p:cNvCxnSpPr/>
          <p:nvPr/>
        </p:nvCxnSpPr>
        <p:spPr bwMode="auto">
          <a:xfrm>
            <a:off x="4676359" y="2561212"/>
            <a:ext cx="0" cy="1122004"/>
          </a:xfrm>
          <a:prstGeom prst="line">
            <a:avLst/>
          </a:prstGeom>
          <a:noFill/>
          <a:ln w="25400">
            <a:solidFill>
              <a:srgbClr val="FF6600"/>
            </a:solidFill>
            <a:round/>
            <a:headEnd/>
            <a:tailEnd type="triangle" w="med" len="med"/>
          </a:ln>
          <a:extLst>
            <a:ext uri="{909E8E84-426E-40DD-AFC4-6F175D3DCCD1}">
              <a14:hiddenFill xmlns:a14="http://schemas.microsoft.com/office/drawing/2010/main" xmlns="">
                <a:noFill/>
              </a14:hiddenFill>
            </a:ext>
          </a:extLst>
        </p:spPr>
      </p:cxnSp>
      <p:cxnSp>
        <p:nvCxnSpPr>
          <p:cNvPr id="121" name="Line 33"/>
          <p:cNvCxnSpPr/>
          <p:nvPr/>
        </p:nvCxnSpPr>
        <p:spPr bwMode="auto">
          <a:xfrm>
            <a:off x="4974380" y="2561212"/>
            <a:ext cx="0" cy="1122004"/>
          </a:xfrm>
          <a:prstGeom prst="line">
            <a:avLst/>
          </a:prstGeom>
          <a:noFill/>
          <a:ln w="25400">
            <a:solidFill>
              <a:srgbClr val="000080"/>
            </a:solidFill>
            <a:prstDash val="dash"/>
            <a:round/>
            <a:headEnd type="triangle" w="med" len="med"/>
            <a:tailEnd/>
          </a:ln>
          <a:extLst>
            <a:ext uri="{909E8E84-426E-40DD-AFC4-6F175D3DCCD1}">
              <a14:hiddenFill xmlns:a14="http://schemas.microsoft.com/office/drawing/2010/main" xmlns="">
                <a:noFill/>
              </a14:hiddenFill>
            </a:ext>
          </a:extLst>
        </p:spPr>
      </p:cxnSp>
    </p:spTree>
    <p:extLst>
      <p:ext uri="{BB962C8B-B14F-4D97-AF65-F5344CB8AC3E}">
        <p14:creationId xmlns:p14="http://schemas.microsoft.com/office/powerpoint/2010/main" xmlns="" val="26723188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5"/>
          <p:cNvSpPr>
            <a:spLocks noGrp="1"/>
          </p:cNvSpPr>
          <p:nvPr>
            <p:ph type="title"/>
          </p:nvPr>
        </p:nvSpPr>
        <p:spPr>
          <a:xfrm>
            <a:off x="432048" y="138239"/>
            <a:ext cx="8892480" cy="582211"/>
          </a:xfrm>
        </p:spPr>
        <p:txBody>
          <a:bodyPr wrap="square">
            <a:spAutoFit/>
          </a:bodyPr>
          <a:lstStyle/>
          <a:p>
            <a:pPr algn="l"/>
            <a:r>
              <a:rPr lang="fr-FR" dirty="0" smtClean="0">
                <a:solidFill>
                  <a:srgbClr val="C00000"/>
                </a:solidFill>
                <a:latin typeface="DokChampa" pitchFamily="34" charset="-34"/>
                <a:cs typeface="DokChampa" pitchFamily="34" charset="-34"/>
              </a:rPr>
              <a:t>Utilisation </a:t>
            </a:r>
            <a:r>
              <a:rPr lang="fr-FR" dirty="0" smtClean="0">
                <a:solidFill>
                  <a:srgbClr val="C00000"/>
                </a:solidFill>
                <a:latin typeface="DokChampa" pitchFamily="34" charset="-34"/>
                <a:cs typeface="DokChampa" pitchFamily="34" charset="-34"/>
                <a:sym typeface="Wingdings"/>
              </a:rPr>
              <a:t></a:t>
            </a:r>
            <a:r>
              <a:rPr lang="fr-FR" dirty="0" smtClean="0">
                <a:solidFill>
                  <a:srgbClr val="C00000"/>
                </a:solidFill>
                <a:latin typeface="DokChampa" pitchFamily="34" charset="-34"/>
                <a:cs typeface="DokChampa" pitchFamily="34" charset="-34"/>
              </a:rPr>
              <a:t>PCD-AEPA</a:t>
            </a:r>
            <a:endParaRPr lang="fr-FR" dirty="0">
              <a:solidFill>
                <a:srgbClr val="C00000"/>
              </a:solidFill>
              <a:latin typeface="DokChampa" pitchFamily="34" charset="-34"/>
              <a:cs typeface="DokChampa" pitchFamily="34" charset="-34"/>
            </a:endParaRPr>
          </a:p>
        </p:txBody>
      </p:sp>
      <p:graphicFrame>
        <p:nvGraphicFramePr>
          <p:cNvPr id="6" name="Tableau 5"/>
          <p:cNvGraphicFramePr>
            <a:graphicFrameLocks noGrp="1"/>
          </p:cNvGraphicFramePr>
          <p:nvPr>
            <p:extLst>
              <p:ext uri="{D42A27DB-BD31-4B8C-83A1-F6EECF244321}">
                <p14:modId xmlns:p14="http://schemas.microsoft.com/office/powerpoint/2010/main" xmlns="" val="2739978492"/>
              </p:ext>
            </p:extLst>
          </p:nvPr>
        </p:nvGraphicFramePr>
        <p:xfrm>
          <a:off x="611560" y="1268760"/>
          <a:ext cx="8352928" cy="4525888"/>
        </p:xfrm>
        <a:graphic>
          <a:graphicData uri="http://schemas.openxmlformats.org/drawingml/2006/table">
            <a:tbl>
              <a:tblPr/>
              <a:tblGrid>
                <a:gridCol w="1833570"/>
                <a:gridCol w="3395499"/>
                <a:gridCol w="3123859"/>
              </a:tblGrid>
              <a:tr h="38060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dirty="0" smtClean="0">
                          <a:ln>
                            <a:noFill/>
                          </a:ln>
                          <a:solidFill>
                            <a:schemeClr val="tx1"/>
                          </a:solidFill>
                          <a:effectLst/>
                          <a:latin typeface="DokChampa" pitchFamily="34" charset="-34"/>
                          <a:cs typeface="DokChampa" pitchFamily="34" charset="-34"/>
                        </a:rPr>
                        <a:t>Etapes</a:t>
                      </a:r>
                      <a:endParaRPr kumimoji="0" lang="fr-FR" sz="1600" b="0" i="0" u="none" strike="noStrike" cap="none" normalizeH="0" baseline="0" dirty="0" smtClean="0">
                        <a:ln>
                          <a:noFill/>
                        </a:ln>
                        <a:solidFill>
                          <a:schemeClr val="tx1"/>
                        </a:solidFill>
                        <a:effectLst/>
                        <a:latin typeface="DokChampa" pitchFamily="34" charset="-34"/>
                        <a:cs typeface="DokChampa" pitchFamily="34" charset="-34"/>
                      </a:endParaRPr>
                    </a:p>
                  </a:txBody>
                  <a:tcPr marL="43155" marR="4315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dirty="0" smtClean="0">
                          <a:ln>
                            <a:noFill/>
                          </a:ln>
                          <a:solidFill>
                            <a:schemeClr val="tx1"/>
                          </a:solidFill>
                          <a:effectLst/>
                          <a:latin typeface="DokChampa" pitchFamily="34" charset="-34"/>
                          <a:cs typeface="DokChampa" pitchFamily="34" charset="-34"/>
                        </a:rPr>
                        <a:t>Objectif</a:t>
                      </a:r>
                      <a:endParaRPr kumimoji="0" lang="fr-FR" sz="1600" b="0" i="0" u="none" strike="noStrike" cap="none" normalizeH="0" baseline="0" dirty="0" smtClean="0">
                        <a:ln>
                          <a:noFill/>
                        </a:ln>
                        <a:solidFill>
                          <a:schemeClr val="tx1"/>
                        </a:solidFill>
                        <a:effectLst/>
                        <a:latin typeface="DokChampa" pitchFamily="34" charset="-34"/>
                        <a:cs typeface="DokChampa" pitchFamily="34" charset="-34"/>
                      </a:endParaRPr>
                    </a:p>
                  </a:txBody>
                  <a:tcPr marL="43155" marR="4315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dirty="0" smtClean="0">
                          <a:ln>
                            <a:noFill/>
                          </a:ln>
                          <a:solidFill>
                            <a:schemeClr val="tx1"/>
                          </a:solidFill>
                          <a:effectLst/>
                          <a:latin typeface="DokChampa" pitchFamily="34" charset="-34"/>
                          <a:cs typeface="DokChampa" pitchFamily="34" charset="-34"/>
                        </a:rPr>
                        <a:t>Acteurs et Rôles</a:t>
                      </a:r>
                      <a:endParaRPr kumimoji="0" lang="fr-FR" sz="1600" b="0" i="0" u="none" strike="noStrike" cap="none" normalizeH="0" baseline="0" dirty="0" smtClean="0">
                        <a:ln>
                          <a:noFill/>
                        </a:ln>
                        <a:solidFill>
                          <a:schemeClr val="tx1"/>
                        </a:solidFill>
                        <a:effectLst/>
                        <a:latin typeface="DokChampa" pitchFamily="34" charset="-34"/>
                        <a:cs typeface="DokChampa" pitchFamily="34" charset="-34"/>
                      </a:endParaRPr>
                    </a:p>
                  </a:txBody>
                  <a:tcPr marL="43155" marR="4315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5">
                        <a:lumMod val="20000"/>
                        <a:lumOff val="80000"/>
                      </a:schemeClr>
                    </a:solidFill>
                  </a:tcPr>
                </a:tc>
              </a:tr>
              <a:tr h="178716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dirty="0" smtClean="0">
                          <a:ln>
                            <a:noFill/>
                          </a:ln>
                          <a:solidFill>
                            <a:schemeClr val="accent6">
                              <a:lumMod val="60000"/>
                              <a:lumOff val="40000"/>
                            </a:schemeClr>
                          </a:solidFill>
                          <a:effectLst/>
                          <a:latin typeface="DokChampa" pitchFamily="34" charset="-34"/>
                          <a:cs typeface="DokChampa" pitchFamily="34" charset="-34"/>
                        </a:rPr>
                        <a:t>Ensemencement </a:t>
                      </a:r>
                      <a:r>
                        <a:rPr kumimoji="0" lang="fr-FR" sz="1600" b="0" i="0" u="none" strike="noStrike" cap="none" normalizeH="0" baseline="0" dirty="0" smtClean="0">
                          <a:ln>
                            <a:noFill/>
                          </a:ln>
                          <a:solidFill>
                            <a:schemeClr val="accent6">
                              <a:lumMod val="60000"/>
                              <a:lumOff val="40000"/>
                            </a:schemeClr>
                          </a:solidFill>
                          <a:effectLst/>
                          <a:latin typeface="DokChampa" pitchFamily="34" charset="-34"/>
                          <a:cs typeface="DokChampa" pitchFamily="34" charset="-34"/>
                        </a:rPr>
                        <a:t>de l’initiative </a:t>
                      </a:r>
                    </a:p>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dirty="0" smtClean="0">
                          <a:ln>
                            <a:noFill/>
                          </a:ln>
                          <a:solidFill>
                            <a:schemeClr val="accent6">
                              <a:lumMod val="60000"/>
                              <a:lumOff val="40000"/>
                            </a:schemeClr>
                          </a:solidFill>
                          <a:effectLst/>
                          <a:latin typeface="DokChampa" pitchFamily="34" charset="-34"/>
                          <a:cs typeface="DokChampa" pitchFamily="34" charset="-34"/>
                        </a:rPr>
                        <a:t>d’élaboration d’un PCD-AEPA</a:t>
                      </a:r>
                    </a:p>
                  </a:txBody>
                  <a:tcPr marL="43155" marR="4315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171450" marR="0" lvl="0" indent="-171450" algn="l" defTabSz="914400" rtl="0" eaLnBrk="1" fontAlgn="base" latinLnBrk="0" hangingPunct="1">
                        <a:lnSpc>
                          <a:spcPct val="100000"/>
                        </a:lnSpc>
                        <a:spcBef>
                          <a:spcPct val="0"/>
                        </a:spcBef>
                        <a:spcAft>
                          <a:spcPct val="0"/>
                        </a:spcAft>
                        <a:buClrTx/>
                        <a:buSzTx/>
                        <a:buFont typeface="Arial" pitchFamily="34" charset="0"/>
                        <a:buChar char="•"/>
                        <a:tabLst/>
                      </a:pPr>
                      <a:r>
                        <a:rPr kumimoji="0" lang="fr-FR" sz="1600" b="0" i="0" u="none" strike="noStrike" kern="1200" cap="none" normalizeH="0" baseline="0" dirty="0" smtClean="0">
                          <a:ln>
                            <a:noFill/>
                          </a:ln>
                          <a:solidFill>
                            <a:schemeClr val="tx1"/>
                          </a:solidFill>
                          <a:effectLst/>
                          <a:latin typeface="DokChampa" pitchFamily="34" charset="-34"/>
                          <a:ea typeface="+mn-ea"/>
                          <a:cs typeface="DokChampa" pitchFamily="34" charset="-34"/>
                        </a:rPr>
                        <a:t>Exposé: les résultats de l’INO relatifs à la commune, normes et critères en matière d’AEPA</a:t>
                      </a:r>
                    </a:p>
                  </a:txBody>
                  <a:tcPr marL="43155" marR="4315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 typeface="Symbol" pitchFamily="18" charset="2"/>
                        <a:buChar char=""/>
                        <a:tabLst/>
                      </a:pPr>
                      <a:r>
                        <a:rPr kumimoji="0" lang="fr-FR" sz="1600" b="1" i="0" u="none" strike="noStrike" cap="none" normalizeH="0" baseline="0" dirty="0" smtClean="0">
                          <a:ln>
                            <a:noFill/>
                          </a:ln>
                          <a:solidFill>
                            <a:schemeClr val="tx1"/>
                          </a:solidFill>
                          <a:effectLst/>
                          <a:latin typeface="DokChampa" pitchFamily="34" charset="-34"/>
                          <a:cs typeface="DokChampa" pitchFamily="34" charset="-34"/>
                        </a:rPr>
                        <a:t>CM</a:t>
                      </a:r>
                      <a:r>
                        <a:rPr kumimoji="0" lang="fr-FR" sz="1600" b="0" i="0" u="none" strike="noStrike" cap="none" normalizeH="0" baseline="0" dirty="0" smtClean="0">
                          <a:ln>
                            <a:noFill/>
                          </a:ln>
                          <a:solidFill>
                            <a:schemeClr val="tx1"/>
                          </a:solidFill>
                          <a:effectLst/>
                          <a:latin typeface="DokChampa" pitchFamily="34" charset="-34"/>
                          <a:cs typeface="DokChampa" pitchFamily="34" charset="-34"/>
                        </a:rPr>
                        <a:t> : Organise l’Atelier que le maire préside </a:t>
                      </a:r>
                    </a:p>
                    <a:p>
                      <a:pPr marL="342900" marR="0" lvl="0" indent="-342900" algn="l" defTabSz="914400" rtl="0" eaLnBrk="1" fontAlgn="base" latinLnBrk="0" hangingPunct="1">
                        <a:lnSpc>
                          <a:spcPct val="100000"/>
                        </a:lnSpc>
                        <a:spcBef>
                          <a:spcPct val="0"/>
                        </a:spcBef>
                        <a:spcAft>
                          <a:spcPct val="0"/>
                        </a:spcAft>
                        <a:buClrTx/>
                        <a:buSzTx/>
                        <a:buFont typeface="Symbol" pitchFamily="18" charset="2"/>
                        <a:buChar char=""/>
                        <a:tabLst/>
                      </a:pPr>
                      <a:r>
                        <a:rPr kumimoji="0" lang="fr-FR" sz="1600" b="1" i="0" u="none" strike="noStrike" cap="none" normalizeH="0" baseline="0" dirty="0" smtClean="0">
                          <a:ln>
                            <a:noFill/>
                          </a:ln>
                          <a:solidFill>
                            <a:schemeClr val="tx1"/>
                          </a:solidFill>
                          <a:effectLst/>
                          <a:latin typeface="DokChampa" pitchFamily="34" charset="-34"/>
                          <a:cs typeface="DokChampa" pitchFamily="34" charset="-34"/>
                        </a:rPr>
                        <a:t>Participants</a:t>
                      </a:r>
                      <a:r>
                        <a:rPr kumimoji="0" lang="fr-FR" sz="1600" b="0" i="0" u="none" strike="noStrike" cap="none" normalizeH="0" baseline="0" dirty="0" smtClean="0">
                          <a:ln>
                            <a:noFill/>
                          </a:ln>
                          <a:solidFill>
                            <a:schemeClr val="tx1"/>
                          </a:solidFill>
                          <a:effectLst/>
                          <a:latin typeface="DokChampa" pitchFamily="34" charset="-34"/>
                          <a:cs typeface="DokChampa" pitchFamily="34" charset="-34"/>
                        </a:rPr>
                        <a:t>: CM, point focal AEPA, CVD, AUE, PTF de la commune, responsable coutumiers…</a:t>
                      </a:r>
                    </a:p>
                    <a:p>
                      <a:pPr marL="342900" marR="0" lvl="0" indent="-342900" algn="l" defTabSz="914400" rtl="0" eaLnBrk="1" fontAlgn="base" latinLnBrk="0" hangingPunct="1">
                        <a:lnSpc>
                          <a:spcPct val="100000"/>
                        </a:lnSpc>
                        <a:spcBef>
                          <a:spcPct val="0"/>
                        </a:spcBef>
                        <a:spcAft>
                          <a:spcPct val="0"/>
                        </a:spcAft>
                        <a:buClrTx/>
                        <a:buSzTx/>
                        <a:buFont typeface="Symbol" pitchFamily="18" charset="2"/>
                        <a:buChar char=""/>
                        <a:tabLst/>
                      </a:pPr>
                      <a:r>
                        <a:rPr kumimoji="0" lang="fr-FR" sz="1600" b="1" i="0" u="none" strike="noStrike" cap="none" normalizeH="0" baseline="0" dirty="0" smtClean="0">
                          <a:ln>
                            <a:noFill/>
                          </a:ln>
                          <a:solidFill>
                            <a:schemeClr val="tx1"/>
                          </a:solidFill>
                          <a:effectLst/>
                          <a:latin typeface="DokChampa" pitchFamily="34" charset="-34"/>
                          <a:cs typeface="DokChampa" pitchFamily="34" charset="-34"/>
                        </a:rPr>
                        <a:t>DREAHA</a:t>
                      </a:r>
                      <a:r>
                        <a:rPr kumimoji="0" lang="fr-FR" sz="1600" b="0" i="0" u="none" strike="noStrike" cap="none" normalizeH="0" baseline="0" dirty="0" smtClean="0">
                          <a:ln>
                            <a:noFill/>
                          </a:ln>
                          <a:solidFill>
                            <a:schemeClr val="tx1"/>
                          </a:solidFill>
                          <a:effectLst/>
                          <a:latin typeface="DokChampa" pitchFamily="34" charset="-34"/>
                          <a:cs typeface="DokChampa" pitchFamily="34" charset="-34"/>
                        </a:rPr>
                        <a:t> et </a:t>
                      </a:r>
                      <a:r>
                        <a:rPr kumimoji="0" lang="fr-FR" sz="1600" b="1" i="0" u="none" strike="noStrike" cap="none" normalizeH="0" baseline="0" dirty="0" smtClean="0">
                          <a:ln>
                            <a:noFill/>
                          </a:ln>
                          <a:solidFill>
                            <a:schemeClr val="tx1"/>
                          </a:solidFill>
                          <a:effectLst/>
                          <a:latin typeface="DokChampa" pitchFamily="34" charset="-34"/>
                          <a:cs typeface="DokChampa" pitchFamily="34" charset="-34"/>
                        </a:rPr>
                        <a:t>DRS</a:t>
                      </a:r>
                      <a:r>
                        <a:rPr kumimoji="0" lang="fr-FR" sz="1600" b="0" i="0" u="none" strike="noStrike" cap="none" normalizeH="0" baseline="0" dirty="0" smtClean="0">
                          <a:ln>
                            <a:noFill/>
                          </a:ln>
                          <a:solidFill>
                            <a:schemeClr val="tx1"/>
                          </a:solidFill>
                          <a:effectLst/>
                          <a:latin typeface="DokChampa" pitchFamily="34" charset="-34"/>
                          <a:cs typeface="DokChampa" pitchFamily="34" charset="-34"/>
                        </a:rPr>
                        <a:t> : Animent l’atelier</a:t>
                      </a:r>
                    </a:p>
                  </a:txBody>
                  <a:tcPr marL="43155" marR="4315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15270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dirty="0" smtClean="0">
                          <a:ln>
                            <a:noFill/>
                          </a:ln>
                          <a:solidFill>
                            <a:schemeClr val="accent6">
                              <a:lumMod val="60000"/>
                              <a:lumOff val="40000"/>
                            </a:schemeClr>
                          </a:solidFill>
                          <a:effectLst/>
                          <a:latin typeface="DokChampa" pitchFamily="34" charset="-34"/>
                          <a:cs typeface="DokChampa" pitchFamily="34" charset="-34"/>
                        </a:rPr>
                        <a:t>Planification</a:t>
                      </a:r>
                      <a:endParaRPr kumimoji="0" lang="fr-FR" sz="1600" b="0" i="0" u="none" strike="noStrike" cap="none" normalizeH="0" baseline="0" dirty="0" smtClean="0">
                        <a:ln>
                          <a:noFill/>
                        </a:ln>
                        <a:solidFill>
                          <a:schemeClr val="accent6">
                            <a:lumMod val="60000"/>
                            <a:lumOff val="40000"/>
                          </a:schemeClr>
                        </a:solidFill>
                        <a:effectLst/>
                        <a:latin typeface="DokChampa" pitchFamily="34" charset="-34"/>
                        <a:cs typeface="DokChampa" pitchFamily="34" charset="-34"/>
                      </a:endParaRPr>
                    </a:p>
                  </a:txBody>
                  <a:tcPr marL="43155" marR="4315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85750" marR="0" lvl="0" indent="-285750" algn="l" defTabSz="914400" rtl="0" eaLnBrk="1" fontAlgn="base" latinLnBrk="0" hangingPunct="1">
                        <a:lnSpc>
                          <a:spcPct val="100000"/>
                        </a:lnSpc>
                        <a:spcBef>
                          <a:spcPct val="0"/>
                        </a:spcBef>
                        <a:spcAft>
                          <a:spcPct val="0"/>
                        </a:spcAft>
                        <a:buClrTx/>
                        <a:buSzTx/>
                        <a:buFont typeface="Arial" pitchFamily="34" charset="0"/>
                        <a:buChar char="•"/>
                        <a:tabLst/>
                      </a:pPr>
                      <a:r>
                        <a:rPr kumimoji="0" lang="fr-FR" sz="1600" b="0" i="0" u="none" strike="noStrike" cap="none" normalizeH="0" baseline="0" dirty="0" smtClean="0">
                          <a:ln>
                            <a:noFill/>
                          </a:ln>
                          <a:solidFill>
                            <a:schemeClr val="tx1"/>
                          </a:solidFill>
                          <a:effectLst/>
                          <a:latin typeface="DokChampa" pitchFamily="34" charset="-34"/>
                          <a:cs typeface="DokChampa" pitchFamily="34" charset="-34"/>
                        </a:rPr>
                        <a:t>Détermination des orientations de développement du secteur AEPA et objectifs du PCD-AEPA à partir des taux d’accès</a:t>
                      </a:r>
                    </a:p>
                    <a:p>
                      <a:pPr marL="285750" marR="0" lvl="0" indent="-285750" algn="l" defTabSz="914400" rtl="0" eaLnBrk="1" fontAlgn="base" latinLnBrk="0" hangingPunct="1">
                        <a:lnSpc>
                          <a:spcPct val="100000"/>
                        </a:lnSpc>
                        <a:spcBef>
                          <a:spcPct val="0"/>
                        </a:spcBef>
                        <a:spcAft>
                          <a:spcPct val="0"/>
                        </a:spcAft>
                        <a:buClrTx/>
                        <a:buSzTx/>
                        <a:buFont typeface="Arial" pitchFamily="34" charset="0"/>
                        <a:buChar char="•"/>
                        <a:tabLst/>
                      </a:pPr>
                      <a:r>
                        <a:rPr kumimoji="0" lang="fr-FR" sz="1600" b="0" i="0" u="none" strike="noStrike" cap="none" normalizeH="0" baseline="0" dirty="0" smtClean="0">
                          <a:ln>
                            <a:noFill/>
                          </a:ln>
                          <a:solidFill>
                            <a:schemeClr val="tx1"/>
                          </a:solidFill>
                          <a:effectLst/>
                          <a:latin typeface="DokChampa" pitchFamily="34" charset="-34"/>
                          <a:cs typeface="DokChampa" pitchFamily="34" charset="-34"/>
                        </a:rPr>
                        <a:t>Arbitrage et programmation physique et financière des projets </a:t>
                      </a:r>
                      <a:r>
                        <a:rPr kumimoji="0" lang="fr-FR" sz="1600" b="0" i="0" u="none" strike="noStrike" kern="1200" cap="none" normalizeH="0" baseline="0" dirty="0" smtClean="0">
                          <a:ln>
                            <a:noFill/>
                          </a:ln>
                          <a:solidFill>
                            <a:schemeClr val="tx1"/>
                          </a:solidFill>
                          <a:effectLst/>
                          <a:latin typeface="DokChampa" pitchFamily="34" charset="-34"/>
                          <a:ea typeface="+mn-ea"/>
                          <a:cs typeface="DokChampa" pitchFamily="34" charset="-34"/>
                        </a:rPr>
                        <a:t>en exploitant les taux d’accès</a:t>
                      </a:r>
                    </a:p>
                  </a:txBody>
                  <a:tcPr marL="43155" marR="4315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 typeface="Symbol" pitchFamily="18" charset="2"/>
                        <a:buChar char=""/>
                        <a:tabLst/>
                      </a:pPr>
                      <a:r>
                        <a:rPr kumimoji="0" lang="fr-FR" sz="1600" b="1" i="0" u="none" strike="noStrike" cap="none" normalizeH="0" baseline="0" dirty="0" smtClean="0">
                          <a:ln>
                            <a:noFill/>
                          </a:ln>
                          <a:solidFill>
                            <a:schemeClr val="tx1"/>
                          </a:solidFill>
                          <a:effectLst/>
                          <a:latin typeface="DokChampa" pitchFamily="34" charset="-34"/>
                          <a:cs typeface="DokChampa" pitchFamily="34" charset="-34"/>
                        </a:rPr>
                        <a:t>BE</a:t>
                      </a:r>
                      <a:r>
                        <a:rPr kumimoji="0" lang="fr-FR" sz="1600" b="0" i="0" u="none" strike="noStrike" cap="none" normalizeH="0" baseline="0" dirty="0" smtClean="0">
                          <a:ln>
                            <a:noFill/>
                          </a:ln>
                          <a:solidFill>
                            <a:schemeClr val="tx1"/>
                          </a:solidFill>
                          <a:effectLst/>
                          <a:latin typeface="DokChampa" pitchFamily="34" charset="-34"/>
                          <a:cs typeface="DokChampa" pitchFamily="34" charset="-34"/>
                        </a:rPr>
                        <a:t> : Apporte son expertise et son assistance technique à la Commission Ad hoc</a:t>
                      </a:r>
                    </a:p>
                    <a:p>
                      <a:pPr marL="342900" marR="0" lvl="0" indent="-342900" algn="l" defTabSz="914400" rtl="0" eaLnBrk="1" fontAlgn="base" latinLnBrk="0" hangingPunct="1">
                        <a:lnSpc>
                          <a:spcPct val="100000"/>
                        </a:lnSpc>
                        <a:spcBef>
                          <a:spcPct val="0"/>
                        </a:spcBef>
                        <a:spcAft>
                          <a:spcPct val="0"/>
                        </a:spcAft>
                        <a:buClrTx/>
                        <a:buSzTx/>
                        <a:buFont typeface="Symbol" pitchFamily="18" charset="2"/>
                        <a:buChar char=""/>
                        <a:tabLst/>
                      </a:pPr>
                      <a:r>
                        <a:rPr kumimoji="0" lang="fr-FR" sz="1600" b="1" i="0" u="none" strike="noStrike" cap="none" normalizeH="0" baseline="0" dirty="0" smtClean="0">
                          <a:ln>
                            <a:noFill/>
                          </a:ln>
                          <a:solidFill>
                            <a:schemeClr val="tx1"/>
                          </a:solidFill>
                          <a:effectLst/>
                          <a:latin typeface="DokChampa" pitchFamily="34" charset="-34"/>
                          <a:cs typeface="DokChampa" pitchFamily="34" charset="-34"/>
                        </a:rPr>
                        <a:t>Com Ad hoc</a:t>
                      </a:r>
                      <a:r>
                        <a:rPr kumimoji="0" lang="fr-FR" sz="1600" b="0" i="0" u="none" strike="noStrike" cap="none" normalizeH="0" baseline="0" dirty="0" smtClean="0">
                          <a:ln>
                            <a:noFill/>
                          </a:ln>
                          <a:solidFill>
                            <a:schemeClr val="tx1"/>
                          </a:solidFill>
                          <a:effectLst/>
                          <a:latin typeface="DokChampa" pitchFamily="34" charset="-34"/>
                          <a:cs typeface="DokChampa" pitchFamily="34" charset="-34"/>
                        </a:rPr>
                        <a:t> : Détermine les orientations de développement du secteur AEPA au regard du diagnostic dans l’optique d’atteindre les OMD.</a:t>
                      </a:r>
                    </a:p>
                  </a:txBody>
                  <a:tcPr marL="43155" marR="4315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xmlns="" val="207728147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5"/>
          <p:cNvSpPr>
            <a:spLocks noGrp="1"/>
          </p:cNvSpPr>
          <p:nvPr>
            <p:ph type="title"/>
          </p:nvPr>
        </p:nvSpPr>
        <p:spPr>
          <a:xfrm>
            <a:off x="467544" y="66231"/>
            <a:ext cx="8784976" cy="582211"/>
          </a:xfrm>
        </p:spPr>
        <p:txBody>
          <a:bodyPr wrap="square">
            <a:spAutoFit/>
          </a:bodyPr>
          <a:lstStyle/>
          <a:p>
            <a:pPr algn="l"/>
            <a:r>
              <a:rPr lang="fr-FR" dirty="0" smtClean="0">
                <a:solidFill>
                  <a:srgbClr val="C00000"/>
                </a:solidFill>
                <a:latin typeface="DokChampa" pitchFamily="34" charset="-34"/>
                <a:cs typeface="DokChampa" pitchFamily="34" charset="-34"/>
              </a:rPr>
              <a:t>Utilisation </a:t>
            </a:r>
            <a:r>
              <a:rPr lang="fr-FR" dirty="0" smtClean="0">
                <a:solidFill>
                  <a:srgbClr val="C00000"/>
                </a:solidFill>
                <a:latin typeface="DokChampa" pitchFamily="34" charset="-34"/>
                <a:cs typeface="DokChampa" pitchFamily="34" charset="-34"/>
                <a:sym typeface="Wingdings"/>
              </a:rPr>
              <a:t></a:t>
            </a:r>
            <a:r>
              <a:rPr lang="fr-FR" dirty="0" smtClean="0">
                <a:solidFill>
                  <a:srgbClr val="C00000"/>
                </a:solidFill>
                <a:latin typeface="DokChampa" pitchFamily="34" charset="-34"/>
                <a:cs typeface="DokChampa" pitchFamily="34" charset="-34"/>
              </a:rPr>
              <a:t>monitoring global </a:t>
            </a:r>
            <a:endParaRPr lang="fr-FR" dirty="0">
              <a:solidFill>
                <a:srgbClr val="C00000"/>
              </a:solidFill>
              <a:latin typeface="DokChampa" pitchFamily="34" charset="-34"/>
              <a:cs typeface="DokChampa" pitchFamily="34" charset="-34"/>
            </a:endParaRPr>
          </a:p>
        </p:txBody>
      </p:sp>
      <p:sp>
        <p:nvSpPr>
          <p:cNvPr id="2" name="ZoneTexte 1"/>
          <p:cNvSpPr txBox="1"/>
          <p:nvPr/>
        </p:nvSpPr>
        <p:spPr>
          <a:xfrm>
            <a:off x="539552" y="1360507"/>
            <a:ext cx="8352928" cy="3508653"/>
          </a:xfrm>
          <a:prstGeom prst="rect">
            <a:avLst/>
          </a:prstGeom>
          <a:noFill/>
        </p:spPr>
        <p:txBody>
          <a:bodyPr wrap="square" rtlCol="0">
            <a:spAutoFit/>
          </a:bodyPr>
          <a:lstStyle/>
          <a:p>
            <a:pPr>
              <a:spcBef>
                <a:spcPts val="600"/>
              </a:spcBef>
              <a:spcAft>
                <a:spcPts val="600"/>
              </a:spcAft>
            </a:pPr>
            <a:r>
              <a:rPr lang="fr-FR" sz="2400" dirty="0" smtClean="0">
                <a:latin typeface="DokChampa" pitchFamily="34" charset="-34"/>
                <a:cs typeface="DokChampa" pitchFamily="34" charset="-34"/>
              </a:rPr>
              <a:t>Pour le monitoring global, le dispositif de SE est basé sur:</a:t>
            </a:r>
          </a:p>
          <a:p>
            <a:pPr marL="342900" indent="-342900">
              <a:spcBef>
                <a:spcPts val="600"/>
              </a:spcBef>
              <a:spcAft>
                <a:spcPts val="600"/>
              </a:spcAft>
              <a:buFont typeface="Arial" pitchFamily="34" charset="0"/>
              <a:buChar char="•"/>
            </a:pPr>
            <a:r>
              <a:rPr lang="fr-FR" sz="2400" dirty="0" smtClean="0">
                <a:latin typeface="DokChampa" pitchFamily="34" charset="-34"/>
                <a:cs typeface="DokChampa" pitchFamily="34" charset="-34"/>
              </a:rPr>
              <a:t>une chaine opérationnelle de collecte, de traitement et de diffusion d’informations</a:t>
            </a:r>
          </a:p>
          <a:p>
            <a:pPr marL="342900" indent="-342900">
              <a:spcBef>
                <a:spcPts val="600"/>
              </a:spcBef>
              <a:spcAft>
                <a:spcPts val="600"/>
              </a:spcAft>
              <a:buFont typeface="Arial" pitchFamily="34" charset="0"/>
              <a:buChar char="•"/>
            </a:pPr>
            <a:r>
              <a:rPr lang="fr-FR" sz="2400" dirty="0">
                <a:latin typeface="DokChampa" pitchFamily="34" charset="-34"/>
                <a:cs typeface="DokChampa" pitchFamily="34" charset="-34"/>
              </a:rPr>
              <a:t>d</a:t>
            </a:r>
            <a:r>
              <a:rPr lang="fr-FR" sz="2400" dirty="0" smtClean="0">
                <a:latin typeface="DokChampa" pitchFamily="34" charset="-34"/>
                <a:cs typeface="DokChampa" pitchFamily="34" charset="-34"/>
              </a:rPr>
              <a:t>es outils d’aide à la décision à </a:t>
            </a:r>
            <a:r>
              <a:rPr lang="fr-FR" sz="2400" smtClean="0">
                <a:latin typeface="DokChampa" pitchFamily="34" charset="-34"/>
                <a:cs typeface="DokChampa" pitchFamily="34" charset="-34"/>
              </a:rPr>
              <a:t>l’échelle nationale, régionale et communale </a:t>
            </a:r>
            <a:endParaRPr lang="fr-FR" sz="2400" dirty="0" smtClean="0">
              <a:latin typeface="DokChampa" pitchFamily="34" charset="-34"/>
              <a:cs typeface="DokChampa" pitchFamily="34" charset="-34"/>
            </a:endParaRPr>
          </a:p>
          <a:p>
            <a:pPr marL="342900" indent="-342900">
              <a:spcBef>
                <a:spcPts val="600"/>
              </a:spcBef>
              <a:spcAft>
                <a:spcPts val="600"/>
              </a:spcAft>
              <a:buFont typeface="Arial" pitchFamily="34" charset="0"/>
              <a:buChar char="•"/>
            </a:pPr>
            <a:r>
              <a:rPr lang="fr-FR" sz="2400" dirty="0">
                <a:latin typeface="DokChampa" pitchFamily="34" charset="-34"/>
                <a:cs typeface="DokChampa" pitchFamily="34" charset="-34"/>
              </a:rPr>
              <a:t>d</a:t>
            </a:r>
            <a:r>
              <a:rPr lang="fr-FR" sz="2400" dirty="0" smtClean="0">
                <a:latin typeface="DokChampa" pitchFamily="34" charset="-34"/>
                <a:cs typeface="DokChampa" pitchFamily="34" charset="-34"/>
              </a:rPr>
              <a:t>es cadres de dialogue impliquant tous les groupes d’acteurs : Gouvernement, Collectivités, PTF, OSC, Secteurs privés, chercheurs, </a:t>
            </a:r>
            <a:r>
              <a:rPr lang="fr-FR" sz="2400" dirty="0" err="1" smtClean="0">
                <a:latin typeface="DokChampa" pitchFamily="34" charset="-34"/>
                <a:cs typeface="DokChampa" pitchFamily="34" charset="-34"/>
              </a:rPr>
              <a:t>etc</a:t>
            </a:r>
            <a:endParaRPr lang="fr-FR" sz="2400" dirty="0" smtClean="0">
              <a:latin typeface="DokChampa" pitchFamily="34" charset="-34"/>
              <a:cs typeface="DokChampa" pitchFamily="34" charset="-34"/>
            </a:endParaRPr>
          </a:p>
        </p:txBody>
      </p:sp>
    </p:spTree>
    <p:extLst>
      <p:ext uri="{BB962C8B-B14F-4D97-AF65-F5344CB8AC3E}">
        <p14:creationId xmlns:p14="http://schemas.microsoft.com/office/powerpoint/2010/main" xmlns="" val="374047226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552" y="-99392"/>
            <a:ext cx="7772400" cy="936104"/>
          </a:xfrm>
        </p:spPr>
        <p:txBody>
          <a:bodyPr>
            <a:normAutofit fontScale="90000"/>
          </a:bodyPr>
          <a:lstStyle/>
          <a:p>
            <a:pPr algn="l"/>
            <a:r>
              <a:rPr lang="fr-FR" dirty="0" smtClean="0">
                <a:solidFill>
                  <a:srgbClr val="C00000"/>
                </a:solidFill>
                <a:latin typeface="DokChampa" pitchFamily="34" charset="-34"/>
                <a:cs typeface="DokChampa" pitchFamily="34" charset="-34"/>
              </a:rPr>
              <a:t/>
            </a:r>
            <a:br>
              <a:rPr lang="fr-FR" dirty="0" smtClean="0">
                <a:solidFill>
                  <a:srgbClr val="C00000"/>
                </a:solidFill>
                <a:latin typeface="DokChampa" pitchFamily="34" charset="-34"/>
                <a:cs typeface="DokChampa" pitchFamily="34" charset="-34"/>
              </a:rPr>
            </a:br>
            <a:r>
              <a:rPr lang="fr-FR" dirty="0">
                <a:solidFill>
                  <a:srgbClr val="C00000"/>
                </a:solidFill>
                <a:latin typeface="DokChampa" pitchFamily="34" charset="-34"/>
                <a:cs typeface="DokChampa" pitchFamily="34" charset="-34"/>
              </a:rPr>
              <a:t/>
            </a:r>
            <a:br>
              <a:rPr lang="fr-FR" dirty="0">
                <a:solidFill>
                  <a:srgbClr val="C00000"/>
                </a:solidFill>
                <a:latin typeface="DokChampa" pitchFamily="34" charset="-34"/>
                <a:cs typeface="DokChampa" pitchFamily="34" charset="-34"/>
              </a:rPr>
            </a:br>
            <a:r>
              <a:rPr lang="fr-FR" dirty="0" smtClean="0">
                <a:solidFill>
                  <a:srgbClr val="C00000"/>
                </a:solidFill>
                <a:latin typeface="DokChampa" pitchFamily="34" charset="-34"/>
                <a:cs typeface="DokChampa" pitchFamily="34" charset="-34"/>
              </a:rPr>
              <a:t/>
            </a:r>
            <a:br>
              <a:rPr lang="fr-FR" dirty="0" smtClean="0">
                <a:solidFill>
                  <a:srgbClr val="C00000"/>
                </a:solidFill>
                <a:latin typeface="DokChampa" pitchFamily="34" charset="-34"/>
                <a:cs typeface="DokChampa" pitchFamily="34" charset="-34"/>
              </a:rPr>
            </a:br>
            <a:r>
              <a:rPr lang="fr-FR" dirty="0">
                <a:solidFill>
                  <a:srgbClr val="C00000"/>
                </a:solidFill>
                <a:latin typeface="DokChampa" pitchFamily="34" charset="-34"/>
                <a:cs typeface="DokChampa" pitchFamily="34" charset="-34"/>
              </a:rPr>
              <a:t/>
            </a:r>
            <a:br>
              <a:rPr lang="fr-FR" dirty="0">
                <a:solidFill>
                  <a:srgbClr val="C00000"/>
                </a:solidFill>
                <a:latin typeface="DokChampa" pitchFamily="34" charset="-34"/>
                <a:cs typeface="DokChampa" pitchFamily="34" charset="-34"/>
              </a:rPr>
            </a:br>
            <a:r>
              <a:rPr lang="fr-FR" dirty="0" smtClean="0">
                <a:solidFill>
                  <a:srgbClr val="C00000"/>
                </a:solidFill>
                <a:latin typeface="DokChampa" pitchFamily="34" charset="-34"/>
                <a:cs typeface="DokChampa" pitchFamily="34" charset="-34"/>
              </a:rPr>
              <a:t/>
            </a:r>
            <a:br>
              <a:rPr lang="fr-FR" dirty="0" smtClean="0">
                <a:solidFill>
                  <a:srgbClr val="C00000"/>
                </a:solidFill>
                <a:latin typeface="DokChampa" pitchFamily="34" charset="-34"/>
                <a:cs typeface="DokChampa" pitchFamily="34" charset="-34"/>
              </a:rPr>
            </a:br>
            <a:r>
              <a:rPr lang="fr-FR" dirty="0">
                <a:solidFill>
                  <a:srgbClr val="C00000"/>
                </a:solidFill>
                <a:latin typeface="DokChampa" pitchFamily="34" charset="-34"/>
                <a:cs typeface="DokChampa" pitchFamily="34" charset="-34"/>
              </a:rPr>
              <a:t/>
            </a:r>
            <a:br>
              <a:rPr lang="fr-FR" dirty="0">
                <a:solidFill>
                  <a:srgbClr val="C00000"/>
                </a:solidFill>
                <a:latin typeface="DokChampa" pitchFamily="34" charset="-34"/>
                <a:cs typeface="DokChampa" pitchFamily="34" charset="-34"/>
              </a:rPr>
            </a:br>
            <a:r>
              <a:rPr lang="fr-FR" dirty="0" smtClean="0">
                <a:solidFill>
                  <a:srgbClr val="C00000"/>
                </a:solidFill>
                <a:latin typeface="DokChampa" pitchFamily="34" charset="-34"/>
                <a:cs typeface="DokChampa" pitchFamily="34" charset="-34"/>
              </a:rPr>
              <a:t/>
            </a:r>
            <a:br>
              <a:rPr lang="fr-FR" dirty="0" smtClean="0">
                <a:solidFill>
                  <a:srgbClr val="C00000"/>
                </a:solidFill>
                <a:latin typeface="DokChampa" pitchFamily="34" charset="-34"/>
                <a:cs typeface="DokChampa" pitchFamily="34" charset="-34"/>
              </a:rPr>
            </a:br>
            <a:r>
              <a:rPr lang="fr-FR" dirty="0">
                <a:solidFill>
                  <a:srgbClr val="C00000"/>
                </a:solidFill>
                <a:latin typeface="DokChampa" pitchFamily="34" charset="-34"/>
                <a:cs typeface="DokChampa" pitchFamily="34" charset="-34"/>
              </a:rPr>
              <a:t/>
            </a:r>
            <a:br>
              <a:rPr lang="fr-FR" dirty="0">
                <a:solidFill>
                  <a:srgbClr val="C00000"/>
                </a:solidFill>
                <a:latin typeface="DokChampa" pitchFamily="34" charset="-34"/>
                <a:cs typeface="DokChampa" pitchFamily="34" charset="-34"/>
              </a:rPr>
            </a:br>
            <a:r>
              <a:rPr lang="fr-FR" dirty="0" smtClean="0">
                <a:solidFill>
                  <a:srgbClr val="C00000"/>
                </a:solidFill>
                <a:latin typeface="DokChampa" pitchFamily="34" charset="-34"/>
                <a:cs typeface="DokChampa" pitchFamily="34" charset="-34"/>
              </a:rPr>
              <a:t/>
            </a:r>
            <a:br>
              <a:rPr lang="fr-FR" dirty="0" smtClean="0">
                <a:solidFill>
                  <a:srgbClr val="C00000"/>
                </a:solidFill>
                <a:latin typeface="DokChampa" pitchFamily="34" charset="-34"/>
                <a:cs typeface="DokChampa" pitchFamily="34" charset="-34"/>
              </a:rPr>
            </a:br>
            <a:r>
              <a:rPr lang="fr-FR" dirty="0">
                <a:solidFill>
                  <a:srgbClr val="C00000"/>
                </a:solidFill>
                <a:latin typeface="DokChampa" pitchFamily="34" charset="-34"/>
                <a:cs typeface="DokChampa" pitchFamily="34" charset="-34"/>
              </a:rPr>
              <a:t/>
            </a:r>
            <a:br>
              <a:rPr lang="fr-FR" dirty="0">
                <a:solidFill>
                  <a:srgbClr val="C00000"/>
                </a:solidFill>
                <a:latin typeface="DokChampa" pitchFamily="34" charset="-34"/>
                <a:cs typeface="DokChampa" pitchFamily="34" charset="-34"/>
              </a:rPr>
            </a:br>
            <a:r>
              <a:rPr lang="fr-FR" dirty="0" smtClean="0">
                <a:solidFill>
                  <a:srgbClr val="C00000"/>
                </a:solidFill>
                <a:latin typeface="DokChampa" pitchFamily="34" charset="-34"/>
                <a:cs typeface="DokChampa" pitchFamily="34" charset="-34"/>
              </a:rPr>
              <a:t/>
            </a:r>
            <a:br>
              <a:rPr lang="fr-FR" dirty="0" smtClean="0">
                <a:solidFill>
                  <a:srgbClr val="C00000"/>
                </a:solidFill>
                <a:latin typeface="DokChampa" pitchFamily="34" charset="-34"/>
                <a:cs typeface="DokChampa" pitchFamily="34" charset="-34"/>
              </a:rPr>
            </a:br>
            <a:r>
              <a:rPr lang="fr-FR" dirty="0">
                <a:solidFill>
                  <a:srgbClr val="C00000"/>
                </a:solidFill>
                <a:latin typeface="DokChampa" pitchFamily="34" charset="-34"/>
                <a:cs typeface="DokChampa" pitchFamily="34" charset="-34"/>
              </a:rPr>
              <a:t/>
            </a:r>
            <a:br>
              <a:rPr lang="fr-FR" dirty="0">
                <a:solidFill>
                  <a:srgbClr val="C00000"/>
                </a:solidFill>
                <a:latin typeface="DokChampa" pitchFamily="34" charset="-34"/>
                <a:cs typeface="DokChampa" pitchFamily="34" charset="-34"/>
              </a:rPr>
            </a:br>
            <a:r>
              <a:rPr lang="fr-FR" dirty="0" smtClean="0">
                <a:solidFill>
                  <a:srgbClr val="C00000"/>
                </a:solidFill>
                <a:latin typeface="DokChampa" pitchFamily="34" charset="-34"/>
                <a:cs typeface="DokChampa" pitchFamily="34" charset="-34"/>
              </a:rPr>
              <a:t/>
            </a:r>
            <a:br>
              <a:rPr lang="fr-FR" dirty="0" smtClean="0">
                <a:solidFill>
                  <a:srgbClr val="C00000"/>
                </a:solidFill>
                <a:latin typeface="DokChampa" pitchFamily="34" charset="-34"/>
                <a:cs typeface="DokChampa" pitchFamily="34" charset="-34"/>
              </a:rPr>
            </a:br>
            <a:r>
              <a:rPr lang="fr-FR" dirty="0">
                <a:solidFill>
                  <a:srgbClr val="C00000"/>
                </a:solidFill>
                <a:latin typeface="DokChampa" pitchFamily="34" charset="-34"/>
                <a:cs typeface="DokChampa" pitchFamily="34" charset="-34"/>
              </a:rPr>
              <a:t/>
            </a:r>
            <a:br>
              <a:rPr lang="fr-FR" dirty="0">
                <a:solidFill>
                  <a:srgbClr val="C00000"/>
                </a:solidFill>
                <a:latin typeface="DokChampa" pitchFamily="34" charset="-34"/>
                <a:cs typeface="DokChampa" pitchFamily="34" charset="-34"/>
              </a:rPr>
            </a:br>
            <a:r>
              <a:rPr lang="fr-FR" dirty="0" smtClean="0">
                <a:solidFill>
                  <a:srgbClr val="C00000"/>
                </a:solidFill>
                <a:latin typeface="DokChampa" pitchFamily="34" charset="-34"/>
                <a:cs typeface="DokChampa" pitchFamily="34" charset="-34"/>
              </a:rPr>
              <a:t/>
            </a:r>
            <a:br>
              <a:rPr lang="fr-FR" dirty="0" smtClean="0">
                <a:solidFill>
                  <a:srgbClr val="C00000"/>
                </a:solidFill>
                <a:latin typeface="DokChampa" pitchFamily="34" charset="-34"/>
                <a:cs typeface="DokChampa" pitchFamily="34" charset="-34"/>
              </a:rPr>
            </a:br>
            <a:r>
              <a:rPr lang="fr-FR" dirty="0">
                <a:solidFill>
                  <a:srgbClr val="C00000"/>
                </a:solidFill>
                <a:latin typeface="DokChampa" pitchFamily="34" charset="-34"/>
                <a:cs typeface="DokChampa" pitchFamily="34" charset="-34"/>
              </a:rPr>
              <a:t/>
            </a:r>
            <a:br>
              <a:rPr lang="fr-FR" dirty="0">
                <a:solidFill>
                  <a:srgbClr val="C00000"/>
                </a:solidFill>
                <a:latin typeface="DokChampa" pitchFamily="34" charset="-34"/>
                <a:cs typeface="DokChampa" pitchFamily="34" charset="-34"/>
              </a:rPr>
            </a:br>
            <a:r>
              <a:rPr lang="fr-FR" dirty="0" smtClean="0">
                <a:solidFill>
                  <a:srgbClr val="C00000"/>
                </a:solidFill>
                <a:latin typeface="DokChampa" pitchFamily="34" charset="-34"/>
                <a:cs typeface="DokChampa" pitchFamily="34" charset="-34"/>
              </a:rPr>
              <a:t/>
            </a:r>
            <a:br>
              <a:rPr lang="fr-FR" dirty="0" smtClean="0">
                <a:solidFill>
                  <a:srgbClr val="C00000"/>
                </a:solidFill>
                <a:latin typeface="DokChampa" pitchFamily="34" charset="-34"/>
                <a:cs typeface="DokChampa" pitchFamily="34" charset="-34"/>
              </a:rPr>
            </a:br>
            <a:r>
              <a:rPr lang="fr-FR" dirty="0">
                <a:solidFill>
                  <a:srgbClr val="C00000"/>
                </a:solidFill>
                <a:latin typeface="DokChampa" pitchFamily="34" charset="-34"/>
                <a:cs typeface="DokChampa" pitchFamily="34" charset="-34"/>
              </a:rPr>
              <a:t/>
            </a:r>
            <a:br>
              <a:rPr lang="fr-FR" dirty="0">
                <a:solidFill>
                  <a:srgbClr val="C00000"/>
                </a:solidFill>
                <a:latin typeface="DokChampa" pitchFamily="34" charset="-34"/>
                <a:cs typeface="DokChampa" pitchFamily="34" charset="-34"/>
              </a:rPr>
            </a:br>
            <a:r>
              <a:rPr lang="fr-FR" dirty="0" smtClean="0">
                <a:solidFill>
                  <a:srgbClr val="C00000"/>
                </a:solidFill>
                <a:latin typeface="DokChampa" pitchFamily="34" charset="-34"/>
                <a:cs typeface="DokChampa" pitchFamily="34" charset="-34"/>
              </a:rPr>
              <a:t/>
            </a:r>
            <a:br>
              <a:rPr lang="fr-FR" dirty="0" smtClean="0">
                <a:solidFill>
                  <a:srgbClr val="C00000"/>
                </a:solidFill>
                <a:latin typeface="DokChampa" pitchFamily="34" charset="-34"/>
                <a:cs typeface="DokChampa" pitchFamily="34" charset="-34"/>
              </a:rPr>
            </a:br>
            <a:r>
              <a:rPr lang="fr-FR" dirty="0">
                <a:solidFill>
                  <a:srgbClr val="C00000"/>
                </a:solidFill>
                <a:latin typeface="DokChampa" pitchFamily="34" charset="-34"/>
                <a:cs typeface="DokChampa" pitchFamily="34" charset="-34"/>
              </a:rPr>
              <a:t/>
            </a:r>
            <a:br>
              <a:rPr lang="fr-FR" dirty="0">
                <a:solidFill>
                  <a:srgbClr val="C00000"/>
                </a:solidFill>
                <a:latin typeface="DokChampa" pitchFamily="34" charset="-34"/>
                <a:cs typeface="DokChampa" pitchFamily="34" charset="-34"/>
              </a:rPr>
            </a:br>
            <a:r>
              <a:rPr lang="fr-FR" dirty="0" smtClean="0">
                <a:solidFill>
                  <a:srgbClr val="C00000"/>
                </a:solidFill>
                <a:latin typeface="DokChampa" pitchFamily="34" charset="-34"/>
                <a:cs typeface="DokChampa" pitchFamily="34" charset="-34"/>
              </a:rPr>
              <a:t/>
            </a:r>
            <a:br>
              <a:rPr lang="fr-FR" dirty="0" smtClean="0">
                <a:solidFill>
                  <a:srgbClr val="C00000"/>
                </a:solidFill>
                <a:latin typeface="DokChampa" pitchFamily="34" charset="-34"/>
                <a:cs typeface="DokChampa" pitchFamily="34" charset="-34"/>
              </a:rPr>
            </a:br>
            <a:r>
              <a:rPr lang="fr-FR" dirty="0">
                <a:solidFill>
                  <a:srgbClr val="C00000"/>
                </a:solidFill>
                <a:latin typeface="DokChampa" pitchFamily="34" charset="-34"/>
                <a:cs typeface="DokChampa" pitchFamily="34" charset="-34"/>
              </a:rPr>
              <a:t/>
            </a:r>
            <a:br>
              <a:rPr lang="fr-FR" dirty="0">
                <a:solidFill>
                  <a:srgbClr val="C00000"/>
                </a:solidFill>
                <a:latin typeface="DokChampa" pitchFamily="34" charset="-34"/>
                <a:cs typeface="DokChampa" pitchFamily="34" charset="-34"/>
              </a:rPr>
            </a:br>
            <a:r>
              <a:rPr lang="fr-FR" dirty="0" smtClean="0">
                <a:solidFill>
                  <a:srgbClr val="C00000"/>
                </a:solidFill>
                <a:latin typeface="DokChampa" pitchFamily="34" charset="-34"/>
                <a:cs typeface="DokChampa" pitchFamily="34" charset="-34"/>
              </a:rPr>
              <a:t/>
            </a:r>
            <a:br>
              <a:rPr lang="fr-FR" dirty="0" smtClean="0">
                <a:solidFill>
                  <a:srgbClr val="C00000"/>
                </a:solidFill>
                <a:latin typeface="DokChampa" pitchFamily="34" charset="-34"/>
                <a:cs typeface="DokChampa" pitchFamily="34" charset="-34"/>
              </a:rPr>
            </a:br>
            <a:r>
              <a:rPr lang="fr-FR" dirty="0">
                <a:solidFill>
                  <a:srgbClr val="C00000"/>
                </a:solidFill>
                <a:latin typeface="DokChampa" pitchFamily="34" charset="-34"/>
                <a:cs typeface="DokChampa" pitchFamily="34" charset="-34"/>
              </a:rPr>
              <a:t/>
            </a:r>
            <a:br>
              <a:rPr lang="fr-FR" dirty="0">
                <a:solidFill>
                  <a:srgbClr val="C00000"/>
                </a:solidFill>
                <a:latin typeface="DokChampa" pitchFamily="34" charset="-34"/>
                <a:cs typeface="DokChampa" pitchFamily="34" charset="-34"/>
              </a:rPr>
            </a:br>
            <a:r>
              <a:rPr lang="fr-FR" dirty="0" smtClean="0">
                <a:solidFill>
                  <a:srgbClr val="C00000"/>
                </a:solidFill>
                <a:latin typeface="DokChampa" pitchFamily="34" charset="-34"/>
                <a:cs typeface="DokChampa" pitchFamily="34" charset="-34"/>
              </a:rPr>
              <a:t/>
            </a:r>
            <a:br>
              <a:rPr lang="fr-FR" dirty="0" smtClean="0">
                <a:solidFill>
                  <a:srgbClr val="C00000"/>
                </a:solidFill>
                <a:latin typeface="DokChampa" pitchFamily="34" charset="-34"/>
                <a:cs typeface="DokChampa" pitchFamily="34" charset="-34"/>
              </a:rPr>
            </a:br>
            <a:r>
              <a:rPr lang="fr-FR" dirty="0">
                <a:solidFill>
                  <a:srgbClr val="C00000"/>
                </a:solidFill>
                <a:latin typeface="DokChampa" pitchFamily="34" charset="-34"/>
                <a:cs typeface="DokChampa" pitchFamily="34" charset="-34"/>
              </a:rPr>
              <a:t/>
            </a:r>
            <a:br>
              <a:rPr lang="fr-FR" dirty="0">
                <a:solidFill>
                  <a:srgbClr val="C00000"/>
                </a:solidFill>
                <a:latin typeface="DokChampa" pitchFamily="34" charset="-34"/>
                <a:cs typeface="DokChampa" pitchFamily="34" charset="-34"/>
              </a:rPr>
            </a:br>
            <a:r>
              <a:rPr lang="fr-FR" dirty="0" smtClean="0">
                <a:solidFill>
                  <a:srgbClr val="C00000"/>
                </a:solidFill>
                <a:latin typeface="DokChampa" pitchFamily="34" charset="-34"/>
                <a:cs typeface="DokChampa" pitchFamily="34" charset="-34"/>
              </a:rPr>
              <a:t/>
            </a:r>
            <a:br>
              <a:rPr lang="fr-FR" dirty="0" smtClean="0">
                <a:solidFill>
                  <a:srgbClr val="C00000"/>
                </a:solidFill>
                <a:latin typeface="DokChampa" pitchFamily="34" charset="-34"/>
                <a:cs typeface="DokChampa" pitchFamily="34" charset="-34"/>
              </a:rPr>
            </a:br>
            <a:r>
              <a:rPr lang="fr-FR" dirty="0">
                <a:solidFill>
                  <a:srgbClr val="C00000"/>
                </a:solidFill>
                <a:latin typeface="DokChampa" pitchFamily="34" charset="-34"/>
                <a:cs typeface="DokChampa" pitchFamily="34" charset="-34"/>
              </a:rPr>
              <a:t/>
            </a:r>
            <a:br>
              <a:rPr lang="fr-FR" dirty="0">
                <a:solidFill>
                  <a:srgbClr val="C00000"/>
                </a:solidFill>
                <a:latin typeface="DokChampa" pitchFamily="34" charset="-34"/>
                <a:cs typeface="DokChampa" pitchFamily="34" charset="-34"/>
              </a:rPr>
            </a:br>
            <a:r>
              <a:rPr lang="fr-FR" dirty="0" smtClean="0">
                <a:solidFill>
                  <a:srgbClr val="C00000"/>
                </a:solidFill>
                <a:latin typeface="DokChampa" pitchFamily="34" charset="-34"/>
                <a:cs typeface="DokChampa" pitchFamily="34" charset="-34"/>
              </a:rPr>
              <a:t/>
            </a:r>
            <a:br>
              <a:rPr lang="fr-FR" dirty="0" smtClean="0">
                <a:solidFill>
                  <a:srgbClr val="C00000"/>
                </a:solidFill>
                <a:latin typeface="DokChampa" pitchFamily="34" charset="-34"/>
                <a:cs typeface="DokChampa" pitchFamily="34" charset="-34"/>
              </a:rPr>
            </a:br>
            <a:r>
              <a:rPr lang="fr-FR" dirty="0">
                <a:solidFill>
                  <a:srgbClr val="C00000"/>
                </a:solidFill>
                <a:latin typeface="DokChampa" pitchFamily="34" charset="-34"/>
                <a:cs typeface="DokChampa" pitchFamily="34" charset="-34"/>
              </a:rPr>
              <a:t/>
            </a:r>
            <a:br>
              <a:rPr lang="fr-FR" dirty="0">
                <a:solidFill>
                  <a:srgbClr val="C00000"/>
                </a:solidFill>
                <a:latin typeface="DokChampa" pitchFamily="34" charset="-34"/>
                <a:cs typeface="DokChampa" pitchFamily="34" charset="-34"/>
              </a:rPr>
            </a:br>
            <a:r>
              <a:rPr lang="fr-FR" dirty="0" smtClean="0">
                <a:solidFill>
                  <a:srgbClr val="C00000"/>
                </a:solidFill>
                <a:latin typeface="DokChampa" pitchFamily="34" charset="-34"/>
                <a:cs typeface="DokChampa" pitchFamily="34" charset="-34"/>
              </a:rPr>
              <a:t/>
            </a:r>
            <a:br>
              <a:rPr lang="fr-FR" dirty="0" smtClean="0">
                <a:solidFill>
                  <a:srgbClr val="C00000"/>
                </a:solidFill>
                <a:latin typeface="DokChampa" pitchFamily="34" charset="-34"/>
                <a:cs typeface="DokChampa" pitchFamily="34" charset="-34"/>
              </a:rPr>
            </a:br>
            <a:r>
              <a:rPr lang="fr-FR" dirty="0">
                <a:solidFill>
                  <a:srgbClr val="C00000"/>
                </a:solidFill>
                <a:latin typeface="DokChampa" pitchFamily="34" charset="-34"/>
                <a:cs typeface="DokChampa" pitchFamily="34" charset="-34"/>
              </a:rPr>
              <a:t/>
            </a:r>
            <a:br>
              <a:rPr lang="fr-FR" dirty="0">
                <a:solidFill>
                  <a:srgbClr val="C00000"/>
                </a:solidFill>
                <a:latin typeface="DokChampa" pitchFamily="34" charset="-34"/>
                <a:cs typeface="DokChampa" pitchFamily="34" charset="-34"/>
              </a:rPr>
            </a:br>
            <a:r>
              <a:rPr lang="fr-FR" dirty="0" smtClean="0">
                <a:solidFill>
                  <a:srgbClr val="C00000"/>
                </a:solidFill>
                <a:latin typeface="DokChampa" pitchFamily="34" charset="-34"/>
                <a:cs typeface="DokChampa" pitchFamily="34" charset="-34"/>
              </a:rPr>
              <a:t/>
            </a:r>
            <a:br>
              <a:rPr lang="fr-FR" dirty="0" smtClean="0">
                <a:solidFill>
                  <a:srgbClr val="C00000"/>
                </a:solidFill>
                <a:latin typeface="DokChampa" pitchFamily="34" charset="-34"/>
                <a:cs typeface="DokChampa" pitchFamily="34" charset="-34"/>
              </a:rPr>
            </a:br>
            <a:r>
              <a:rPr lang="fr-FR" dirty="0">
                <a:solidFill>
                  <a:srgbClr val="C00000"/>
                </a:solidFill>
                <a:latin typeface="DokChampa" pitchFamily="34" charset="-34"/>
                <a:cs typeface="DokChampa" pitchFamily="34" charset="-34"/>
              </a:rPr>
              <a:t/>
            </a:r>
            <a:br>
              <a:rPr lang="fr-FR" dirty="0">
                <a:solidFill>
                  <a:srgbClr val="C00000"/>
                </a:solidFill>
                <a:latin typeface="DokChampa" pitchFamily="34" charset="-34"/>
                <a:cs typeface="DokChampa" pitchFamily="34" charset="-34"/>
              </a:rPr>
            </a:br>
            <a:r>
              <a:rPr lang="fr-FR" dirty="0" smtClean="0">
                <a:solidFill>
                  <a:srgbClr val="C00000"/>
                </a:solidFill>
                <a:latin typeface="DokChampa" pitchFamily="34" charset="-34"/>
                <a:cs typeface="DokChampa" pitchFamily="34" charset="-34"/>
              </a:rPr>
              <a:t/>
            </a:r>
            <a:br>
              <a:rPr lang="fr-FR" dirty="0" smtClean="0">
                <a:solidFill>
                  <a:srgbClr val="C00000"/>
                </a:solidFill>
                <a:latin typeface="DokChampa" pitchFamily="34" charset="-34"/>
                <a:cs typeface="DokChampa" pitchFamily="34" charset="-34"/>
              </a:rPr>
            </a:br>
            <a:r>
              <a:rPr lang="fr-FR" dirty="0">
                <a:solidFill>
                  <a:srgbClr val="C00000"/>
                </a:solidFill>
                <a:latin typeface="DokChampa" pitchFamily="34" charset="-34"/>
                <a:cs typeface="DokChampa" pitchFamily="34" charset="-34"/>
              </a:rPr>
              <a:t/>
            </a:r>
            <a:br>
              <a:rPr lang="fr-FR" dirty="0">
                <a:solidFill>
                  <a:srgbClr val="C00000"/>
                </a:solidFill>
                <a:latin typeface="DokChampa" pitchFamily="34" charset="-34"/>
                <a:cs typeface="DokChampa" pitchFamily="34" charset="-34"/>
              </a:rPr>
            </a:br>
            <a:r>
              <a:rPr lang="fr-FR" dirty="0" smtClean="0">
                <a:solidFill>
                  <a:srgbClr val="C00000"/>
                </a:solidFill>
                <a:latin typeface="DokChampa" pitchFamily="34" charset="-34"/>
                <a:cs typeface="DokChampa" pitchFamily="34" charset="-34"/>
              </a:rPr>
              <a:t/>
            </a:r>
            <a:br>
              <a:rPr lang="fr-FR" dirty="0" smtClean="0">
                <a:solidFill>
                  <a:srgbClr val="C00000"/>
                </a:solidFill>
                <a:latin typeface="DokChampa" pitchFamily="34" charset="-34"/>
                <a:cs typeface="DokChampa" pitchFamily="34" charset="-34"/>
              </a:rPr>
            </a:br>
            <a:r>
              <a:rPr lang="fr-FR" dirty="0">
                <a:solidFill>
                  <a:srgbClr val="C00000"/>
                </a:solidFill>
                <a:latin typeface="DokChampa" pitchFamily="34" charset="-34"/>
                <a:cs typeface="DokChampa" pitchFamily="34" charset="-34"/>
              </a:rPr>
              <a:t/>
            </a:r>
            <a:br>
              <a:rPr lang="fr-FR" dirty="0">
                <a:solidFill>
                  <a:srgbClr val="C00000"/>
                </a:solidFill>
                <a:latin typeface="DokChampa" pitchFamily="34" charset="-34"/>
                <a:cs typeface="DokChampa" pitchFamily="34" charset="-34"/>
              </a:rPr>
            </a:br>
            <a:r>
              <a:rPr lang="fr-FR" dirty="0" smtClean="0">
                <a:solidFill>
                  <a:srgbClr val="C00000"/>
                </a:solidFill>
                <a:latin typeface="DokChampa" pitchFamily="34" charset="-34"/>
                <a:cs typeface="DokChampa" pitchFamily="34" charset="-34"/>
              </a:rPr>
              <a:t/>
            </a:r>
            <a:br>
              <a:rPr lang="fr-FR" dirty="0" smtClean="0">
                <a:solidFill>
                  <a:srgbClr val="C00000"/>
                </a:solidFill>
                <a:latin typeface="DokChampa" pitchFamily="34" charset="-34"/>
                <a:cs typeface="DokChampa" pitchFamily="34" charset="-34"/>
              </a:rPr>
            </a:br>
            <a:r>
              <a:rPr lang="fr-FR" dirty="0">
                <a:solidFill>
                  <a:srgbClr val="C00000"/>
                </a:solidFill>
                <a:latin typeface="DokChampa" pitchFamily="34" charset="-34"/>
                <a:cs typeface="DokChampa" pitchFamily="34" charset="-34"/>
              </a:rPr>
              <a:t/>
            </a:r>
            <a:br>
              <a:rPr lang="fr-FR" dirty="0">
                <a:solidFill>
                  <a:srgbClr val="C00000"/>
                </a:solidFill>
                <a:latin typeface="DokChampa" pitchFamily="34" charset="-34"/>
                <a:cs typeface="DokChampa" pitchFamily="34" charset="-34"/>
              </a:rPr>
            </a:br>
            <a:r>
              <a:rPr lang="fr-FR" dirty="0" smtClean="0">
                <a:solidFill>
                  <a:srgbClr val="C00000"/>
                </a:solidFill>
                <a:latin typeface="DokChampa" pitchFamily="34" charset="-34"/>
                <a:cs typeface="DokChampa" pitchFamily="34" charset="-34"/>
              </a:rPr>
              <a:t/>
            </a:r>
            <a:br>
              <a:rPr lang="fr-FR" dirty="0" smtClean="0">
                <a:solidFill>
                  <a:srgbClr val="C00000"/>
                </a:solidFill>
                <a:latin typeface="DokChampa" pitchFamily="34" charset="-34"/>
                <a:cs typeface="DokChampa" pitchFamily="34" charset="-34"/>
              </a:rPr>
            </a:br>
            <a:r>
              <a:rPr lang="fr-FR" dirty="0">
                <a:solidFill>
                  <a:srgbClr val="C00000"/>
                </a:solidFill>
                <a:latin typeface="DokChampa" pitchFamily="34" charset="-34"/>
                <a:cs typeface="DokChampa" pitchFamily="34" charset="-34"/>
              </a:rPr>
              <a:t/>
            </a:r>
            <a:br>
              <a:rPr lang="fr-FR" dirty="0">
                <a:solidFill>
                  <a:srgbClr val="C00000"/>
                </a:solidFill>
                <a:latin typeface="DokChampa" pitchFamily="34" charset="-34"/>
                <a:cs typeface="DokChampa" pitchFamily="34" charset="-34"/>
              </a:rPr>
            </a:br>
            <a:r>
              <a:rPr lang="fr-FR" dirty="0" smtClean="0">
                <a:solidFill>
                  <a:srgbClr val="C00000"/>
                </a:solidFill>
                <a:latin typeface="DokChampa" pitchFamily="34" charset="-34"/>
                <a:cs typeface="DokChampa" pitchFamily="34" charset="-34"/>
              </a:rPr>
              <a:t/>
            </a:r>
            <a:br>
              <a:rPr lang="fr-FR" dirty="0" smtClean="0">
                <a:solidFill>
                  <a:srgbClr val="C00000"/>
                </a:solidFill>
                <a:latin typeface="DokChampa" pitchFamily="34" charset="-34"/>
                <a:cs typeface="DokChampa" pitchFamily="34" charset="-34"/>
              </a:rPr>
            </a:br>
            <a:r>
              <a:rPr lang="fr-FR" dirty="0">
                <a:solidFill>
                  <a:srgbClr val="C00000"/>
                </a:solidFill>
                <a:latin typeface="DokChampa" pitchFamily="34" charset="-34"/>
                <a:cs typeface="DokChampa" pitchFamily="34" charset="-34"/>
              </a:rPr>
              <a:t/>
            </a:r>
            <a:br>
              <a:rPr lang="fr-FR" dirty="0">
                <a:solidFill>
                  <a:srgbClr val="C00000"/>
                </a:solidFill>
                <a:latin typeface="DokChampa" pitchFamily="34" charset="-34"/>
                <a:cs typeface="DokChampa" pitchFamily="34" charset="-34"/>
              </a:rPr>
            </a:br>
            <a:r>
              <a:rPr lang="fr-FR" dirty="0" smtClean="0">
                <a:solidFill>
                  <a:srgbClr val="C00000"/>
                </a:solidFill>
                <a:latin typeface="DokChampa" pitchFamily="34" charset="-34"/>
                <a:cs typeface="DokChampa" pitchFamily="34" charset="-34"/>
              </a:rPr>
              <a:t/>
            </a:r>
            <a:br>
              <a:rPr lang="fr-FR" dirty="0" smtClean="0">
                <a:solidFill>
                  <a:srgbClr val="C00000"/>
                </a:solidFill>
                <a:latin typeface="DokChampa" pitchFamily="34" charset="-34"/>
                <a:cs typeface="DokChampa" pitchFamily="34" charset="-34"/>
              </a:rPr>
            </a:br>
            <a:r>
              <a:rPr lang="fr-FR" dirty="0">
                <a:solidFill>
                  <a:srgbClr val="C00000"/>
                </a:solidFill>
                <a:latin typeface="DokChampa" pitchFamily="34" charset="-34"/>
                <a:cs typeface="DokChampa" pitchFamily="34" charset="-34"/>
              </a:rPr>
              <a:t/>
            </a:r>
            <a:br>
              <a:rPr lang="fr-FR" dirty="0">
                <a:solidFill>
                  <a:srgbClr val="C00000"/>
                </a:solidFill>
                <a:latin typeface="DokChampa" pitchFamily="34" charset="-34"/>
                <a:cs typeface="DokChampa" pitchFamily="34" charset="-34"/>
              </a:rPr>
            </a:br>
            <a:r>
              <a:rPr lang="fr-FR" dirty="0" smtClean="0">
                <a:solidFill>
                  <a:srgbClr val="C00000"/>
                </a:solidFill>
                <a:latin typeface="DokChampa" pitchFamily="34" charset="-34"/>
                <a:cs typeface="DokChampa" pitchFamily="34" charset="-34"/>
              </a:rPr>
              <a:t/>
            </a:r>
            <a:br>
              <a:rPr lang="fr-FR" dirty="0" smtClean="0">
                <a:solidFill>
                  <a:srgbClr val="C00000"/>
                </a:solidFill>
                <a:latin typeface="DokChampa" pitchFamily="34" charset="-34"/>
                <a:cs typeface="DokChampa" pitchFamily="34" charset="-34"/>
              </a:rPr>
            </a:br>
            <a:r>
              <a:rPr lang="fr-FR" dirty="0">
                <a:solidFill>
                  <a:srgbClr val="C00000"/>
                </a:solidFill>
                <a:latin typeface="DokChampa" pitchFamily="34" charset="-34"/>
                <a:cs typeface="DokChampa" pitchFamily="34" charset="-34"/>
              </a:rPr>
              <a:t/>
            </a:r>
            <a:br>
              <a:rPr lang="fr-FR" dirty="0">
                <a:solidFill>
                  <a:srgbClr val="C00000"/>
                </a:solidFill>
                <a:latin typeface="DokChampa" pitchFamily="34" charset="-34"/>
                <a:cs typeface="DokChampa" pitchFamily="34" charset="-34"/>
              </a:rPr>
            </a:br>
            <a:r>
              <a:rPr lang="fr-FR" dirty="0" smtClean="0">
                <a:solidFill>
                  <a:srgbClr val="C00000"/>
                </a:solidFill>
                <a:latin typeface="DokChampa" pitchFamily="34" charset="-34"/>
                <a:cs typeface="DokChampa" pitchFamily="34" charset="-34"/>
              </a:rPr>
              <a:t/>
            </a:r>
            <a:br>
              <a:rPr lang="fr-FR" dirty="0" smtClean="0">
                <a:solidFill>
                  <a:srgbClr val="C00000"/>
                </a:solidFill>
                <a:latin typeface="DokChampa" pitchFamily="34" charset="-34"/>
                <a:cs typeface="DokChampa" pitchFamily="34" charset="-34"/>
              </a:rPr>
            </a:br>
            <a:r>
              <a:rPr lang="fr-FR" dirty="0" smtClean="0">
                <a:solidFill>
                  <a:srgbClr val="C00000"/>
                </a:solidFill>
                <a:latin typeface="DokChampa" pitchFamily="34" charset="-34"/>
                <a:cs typeface="DokChampa" pitchFamily="34" charset="-34"/>
              </a:rPr>
              <a:t>Coût financier de la collecte des données</a:t>
            </a:r>
            <a:endParaRPr lang="fr-FR" dirty="0">
              <a:solidFill>
                <a:srgbClr val="C00000"/>
              </a:solidFill>
            </a:endParaRPr>
          </a:p>
        </p:txBody>
      </p:sp>
      <p:sp>
        <p:nvSpPr>
          <p:cNvPr id="3" name="Espace réservé du contenu 2"/>
          <p:cNvSpPr>
            <a:spLocks noGrp="1"/>
          </p:cNvSpPr>
          <p:nvPr>
            <p:ph idx="1"/>
          </p:nvPr>
        </p:nvSpPr>
        <p:spPr>
          <a:xfrm>
            <a:off x="518864" y="980728"/>
            <a:ext cx="8229600" cy="1640962"/>
          </a:xfrm>
        </p:spPr>
        <p:txBody>
          <a:bodyPr>
            <a:spAutoFit/>
          </a:bodyPr>
          <a:lstStyle/>
          <a:p>
            <a:pPr marL="0" indent="0">
              <a:buNone/>
            </a:pPr>
            <a:r>
              <a:rPr lang="fr-FR" sz="2400" dirty="0" smtClean="0">
                <a:latin typeface="DokChampa" pitchFamily="34" charset="-34"/>
                <a:cs typeface="DokChampa" pitchFamily="34" charset="-34"/>
              </a:rPr>
              <a:t>Mise </a:t>
            </a:r>
            <a:r>
              <a:rPr lang="fr-FR" sz="2400" dirty="0">
                <a:latin typeface="DokChampa" pitchFamily="34" charset="-34"/>
                <a:cs typeface="DokChampa" pitchFamily="34" charset="-34"/>
              </a:rPr>
              <a:t>à jour de l’INO et </a:t>
            </a:r>
            <a:r>
              <a:rPr lang="fr-FR" sz="2400" dirty="0" smtClean="0">
                <a:latin typeface="DokChampa" pitchFamily="34" charset="-34"/>
                <a:cs typeface="DokChampa" pitchFamily="34" charset="-34"/>
              </a:rPr>
              <a:t>collecte </a:t>
            </a:r>
            <a:r>
              <a:rPr lang="fr-FR" sz="2400" dirty="0">
                <a:latin typeface="DokChampa" pitchFamily="34" charset="-34"/>
                <a:cs typeface="DokChampa" pitchFamily="34" charset="-34"/>
              </a:rPr>
              <a:t>d’informations relatives aux ouvrages </a:t>
            </a:r>
            <a:r>
              <a:rPr lang="fr-FR" sz="2400" dirty="0" smtClean="0">
                <a:latin typeface="DokChampa" pitchFamily="34" charset="-34"/>
                <a:cs typeface="DokChampa" pitchFamily="34" charset="-34"/>
              </a:rPr>
              <a:t>d’AEUE: </a:t>
            </a:r>
            <a:r>
              <a:rPr lang="fr-FR" sz="2400" dirty="0" smtClean="0">
                <a:solidFill>
                  <a:schemeClr val="accent6"/>
                </a:solidFill>
                <a:latin typeface="DokChampa" pitchFamily="34" charset="-34"/>
                <a:cs typeface="DokChampa" pitchFamily="34" charset="-34"/>
              </a:rPr>
              <a:t>140 millions de FCFA/an environ</a:t>
            </a:r>
            <a:r>
              <a:rPr lang="fr-FR" sz="2400" dirty="0" smtClean="0">
                <a:latin typeface="DokChampa" pitchFamily="34" charset="-34"/>
                <a:cs typeface="DokChampa" pitchFamily="34" charset="-34"/>
              </a:rPr>
              <a:t>.</a:t>
            </a:r>
          </a:p>
          <a:p>
            <a:pPr marL="0" indent="0">
              <a:buNone/>
            </a:pPr>
            <a:r>
              <a:rPr lang="fr-FR" sz="2400" dirty="0" smtClean="0">
                <a:latin typeface="DokChampa" pitchFamily="34" charset="-34"/>
                <a:cs typeface="DokChampa" pitchFamily="34" charset="-34"/>
              </a:rPr>
              <a:t>Collecte de données auprès des acteurs intervenant dans l’AEPA en milieu rural: </a:t>
            </a:r>
            <a:r>
              <a:rPr lang="fr-FR" sz="2400" dirty="0" smtClean="0">
                <a:solidFill>
                  <a:schemeClr val="accent6"/>
                </a:solidFill>
                <a:latin typeface="DokChampa" pitchFamily="34" charset="-34"/>
                <a:cs typeface="DokChampa" pitchFamily="34" charset="-34"/>
              </a:rPr>
              <a:t>60 </a:t>
            </a:r>
            <a:r>
              <a:rPr lang="fr-FR" sz="2400" dirty="0">
                <a:solidFill>
                  <a:schemeClr val="accent6"/>
                </a:solidFill>
                <a:latin typeface="DokChampa" pitchFamily="34" charset="-34"/>
                <a:cs typeface="DokChampa" pitchFamily="34" charset="-34"/>
              </a:rPr>
              <a:t>millions de </a:t>
            </a:r>
            <a:r>
              <a:rPr lang="fr-FR" sz="2400" dirty="0" smtClean="0">
                <a:solidFill>
                  <a:schemeClr val="accent6"/>
                </a:solidFill>
                <a:latin typeface="DokChampa" pitchFamily="34" charset="-34"/>
                <a:cs typeface="DokChampa" pitchFamily="34" charset="-34"/>
              </a:rPr>
              <a:t>FCFA/an environ </a:t>
            </a:r>
            <a:r>
              <a:rPr lang="fr-FR" sz="2400" dirty="0">
                <a:solidFill>
                  <a:schemeClr val="accent6"/>
                </a:solidFill>
                <a:latin typeface="DokChampa" pitchFamily="34" charset="-34"/>
                <a:cs typeface="DokChampa" pitchFamily="34" charset="-34"/>
              </a:rPr>
              <a:t>.</a:t>
            </a:r>
          </a:p>
        </p:txBody>
      </p:sp>
      <p:sp>
        <p:nvSpPr>
          <p:cNvPr id="4" name="Titre 1"/>
          <p:cNvSpPr txBox="1">
            <a:spLocks/>
          </p:cNvSpPr>
          <p:nvPr/>
        </p:nvSpPr>
        <p:spPr bwMode="auto">
          <a:xfrm>
            <a:off x="539552" y="3140968"/>
            <a:ext cx="7772400" cy="7429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vert="horz" wrap="square" lIns="90488" tIns="44450" rIns="90488" bIns="44450" numCol="1" anchor="ctr" anchorCtr="0" compatLnSpc="1">
            <a:prstTxWarp prst="textNoShape">
              <a:avLst/>
            </a:prstTxWarp>
            <a:normAutofit/>
          </a:bodyPr>
          <a:lstStyle>
            <a:lvl1pPr algn="ctr" rtl="0" eaLnBrk="1" fontAlgn="base" hangingPunct="1">
              <a:spcBef>
                <a:spcPct val="0"/>
              </a:spcBef>
              <a:spcAft>
                <a:spcPct val="0"/>
              </a:spcAft>
              <a:defRPr sz="3200">
                <a:solidFill>
                  <a:srgbClr val="FF0000"/>
                </a:solidFill>
                <a:latin typeface="+mj-lt"/>
                <a:ea typeface="+mj-ea"/>
                <a:cs typeface="+mj-cs"/>
              </a:defRPr>
            </a:lvl1pPr>
            <a:lvl2pPr algn="ctr" rtl="0" eaLnBrk="1" fontAlgn="base" hangingPunct="1">
              <a:spcBef>
                <a:spcPct val="0"/>
              </a:spcBef>
              <a:spcAft>
                <a:spcPct val="0"/>
              </a:spcAft>
              <a:defRPr sz="3200">
                <a:solidFill>
                  <a:srgbClr val="FF0000"/>
                </a:solidFill>
                <a:latin typeface="Times New Roman" pitchFamily="18" charset="0"/>
              </a:defRPr>
            </a:lvl2pPr>
            <a:lvl3pPr algn="ctr" rtl="0" eaLnBrk="1" fontAlgn="base" hangingPunct="1">
              <a:spcBef>
                <a:spcPct val="0"/>
              </a:spcBef>
              <a:spcAft>
                <a:spcPct val="0"/>
              </a:spcAft>
              <a:defRPr sz="3200">
                <a:solidFill>
                  <a:srgbClr val="FF0000"/>
                </a:solidFill>
                <a:latin typeface="Times New Roman" pitchFamily="18" charset="0"/>
              </a:defRPr>
            </a:lvl3pPr>
            <a:lvl4pPr algn="ctr" rtl="0" eaLnBrk="1" fontAlgn="base" hangingPunct="1">
              <a:spcBef>
                <a:spcPct val="0"/>
              </a:spcBef>
              <a:spcAft>
                <a:spcPct val="0"/>
              </a:spcAft>
              <a:defRPr sz="3200">
                <a:solidFill>
                  <a:srgbClr val="FF0000"/>
                </a:solidFill>
                <a:latin typeface="Times New Roman" pitchFamily="18" charset="0"/>
              </a:defRPr>
            </a:lvl4pPr>
            <a:lvl5pPr algn="ctr" rtl="0" eaLnBrk="1" fontAlgn="base" hangingPunct="1">
              <a:spcBef>
                <a:spcPct val="0"/>
              </a:spcBef>
              <a:spcAft>
                <a:spcPct val="0"/>
              </a:spcAft>
              <a:defRPr sz="3200">
                <a:solidFill>
                  <a:srgbClr val="FF0000"/>
                </a:solidFill>
                <a:latin typeface="Times New Roman" pitchFamily="18" charset="0"/>
              </a:defRPr>
            </a:lvl5pPr>
            <a:lvl6pPr marL="457200" algn="ctr" rtl="0" eaLnBrk="1" fontAlgn="base" hangingPunct="1">
              <a:spcBef>
                <a:spcPct val="0"/>
              </a:spcBef>
              <a:spcAft>
                <a:spcPct val="0"/>
              </a:spcAft>
              <a:defRPr sz="3200">
                <a:solidFill>
                  <a:srgbClr val="FF0000"/>
                </a:solidFill>
                <a:latin typeface="Times New Roman" pitchFamily="18" charset="0"/>
              </a:defRPr>
            </a:lvl6pPr>
            <a:lvl7pPr marL="914400" algn="ctr" rtl="0" eaLnBrk="1" fontAlgn="base" hangingPunct="1">
              <a:spcBef>
                <a:spcPct val="0"/>
              </a:spcBef>
              <a:spcAft>
                <a:spcPct val="0"/>
              </a:spcAft>
              <a:defRPr sz="3200">
                <a:solidFill>
                  <a:srgbClr val="FF0000"/>
                </a:solidFill>
                <a:latin typeface="Times New Roman" pitchFamily="18" charset="0"/>
              </a:defRPr>
            </a:lvl7pPr>
            <a:lvl8pPr marL="1371600" algn="ctr" rtl="0" eaLnBrk="1" fontAlgn="base" hangingPunct="1">
              <a:spcBef>
                <a:spcPct val="0"/>
              </a:spcBef>
              <a:spcAft>
                <a:spcPct val="0"/>
              </a:spcAft>
              <a:defRPr sz="3200">
                <a:solidFill>
                  <a:srgbClr val="FF0000"/>
                </a:solidFill>
                <a:latin typeface="Times New Roman" pitchFamily="18" charset="0"/>
              </a:defRPr>
            </a:lvl8pPr>
            <a:lvl9pPr marL="1828800" algn="ctr" rtl="0" eaLnBrk="1" fontAlgn="base" hangingPunct="1">
              <a:spcBef>
                <a:spcPct val="0"/>
              </a:spcBef>
              <a:spcAft>
                <a:spcPct val="0"/>
              </a:spcAft>
              <a:defRPr sz="3200">
                <a:solidFill>
                  <a:srgbClr val="FF0000"/>
                </a:solidFill>
                <a:latin typeface="Times New Roman" pitchFamily="18" charset="0"/>
              </a:defRPr>
            </a:lvl9pPr>
          </a:lstStyle>
          <a:p>
            <a:pPr algn="l"/>
            <a:r>
              <a:rPr lang="fr-FR" dirty="0" smtClean="0">
                <a:solidFill>
                  <a:srgbClr val="C00000"/>
                </a:solidFill>
                <a:latin typeface="DokChampa" pitchFamily="34" charset="-34"/>
                <a:cs typeface="DokChampa" pitchFamily="34" charset="-34"/>
              </a:rPr>
              <a:t>Mécanismes de financement</a:t>
            </a:r>
            <a:endParaRPr lang="fr-FR" dirty="0">
              <a:solidFill>
                <a:srgbClr val="C00000"/>
              </a:solidFill>
            </a:endParaRPr>
          </a:p>
        </p:txBody>
      </p:sp>
      <p:sp>
        <p:nvSpPr>
          <p:cNvPr id="5" name="Espace réservé du contenu 2"/>
          <p:cNvSpPr txBox="1">
            <a:spLocks/>
          </p:cNvSpPr>
          <p:nvPr/>
        </p:nvSpPr>
        <p:spPr bwMode="auto">
          <a:xfrm>
            <a:off x="525551" y="4022144"/>
            <a:ext cx="8604448" cy="156709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vert="horz" wrap="square" lIns="90488" tIns="44450" rIns="90488" bIns="44450" numCol="1" anchor="t" anchorCtr="0" compatLnSpc="1">
            <a:prstTxWarp prst="textNoShape">
              <a:avLst/>
            </a:prstTxWarp>
            <a:spAutoFit/>
          </a:bodyPr>
          <a:lstStyle>
            <a:lvl1pPr marL="342900" indent="-342900" algn="l" rtl="0" eaLnBrk="1" fontAlgn="base" hangingPunct="1">
              <a:spcBef>
                <a:spcPct val="20000"/>
              </a:spcBef>
              <a:spcAft>
                <a:spcPct val="0"/>
              </a:spcAft>
              <a:buSzPct val="100000"/>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SzPct val="100000"/>
              <a:buChar char="–"/>
              <a:defRPr sz="2800">
                <a:solidFill>
                  <a:schemeClr val="tx1"/>
                </a:solidFill>
                <a:latin typeface="+mn-lt"/>
              </a:defRPr>
            </a:lvl2pPr>
            <a:lvl3pPr marL="1143000" indent="-228600" algn="l" rtl="0" eaLnBrk="1" fontAlgn="base" hangingPunct="1">
              <a:spcBef>
                <a:spcPct val="20000"/>
              </a:spcBef>
              <a:spcAft>
                <a:spcPct val="0"/>
              </a:spcAft>
              <a:buSzPct val="100000"/>
              <a:buChar char="•"/>
              <a:defRPr sz="2400">
                <a:solidFill>
                  <a:schemeClr val="tx1"/>
                </a:solidFill>
                <a:latin typeface="+mn-lt"/>
              </a:defRPr>
            </a:lvl3pPr>
            <a:lvl4pPr marL="1600200" indent="-228600" algn="l" rtl="0" eaLnBrk="1" fontAlgn="base" hangingPunct="1">
              <a:spcBef>
                <a:spcPct val="20000"/>
              </a:spcBef>
              <a:spcAft>
                <a:spcPct val="0"/>
              </a:spcAft>
              <a:buSzPct val="100000"/>
              <a:buChar char="–"/>
              <a:defRPr sz="2000">
                <a:solidFill>
                  <a:schemeClr val="tx1"/>
                </a:solidFill>
                <a:latin typeface="+mn-lt"/>
              </a:defRPr>
            </a:lvl4pPr>
            <a:lvl5pPr marL="2057400" indent="-228600" algn="l" rtl="0" eaLnBrk="1" fontAlgn="base" hangingPunct="1">
              <a:spcBef>
                <a:spcPct val="20000"/>
              </a:spcBef>
              <a:spcAft>
                <a:spcPct val="0"/>
              </a:spcAft>
              <a:buSzPct val="100000"/>
              <a:buChar char="»"/>
              <a:defRPr sz="2000">
                <a:solidFill>
                  <a:schemeClr val="tx1"/>
                </a:solidFill>
                <a:latin typeface="+mn-lt"/>
              </a:defRPr>
            </a:lvl5pPr>
            <a:lvl6pPr marL="2514600" indent="-228600" algn="l" rtl="0" eaLnBrk="1" fontAlgn="base" hangingPunct="1">
              <a:spcBef>
                <a:spcPct val="20000"/>
              </a:spcBef>
              <a:spcAft>
                <a:spcPct val="0"/>
              </a:spcAft>
              <a:buSzPct val="100000"/>
              <a:buChar char="»"/>
              <a:defRPr sz="2000">
                <a:solidFill>
                  <a:schemeClr val="tx1"/>
                </a:solidFill>
                <a:latin typeface="+mn-lt"/>
              </a:defRPr>
            </a:lvl6pPr>
            <a:lvl7pPr marL="2971800" indent="-228600" algn="l" rtl="0" eaLnBrk="1" fontAlgn="base" hangingPunct="1">
              <a:spcBef>
                <a:spcPct val="20000"/>
              </a:spcBef>
              <a:spcAft>
                <a:spcPct val="0"/>
              </a:spcAft>
              <a:buSzPct val="100000"/>
              <a:buChar char="»"/>
              <a:defRPr sz="2000">
                <a:solidFill>
                  <a:schemeClr val="tx1"/>
                </a:solidFill>
                <a:latin typeface="+mn-lt"/>
              </a:defRPr>
            </a:lvl7pPr>
            <a:lvl8pPr marL="3429000" indent="-228600" algn="l" rtl="0" eaLnBrk="1" fontAlgn="base" hangingPunct="1">
              <a:spcBef>
                <a:spcPct val="20000"/>
              </a:spcBef>
              <a:spcAft>
                <a:spcPct val="0"/>
              </a:spcAft>
              <a:buSzPct val="100000"/>
              <a:buChar char="»"/>
              <a:defRPr sz="2000">
                <a:solidFill>
                  <a:schemeClr val="tx1"/>
                </a:solidFill>
                <a:latin typeface="+mn-lt"/>
              </a:defRPr>
            </a:lvl8pPr>
            <a:lvl9pPr marL="3886200" indent="-228600" algn="l" rtl="0" eaLnBrk="1" fontAlgn="base" hangingPunct="1">
              <a:spcBef>
                <a:spcPct val="20000"/>
              </a:spcBef>
              <a:spcAft>
                <a:spcPct val="0"/>
              </a:spcAft>
              <a:buSzPct val="100000"/>
              <a:buChar char="»"/>
              <a:defRPr sz="2000">
                <a:solidFill>
                  <a:schemeClr val="tx1"/>
                </a:solidFill>
                <a:latin typeface="+mn-lt"/>
              </a:defRPr>
            </a:lvl9pPr>
          </a:lstStyle>
          <a:p>
            <a:pPr marL="0" indent="0">
              <a:spcBef>
                <a:spcPts val="600"/>
              </a:spcBef>
              <a:spcAft>
                <a:spcPts val="600"/>
              </a:spcAft>
              <a:buFontTx/>
              <a:buNone/>
            </a:pPr>
            <a:r>
              <a:rPr lang="fr-FR" sz="2400" dirty="0" smtClean="0">
                <a:latin typeface="DokChampa" pitchFamily="34" charset="-34"/>
                <a:cs typeface="DokChampa" pitchFamily="34" charset="-34"/>
              </a:rPr>
              <a:t>Précédemment financées avec l’appui de certains PTF (ASDI, DANIDA,GIZ, AFD) à travers des paniers communs, les activités de collecte de données sont </a:t>
            </a:r>
            <a:r>
              <a:rPr lang="fr-FR" sz="2400" dirty="0" smtClean="0">
                <a:solidFill>
                  <a:schemeClr val="accent6"/>
                </a:solidFill>
                <a:latin typeface="DokChampa" pitchFamily="34" charset="-34"/>
                <a:cs typeface="DokChampa" pitchFamily="34" charset="-34"/>
              </a:rPr>
              <a:t>financées par le budget de l’Etat depuis 2012</a:t>
            </a:r>
            <a:r>
              <a:rPr lang="fr-FR" sz="2400" dirty="0" smtClean="0">
                <a:latin typeface="DokChampa" pitchFamily="34" charset="-34"/>
                <a:cs typeface="DokChampa" pitchFamily="34" charset="-34"/>
              </a:rPr>
              <a:t>.</a:t>
            </a:r>
          </a:p>
        </p:txBody>
      </p:sp>
    </p:spTree>
    <p:extLst>
      <p:ext uri="{BB962C8B-B14F-4D97-AF65-F5344CB8AC3E}">
        <p14:creationId xmlns:p14="http://schemas.microsoft.com/office/powerpoint/2010/main" xmlns="" val="394042559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FF0000"/>
                </a:solidFill>
                <a:latin typeface="DokChampa" pitchFamily="34" charset="-34"/>
                <a:cs typeface="DokChampa" pitchFamily="34" charset="-34"/>
              </a:rPr>
              <a:t>7</a:t>
            </a:r>
            <a:r>
              <a:rPr lang="fr-FR" b="1" dirty="0" smtClean="0">
                <a:solidFill>
                  <a:srgbClr val="FF0000"/>
                </a:solidFill>
                <a:latin typeface="DokChampa" pitchFamily="34" charset="-34"/>
                <a:cs typeface="DokChampa" pitchFamily="34" charset="-34"/>
              </a:rPr>
              <a:t>. </a:t>
            </a:r>
            <a:r>
              <a:rPr lang="fr-FR" b="1" dirty="0">
                <a:solidFill>
                  <a:srgbClr val="FF0000"/>
                </a:solidFill>
                <a:latin typeface="DokChampa" pitchFamily="34" charset="-34"/>
                <a:cs typeface="DokChampa" pitchFamily="34" charset="-34"/>
              </a:rPr>
              <a:t>CONCLUSION</a:t>
            </a:r>
            <a:br>
              <a:rPr lang="fr-FR" b="1" dirty="0">
                <a:solidFill>
                  <a:srgbClr val="FF0000"/>
                </a:solidFill>
                <a:latin typeface="DokChampa" pitchFamily="34" charset="-34"/>
                <a:cs typeface="DokChampa" pitchFamily="34" charset="-34"/>
              </a:rPr>
            </a:br>
            <a:endParaRPr lang="fr-FR" dirty="0"/>
          </a:p>
        </p:txBody>
      </p:sp>
      <p:sp>
        <p:nvSpPr>
          <p:cNvPr id="3" name="Espace réservé du contenu 2"/>
          <p:cNvSpPr>
            <a:spLocks noGrp="1"/>
          </p:cNvSpPr>
          <p:nvPr>
            <p:ph idx="1"/>
          </p:nvPr>
        </p:nvSpPr>
        <p:spPr/>
        <p:txBody>
          <a:bodyPr/>
          <a:lstStyle/>
          <a:p>
            <a:pPr>
              <a:spcBef>
                <a:spcPts val="1200"/>
              </a:spcBef>
              <a:spcAft>
                <a:spcPts val="1200"/>
              </a:spcAft>
            </a:pPr>
            <a:r>
              <a:rPr lang="fr-FR" dirty="0">
                <a:solidFill>
                  <a:schemeClr val="accent2"/>
                </a:solidFill>
                <a:latin typeface="DokChampa" pitchFamily="34" charset="-34"/>
                <a:cs typeface="DokChampa" pitchFamily="34" charset="-34"/>
              </a:rPr>
              <a:t>Acquis</a:t>
            </a:r>
            <a:r>
              <a:rPr lang="fr-FR" dirty="0">
                <a:latin typeface="DokChampa" pitchFamily="34" charset="-34"/>
                <a:cs typeface="DokChampa" pitchFamily="34" charset="-34"/>
              </a:rPr>
              <a:t>: Organisation institutionnelle, Approche méthodologique, Implication des parties prenantes</a:t>
            </a:r>
          </a:p>
          <a:p>
            <a:pPr>
              <a:spcBef>
                <a:spcPts val="1200"/>
              </a:spcBef>
              <a:spcAft>
                <a:spcPts val="1200"/>
              </a:spcAft>
            </a:pPr>
            <a:r>
              <a:rPr lang="fr-FR" dirty="0">
                <a:solidFill>
                  <a:schemeClr val="accent2"/>
                </a:solidFill>
                <a:latin typeface="DokChampa" pitchFamily="34" charset="-34"/>
                <a:cs typeface="DokChampa" pitchFamily="34" charset="-34"/>
              </a:rPr>
              <a:t>Leçons tirées de l’expérience</a:t>
            </a:r>
            <a:r>
              <a:rPr lang="fr-FR" dirty="0">
                <a:latin typeface="DokChampa" pitchFamily="34" charset="-34"/>
                <a:cs typeface="DokChampa" pitchFamily="34" charset="-34"/>
              </a:rPr>
              <a:t>: Mise à disposition de moyens financiers et matériels à temps, amélioration de la supervision de la collecte de données, appropriation du dispositif de SE par les communes, communication avec les acteurs</a:t>
            </a:r>
          </a:p>
          <a:p>
            <a:pPr>
              <a:spcBef>
                <a:spcPts val="1200"/>
              </a:spcBef>
              <a:spcAft>
                <a:spcPts val="1200"/>
              </a:spcAft>
            </a:pPr>
            <a:r>
              <a:rPr lang="fr-FR" dirty="0">
                <a:solidFill>
                  <a:schemeClr val="accent2"/>
                </a:solidFill>
                <a:latin typeface="DokChampa" pitchFamily="34" charset="-34"/>
                <a:cs typeface="DokChampa" pitchFamily="34" charset="-34"/>
              </a:rPr>
              <a:t>Chantiers en cours: </a:t>
            </a:r>
            <a:r>
              <a:rPr lang="fr-FR" dirty="0">
                <a:latin typeface="DokChampa" pitchFamily="34" charset="-34"/>
                <a:cs typeface="DokChampa" pitchFamily="34" charset="-34"/>
              </a:rPr>
              <a:t>dispositif intégré de SE, programmation communale, monitoring des services publics d’eau potable au niveau local, révision des normes et critères </a:t>
            </a:r>
          </a:p>
          <a:p>
            <a:endParaRPr lang="fr-FR" dirty="0"/>
          </a:p>
        </p:txBody>
      </p:sp>
      <p:sp>
        <p:nvSpPr>
          <p:cNvPr id="4" name="Espace réservé du pied de page 3"/>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xmlns="" val="179733964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894682"/>
            <a:ext cx="7772400" cy="1470422"/>
          </a:xfrm>
        </p:spPr>
        <p:txBody>
          <a:bodyPr/>
          <a:lstStyle/>
          <a:p>
            <a:r>
              <a:rPr lang="fr-FR" sz="4800" dirty="0" smtClean="0">
                <a:solidFill>
                  <a:srgbClr val="C00000"/>
                </a:solidFill>
                <a:latin typeface="Aharoni" pitchFamily="2" charset="-79"/>
                <a:cs typeface="Aharoni" pitchFamily="2" charset="-79"/>
              </a:rPr>
              <a:t>MERCI POUR VOTRE AIMABLE ATTENTION!</a:t>
            </a:r>
            <a:endParaRPr lang="fr-FR" sz="4800" dirty="0">
              <a:solidFill>
                <a:srgbClr val="C00000"/>
              </a:solidFill>
              <a:latin typeface="Aharoni" pitchFamily="2" charset="-79"/>
              <a:cs typeface="Aharoni" pitchFamily="2" charset="-79"/>
            </a:endParaRPr>
          </a:p>
        </p:txBody>
      </p:sp>
    </p:spTree>
    <p:extLst>
      <p:ext uri="{BB962C8B-B14F-4D97-AF65-F5344CB8AC3E}">
        <p14:creationId xmlns:p14="http://schemas.microsoft.com/office/powerpoint/2010/main" xmlns="" val="2620544402"/>
      </p:ext>
    </p:extLst>
  </p:cSld>
  <p:clrMapOvr>
    <a:masterClrMapping/>
  </p:clrMapOvr>
  <mc:AlternateContent xmlns:mc="http://schemas.openxmlformats.org/markup-compatibility/2006">
    <mc:Choice xmlns:p14="http://schemas.microsoft.com/office/powerpoint/2010/main" xmlns="" Requires="p14">
      <p:transition spd="slow" p14:dur="900">
        <p14:warp dir="in"/>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29208" y="138239"/>
            <a:ext cx="8507288" cy="582211"/>
          </a:xfrm>
        </p:spPr>
        <p:txBody>
          <a:bodyPr wrap="square">
            <a:spAutoFit/>
          </a:bodyPr>
          <a:lstStyle/>
          <a:p>
            <a:pPr algn="l"/>
            <a:r>
              <a:rPr lang="fr-FR" b="1" dirty="0">
                <a:latin typeface="DokChampa" pitchFamily="34" charset="-34"/>
                <a:cs typeface="DokChampa" pitchFamily="34" charset="-34"/>
              </a:rPr>
              <a:t>1. </a:t>
            </a:r>
            <a:r>
              <a:rPr lang="fr-FR" b="1" dirty="0" smtClean="0">
                <a:latin typeface="DokChampa" pitchFamily="34" charset="-34"/>
                <a:cs typeface="DokChampa" pitchFamily="34" charset="-34"/>
              </a:rPr>
              <a:t>INTRODUCTION: </a:t>
            </a:r>
            <a:r>
              <a:rPr lang="fr-FR" dirty="0" smtClean="0">
                <a:solidFill>
                  <a:srgbClr val="C00000"/>
                </a:solidFill>
                <a:latin typeface="DokChampa" pitchFamily="34" charset="-34"/>
                <a:cs typeface="DokChampa" pitchFamily="34" charset="-34"/>
              </a:rPr>
              <a:t>PN-AEPA</a:t>
            </a:r>
            <a:endParaRPr lang="fr-FR" dirty="0">
              <a:solidFill>
                <a:srgbClr val="C00000"/>
              </a:solidFill>
              <a:latin typeface="DokChampa" pitchFamily="34" charset="-34"/>
              <a:cs typeface="DokChampa" pitchFamily="34" charset="-34"/>
            </a:endParaRPr>
          </a:p>
        </p:txBody>
      </p:sp>
      <p:sp>
        <p:nvSpPr>
          <p:cNvPr id="3" name="Espace réservé du contenu 2"/>
          <p:cNvSpPr>
            <a:spLocks noGrp="1"/>
          </p:cNvSpPr>
          <p:nvPr>
            <p:ph idx="1"/>
          </p:nvPr>
        </p:nvSpPr>
        <p:spPr>
          <a:xfrm>
            <a:off x="179512" y="764704"/>
            <a:ext cx="9036496" cy="5368136"/>
          </a:xfrm>
        </p:spPr>
        <p:txBody>
          <a:bodyPr wrap="square">
            <a:spAutoFit/>
          </a:bodyPr>
          <a:lstStyle/>
          <a:p>
            <a:pPr>
              <a:spcBef>
                <a:spcPts val="300"/>
              </a:spcBef>
              <a:spcAft>
                <a:spcPts val="300"/>
              </a:spcAft>
              <a:buBlip>
                <a:blip r:embed="rId2"/>
              </a:buBlip>
            </a:pPr>
            <a:r>
              <a:rPr lang="fr-FR" sz="2800" dirty="0">
                <a:solidFill>
                  <a:schemeClr val="accent6"/>
                </a:solidFill>
                <a:latin typeface="DokChampa" pitchFamily="34" charset="-34"/>
                <a:cs typeface="DokChampa" pitchFamily="34" charset="-34"/>
              </a:rPr>
              <a:t>Le PN-AEPA </a:t>
            </a:r>
            <a:r>
              <a:rPr lang="fr-FR" sz="2800" dirty="0" smtClean="0">
                <a:latin typeface="DokChampa" pitchFamily="34" charset="-34"/>
                <a:cs typeface="DokChampa" pitchFamily="34" charset="-34"/>
              </a:rPr>
              <a:t>: Adoption 2006</a:t>
            </a:r>
            <a:endParaRPr lang="fr-FR" sz="2800" dirty="0">
              <a:latin typeface="DokChampa" pitchFamily="34" charset="-34"/>
              <a:cs typeface="DokChampa" pitchFamily="34" charset="-34"/>
            </a:endParaRPr>
          </a:p>
          <a:p>
            <a:pPr>
              <a:spcBef>
                <a:spcPts val="300"/>
              </a:spcBef>
              <a:spcAft>
                <a:spcPts val="300"/>
              </a:spcAft>
              <a:buBlip>
                <a:blip r:embed="rId2"/>
              </a:buBlip>
            </a:pPr>
            <a:r>
              <a:rPr lang="fr-FR" sz="2800" dirty="0">
                <a:solidFill>
                  <a:schemeClr val="accent6"/>
                </a:solidFill>
                <a:latin typeface="DokChampa" pitchFamily="34" charset="-34"/>
                <a:cs typeface="DokChampa" pitchFamily="34" charset="-34"/>
              </a:rPr>
              <a:t>Objectif global </a:t>
            </a:r>
            <a:r>
              <a:rPr lang="fr-FR" sz="2800" dirty="0" smtClean="0">
                <a:latin typeface="DokChampa" pitchFamily="34" charset="-34"/>
                <a:cs typeface="DokChampa" pitchFamily="34" charset="-34"/>
              </a:rPr>
              <a:t>: </a:t>
            </a:r>
            <a:r>
              <a:rPr lang="fr-FR" sz="2800" dirty="0" smtClean="0">
                <a:solidFill>
                  <a:srgbClr val="C00000"/>
                </a:solidFill>
                <a:latin typeface="DokChampa" pitchFamily="34" charset="-34"/>
                <a:cs typeface="DokChampa" pitchFamily="34" charset="-34"/>
              </a:rPr>
              <a:t>OMD  2015</a:t>
            </a:r>
          </a:p>
          <a:p>
            <a:pPr lvl="2">
              <a:spcBef>
                <a:spcPts val="300"/>
              </a:spcBef>
              <a:spcAft>
                <a:spcPts val="300"/>
              </a:spcAft>
              <a:buFont typeface="Arial" panose="020B0604020202020204" pitchFamily="34" charset="0"/>
              <a:buChar char="•"/>
            </a:pPr>
            <a:r>
              <a:rPr lang="fr-FR" dirty="0" smtClean="0">
                <a:latin typeface="DokChampa" pitchFamily="34" charset="-34"/>
                <a:cs typeface="DokChampa" pitchFamily="34" charset="-34"/>
              </a:rPr>
              <a:t>Accès à l’eau potable  </a:t>
            </a:r>
          </a:p>
          <a:p>
            <a:pPr marL="3322638" lvl="2" indent="0">
              <a:spcBef>
                <a:spcPts val="300"/>
              </a:spcBef>
              <a:spcAft>
                <a:spcPts val="300"/>
              </a:spcAft>
              <a:buNone/>
            </a:pPr>
            <a:r>
              <a:rPr lang="fr-FR" dirty="0" smtClean="0">
                <a:latin typeface="DokChampa" pitchFamily="34" charset="-34"/>
                <a:cs typeface="DokChampa" pitchFamily="34" charset="-34"/>
              </a:rPr>
              <a:t>52% 2005 à 76% en 2015 (rural)</a:t>
            </a:r>
          </a:p>
          <a:p>
            <a:pPr marL="914400" lvl="2" indent="0">
              <a:spcBef>
                <a:spcPts val="300"/>
              </a:spcBef>
              <a:spcAft>
                <a:spcPts val="300"/>
              </a:spcAft>
              <a:buNone/>
            </a:pPr>
            <a:r>
              <a:rPr lang="fr-FR" dirty="0">
                <a:latin typeface="DokChampa" pitchFamily="34" charset="-34"/>
                <a:cs typeface="DokChampa" pitchFamily="34" charset="-34"/>
              </a:rPr>
              <a:t>		       </a:t>
            </a:r>
            <a:r>
              <a:rPr lang="fr-FR" dirty="0" smtClean="0">
                <a:latin typeface="DokChampa" pitchFamily="34" charset="-34"/>
                <a:cs typeface="DokChampa" pitchFamily="34" charset="-34"/>
              </a:rPr>
              <a:t>74</a:t>
            </a:r>
            <a:r>
              <a:rPr lang="fr-FR" dirty="0">
                <a:latin typeface="DokChampa" pitchFamily="34" charset="-34"/>
                <a:cs typeface="DokChampa" pitchFamily="34" charset="-34"/>
              </a:rPr>
              <a:t>% 2005 à 87% en 2015 (urbain)</a:t>
            </a:r>
          </a:p>
          <a:p>
            <a:pPr lvl="2">
              <a:spcBef>
                <a:spcPts val="300"/>
              </a:spcBef>
              <a:spcAft>
                <a:spcPts val="300"/>
              </a:spcAft>
              <a:buFont typeface="Arial" panose="020B0604020202020204" pitchFamily="34" charset="0"/>
              <a:buChar char="•"/>
            </a:pPr>
            <a:r>
              <a:rPr lang="fr-FR" dirty="0" smtClean="0">
                <a:latin typeface="DokChampa" pitchFamily="34" charset="-34"/>
                <a:cs typeface="DokChampa" pitchFamily="34" charset="-34"/>
              </a:rPr>
              <a:t> Accès à un assainissement adéquat </a:t>
            </a:r>
          </a:p>
          <a:p>
            <a:pPr marL="3322638" lvl="2" indent="0">
              <a:spcBef>
                <a:spcPts val="300"/>
              </a:spcBef>
              <a:spcAft>
                <a:spcPts val="300"/>
              </a:spcAft>
              <a:buNone/>
            </a:pPr>
            <a:r>
              <a:rPr lang="fr-FR" dirty="0" smtClean="0">
                <a:latin typeface="DokChampa" pitchFamily="34" charset="-34"/>
                <a:cs typeface="DokChampa" pitchFamily="34" charset="-34"/>
              </a:rPr>
              <a:t>10%*  </a:t>
            </a:r>
            <a:r>
              <a:rPr lang="fr-FR" dirty="0">
                <a:latin typeface="DokChampa" pitchFamily="34" charset="-34"/>
                <a:cs typeface="DokChampa" pitchFamily="34" charset="-34"/>
              </a:rPr>
              <a:t>en 2005 à 54% en 2015 (rural)</a:t>
            </a:r>
          </a:p>
          <a:p>
            <a:pPr marL="3322638" lvl="2" indent="0">
              <a:spcBef>
                <a:spcPts val="300"/>
              </a:spcBef>
              <a:spcAft>
                <a:spcPts val="300"/>
              </a:spcAft>
              <a:buNone/>
            </a:pPr>
            <a:r>
              <a:rPr lang="fr-FR" dirty="0" smtClean="0">
                <a:latin typeface="DokChampa" pitchFamily="34" charset="-34"/>
                <a:cs typeface="DokChampa" pitchFamily="34" charset="-34"/>
              </a:rPr>
              <a:t>14</a:t>
            </a:r>
            <a:r>
              <a:rPr lang="fr-FR" dirty="0">
                <a:latin typeface="DokChampa" pitchFamily="34" charset="-34"/>
                <a:cs typeface="DokChampa" pitchFamily="34" charset="-34"/>
              </a:rPr>
              <a:t>% en 2005 à 57%en 2015 (urbain)</a:t>
            </a:r>
          </a:p>
          <a:p>
            <a:pPr>
              <a:spcBef>
                <a:spcPts val="300"/>
              </a:spcBef>
              <a:spcAft>
                <a:spcPts val="300"/>
              </a:spcAft>
              <a:buBlip>
                <a:blip r:embed="rId2"/>
              </a:buBlip>
            </a:pPr>
            <a:r>
              <a:rPr lang="fr-FR" sz="2800" dirty="0" smtClean="0">
                <a:solidFill>
                  <a:schemeClr val="accent6"/>
                </a:solidFill>
                <a:latin typeface="DokChampa" pitchFamily="34" charset="-34"/>
                <a:cs typeface="DokChampa" pitchFamily="34" charset="-34"/>
              </a:rPr>
              <a:t>Deux </a:t>
            </a:r>
            <a:r>
              <a:rPr lang="fr-FR" sz="2800" dirty="0">
                <a:solidFill>
                  <a:schemeClr val="accent6"/>
                </a:solidFill>
                <a:latin typeface="DokChampa" pitchFamily="34" charset="-34"/>
                <a:cs typeface="DokChampa" pitchFamily="34" charset="-34"/>
              </a:rPr>
              <a:t>volets</a:t>
            </a:r>
          </a:p>
          <a:p>
            <a:pPr lvl="2">
              <a:spcBef>
                <a:spcPts val="300"/>
              </a:spcBef>
              <a:spcAft>
                <a:spcPts val="300"/>
              </a:spcAft>
              <a:buFont typeface="Arial" panose="020B0604020202020204" pitchFamily="34" charset="0"/>
              <a:buChar char="•"/>
            </a:pPr>
            <a:r>
              <a:rPr lang="fr-FR" sz="2000" dirty="0" smtClean="0">
                <a:latin typeface="DokChampa" pitchFamily="34" charset="-34"/>
                <a:cs typeface="DokChampa" pitchFamily="34" charset="-34"/>
              </a:rPr>
              <a:t>Urbain</a:t>
            </a:r>
            <a:r>
              <a:rPr lang="fr-FR" sz="2000" dirty="0">
                <a:latin typeface="DokChampa" pitchFamily="34" charset="-34"/>
                <a:cs typeface="DokChampa" pitchFamily="34" charset="-34"/>
              </a:rPr>
              <a:t> : </a:t>
            </a:r>
            <a:r>
              <a:rPr lang="fr-FR" sz="2000" dirty="0" smtClean="0">
                <a:latin typeface="DokChampa" pitchFamily="34" charset="-34"/>
                <a:cs typeface="DokChampa" pitchFamily="34" charset="-34"/>
              </a:rPr>
              <a:t>Composantes infrastructures </a:t>
            </a:r>
            <a:r>
              <a:rPr lang="fr-FR" sz="2000" dirty="0">
                <a:latin typeface="DokChampa" pitchFamily="34" charset="-34"/>
                <a:cs typeface="DokChampa" pitchFamily="34" charset="-34"/>
              </a:rPr>
              <a:t>AEP et infrastructures AEUE</a:t>
            </a:r>
          </a:p>
          <a:p>
            <a:pPr lvl="2">
              <a:spcBef>
                <a:spcPts val="300"/>
              </a:spcBef>
              <a:spcAft>
                <a:spcPts val="300"/>
              </a:spcAft>
              <a:buFont typeface="Arial" panose="020B0604020202020204" pitchFamily="34" charset="0"/>
              <a:buChar char="•"/>
            </a:pPr>
            <a:r>
              <a:rPr lang="fr-FR" sz="2000" dirty="0">
                <a:latin typeface="DokChampa" pitchFamily="34" charset="-34"/>
                <a:cs typeface="DokChampa" pitchFamily="34" charset="-34"/>
              </a:rPr>
              <a:t>Rural : </a:t>
            </a:r>
            <a:r>
              <a:rPr lang="fr-FR" sz="2000" dirty="0" smtClean="0">
                <a:latin typeface="DokChampa" pitchFamily="34" charset="-34"/>
                <a:cs typeface="DokChampa" pitchFamily="34" charset="-34"/>
              </a:rPr>
              <a:t>Composantes infrastructures </a:t>
            </a:r>
            <a:r>
              <a:rPr lang="fr-FR" sz="2000" dirty="0">
                <a:latin typeface="DokChampa" pitchFamily="34" charset="-34"/>
                <a:cs typeface="DokChampa" pitchFamily="34" charset="-34"/>
              </a:rPr>
              <a:t>AEP et infrastructures </a:t>
            </a:r>
            <a:r>
              <a:rPr lang="fr-FR" sz="2000" dirty="0" smtClean="0">
                <a:latin typeface="DokChampa" pitchFamily="34" charset="-34"/>
                <a:cs typeface="DokChampa" pitchFamily="34" charset="-34"/>
              </a:rPr>
              <a:t>AEUE </a:t>
            </a:r>
          </a:p>
          <a:p>
            <a:pPr marL="1371600" lvl="3" indent="0">
              <a:spcBef>
                <a:spcPts val="300"/>
              </a:spcBef>
              <a:spcAft>
                <a:spcPts val="300"/>
              </a:spcAft>
              <a:buNone/>
            </a:pPr>
            <a:r>
              <a:rPr lang="fr-FR" sz="1600" dirty="0">
                <a:latin typeface="DokChampa" pitchFamily="34" charset="-34"/>
                <a:cs typeface="DokChampa" pitchFamily="34" charset="-34"/>
              </a:rPr>
              <a:t>	</a:t>
            </a:r>
            <a:r>
              <a:rPr lang="fr-FR" dirty="0">
                <a:latin typeface="DokChampa" pitchFamily="34" charset="-34"/>
                <a:cs typeface="DokChampa" pitchFamily="34" charset="-34"/>
              </a:rPr>
              <a:t>+ Cadre unifié </a:t>
            </a:r>
            <a:r>
              <a:rPr lang="fr-FR" dirty="0" smtClean="0">
                <a:latin typeface="DokChampa" pitchFamily="34" charset="-34"/>
                <a:cs typeface="DokChampa" pitchFamily="34" charset="-34"/>
              </a:rPr>
              <a:t>d’intervention</a:t>
            </a:r>
          </a:p>
        </p:txBody>
      </p:sp>
    </p:spTree>
    <p:extLst>
      <p:ext uri="{BB962C8B-B14F-4D97-AF65-F5344CB8AC3E}">
        <p14:creationId xmlns:p14="http://schemas.microsoft.com/office/powerpoint/2010/main" xmlns="" val="10577660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latin typeface="DokChampa" pitchFamily="34" charset="-34"/>
                <a:cs typeface="DokChampa" pitchFamily="34" charset="-34"/>
              </a:rPr>
              <a:t>  </a:t>
            </a:r>
            <a:r>
              <a:rPr lang="fr-FR" dirty="0">
                <a:solidFill>
                  <a:srgbClr val="C00000"/>
                </a:solidFill>
                <a:latin typeface="DokChampa" pitchFamily="34" charset="-34"/>
                <a:cs typeface="DokChampa" pitchFamily="34" charset="-34"/>
              </a:rPr>
              <a:t>Principaux résultats en </a:t>
            </a:r>
            <a:r>
              <a:rPr lang="fr-FR" dirty="0" smtClean="0">
                <a:latin typeface="DokChampa" pitchFamily="34" charset="-34"/>
                <a:cs typeface="DokChampa" pitchFamily="34" charset="-34"/>
              </a:rPr>
              <a:t>2014</a:t>
            </a:r>
            <a:endParaRPr lang="fr-FR"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xmlns="" val="3936377207"/>
              </p:ext>
            </p:extLst>
          </p:nvPr>
        </p:nvGraphicFramePr>
        <p:xfrm>
          <a:off x="827587" y="1916832"/>
          <a:ext cx="7704851" cy="4024754"/>
        </p:xfrm>
        <a:graphic>
          <a:graphicData uri="http://schemas.openxmlformats.org/drawingml/2006/table">
            <a:tbl>
              <a:tblPr>
                <a:tableStyleId>{5C22544A-7EE6-4342-B048-85BDC9FD1C3A}</a:tableStyleId>
              </a:tblPr>
              <a:tblGrid>
                <a:gridCol w="1100693"/>
                <a:gridCol w="1100693"/>
                <a:gridCol w="1100693"/>
                <a:gridCol w="1100693"/>
                <a:gridCol w="1100693"/>
                <a:gridCol w="1100693"/>
                <a:gridCol w="1100693"/>
              </a:tblGrid>
              <a:tr h="55563">
                <a:tc>
                  <a:txBody>
                    <a:bodyPr/>
                    <a:lstStyle/>
                    <a:p>
                      <a:pPr algn="l" fontAlgn="b"/>
                      <a:endParaRPr lang="fr-FR" sz="1100" b="0" i="0" u="none" strike="noStrike" dirty="0">
                        <a:solidFill>
                          <a:srgbClr val="000000"/>
                        </a:solidFill>
                        <a:effectLst/>
                        <a:latin typeface="Calibri"/>
                      </a:endParaRPr>
                    </a:p>
                  </a:txBody>
                  <a:tcPr marL="9525" marR="9525" marT="9525" marB="0" anchor="b"/>
                </a:tc>
                <a:tc>
                  <a:txBody>
                    <a:bodyPr/>
                    <a:lstStyle/>
                    <a:p>
                      <a:pPr algn="l" fontAlgn="b"/>
                      <a:endParaRPr lang="fr-FR" sz="1100" b="0" i="0" u="none" strike="noStrike">
                        <a:solidFill>
                          <a:srgbClr val="000000"/>
                        </a:solidFill>
                        <a:effectLst/>
                        <a:latin typeface="Calibri"/>
                      </a:endParaRPr>
                    </a:p>
                  </a:txBody>
                  <a:tcPr marL="9525" marR="9525" marT="9525" marB="0" anchor="b"/>
                </a:tc>
                <a:tc gridSpan="2">
                  <a:txBody>
                    <a:bodyPr/>
                    <a:lstStyle/>
                    <a:p>
                      <a:pPr algn="l" fontAlgn="b"/>
                      <a:r>
                        <a:rPr lang="fr-FR" sz="1100" u="none" strike="noStrike" dirty="0">
                          <a:effectLst/>
                        </a:rPr>
                        <a:t>Résultats </a:t>
                      </a:r>
                      <a:r>
                        <a:rPr lang="fr-FR" sz="1100" u="none" strike="noStrike" dirty="0" smtClean="0">
                          <a:solidFill>
                            <a:schemeClr val="tx1"/>
                          </a:solidFill>
                          <a:effectLst/>
                        </a:rPr>
                        <a:t>2014 en %</a:t>
                      </a:r>
                      <a:endParaRPr lang="fr-FR" sz="1100" b="0" i="0" u="none" strike="noStrike" dirty="0">
                        <a:solidFill>
                          <a:schemeClr val="tx1"/>
                        </a:solidFill>
                        <a:effectLst/>
                        <a:latin typeface="Calibri"/>
                      </a:endParaRPr>
                    </a:p>
                  </a:txBody>
                  <a:tcPr marL="9525" marR="9525" marT="9525" marB="0" anchor="b"/>
                </a:tc>
                <a:tc hMerge="1">
                  <a:txBody>
                    <a:bodyPr/>
                    <a:lstStyle/>
                    <a:p>
                      <a:endParaRPr lang="fr-FR"/>
                    </a:p>
                  </a:txBody>
                  <a:tcPr/>
                </a:tc>
                <a:tc>
                  <a:txBody>
                    <a:bodyPr/>
                    <a:lstStyle/>
                    <a:p>
                      <a:pPr algn="l" fontAlgn="b"/>
                      <a:endParaRPr lang="fr-FR" sz="1100" b="0" i="0" u="none" strike="noStrike" dirty="0">
                        <a:solidFill>
                          <a:srgbClr val="000000"/>
                        </a:solidFill>
                        <a:effectLst/>
                        <a:latin typeface="Calibri"/>
                      </a:endParaRPr>
                    </a:p>
                  </a:txBody>
                  <a:tcPr marL="9525" marR="9525" marT="9525" marB="0" anchor="b"/>
                </a:tc>
                <a:tc>
                  <a:txBody>
                    <a:bodyPr/>
                    <a:lstStyle/>
                    <a:p>
                      <a:pPr algn="l" fontAlgn="b"/>
                      <a:endParaRPr lang="fr-FR" sz="1100" b="0" i="0" u="none" strike="noStrike" dirty="0">
                        <a:solidFill>
                          <a:srgbClr val="000000"/>
                        </a:solidFill>
                        <a:effectLst/>
                        <a:latin typeface="Calibri"/>
                      </a:endParaRPr>
                    </a:p>
                  </a:txBody>
                  <a:tcPr marL="9525" marR="9525" marT="9525" marB="0" anchor="b"/>
                </a:tc>
                <a:tc>
                  <a:txBody>
                    <a:bodyPr/>
                    <a:lstStyle/>
                    <a:p>
                      <a:pPr algn="l" fontAlgn="b"/>
                      <a:endParaRPr lang="fr-FR" sz="1100" b="0" i="0" u="none" strike="noStrike" dirty="0">
                        <a:solidFill>
                          <a:srgbClr val="000000"/>
                        </a:solidFill>
                        <a:effectLst/>
                        <a:latin typeface="Calibri"/>
                      </a:endParaRPr>
                    </a:p>
                  </a:txBody>
                  <a:tcPr marL="9525" marR="9525" marT="9525" marB="0" anchor="b"/>
                </a:tc>
              </a:tr>
              <a:tr h="415601">
                <a:tc>
                  <a:txBody>
                    <a:bodyPr/>
                    <a:lstStyle/>
                    <a:p>
                      <a:pPr algn="l" fontAlgn="b"/>
                      <a:r>
                        <a:rPr lang="fr-FR" sz="1100" u="none" strike="noStrike" dirty="0">
                          <a:effectLst/>
                        </a:rPr>
                        <a:t> </a:t>
                      </a:r>
                      <a:endParaRPr lang="fr-FR" sz="1100" b="0" i="0" u="none" strike="noStrike" dirty="0">
                        <a:solidFill>
                          <a:srgbClr val="000000"/>
                        </a:solidFill>
                        <a:effectLst/>
                        <a:latin typeface="Calibri"/>
                      </a:endParaRPr>
                    </a:p>
                  </a:txBody>
                  <a:tcPr marL="9525" marR="9525" marT="9525" marB="0" anchor="b"/>
                </a:tc>
                <a:tc>
                  <a:txBody>
                    <a:bodyPr/>
                    <a:lstStyle/>
                    <a:p>
                      <a:pPr algn="l" fontAlgn="b"/>
                      <a:r>
                        <a:rPr lang="fr-FR" sz="1100" u="none" strike="noStrike" dirty="0">
                          <a:effectLst/>
                        </a:rPr>
                        <a:t> </a:t>
                      </a:r>
                      <a:endParaRPr lang="fr-FR" sz="1100" b="0" i="0" u="none" strike="noStrike" dirty="0">
                        <a:solidFill>
                          <a:srgbClr val="000000"/>
                        </a:solidFill>
                        <a:effectLst/>
                        <a:latin typeface="Calibri"/>
                      </a:endParaRPr>
                    </a:p>
                  </a:txBody>
                  <a:tcPr marL="9525" marR="9525" marT="9525" marB="0" anchor="b"/>
                </a:tc>
                <a:tc>
                  <a:txBody>
                    <a:bodyPr/>
                    <a:lstStyle/>
                    <a:p>
                      <a:pPr algn="l" fontAlgn="b"/>
                      <a:r>
                        <a:rPr lang="fr-FR" sz="1100" u="none" strike="noStrike" dirty="0">
                          <a:effectLst/>
                        </a:rPr>
                        <a:t> </a:t>
                      </a:r>
                      <a:endParaRPr lang="fr-FR" sz="1100" b="0" i="0" u="none" strike="noStrike" dirty="0">
                        <a:solidFill>
                          <a:srgbClr val="000000"/>
                        </a:solidFill>
                        <a:effectLst/>
                        <a:latin typeface="Calibri"/>
                      </a:endParaRPr>
                    </a:p>
                  </a:txBody>
                  <a:tcPr marL="9525" marR="9525" marT="9525" marB="0" anchor="b"/>
                </a:tc>
                <a:tc>
                  <a:txBody>
                    <a:bodyPr/>
                    <a:lstStyle/>
                    <a:p>
                      <a:pPr algn="l" fontAlgn="b"/>
                      <a:r>
                        <a:rPr lang="fr-FR" sz="1100" u="none" strike="noStrike">
                          <a:effectLst/>
                        </a:rPr>
                        <a:t>Milieu rural</a:t>
                      </a:r>
                      <a:endParaRPr lang="fr-FR" sz="1100" b="0" i="0" u="none" strike="noStrike">
                        <a:solidFill>
                          <a:srgbClr val="000000"/>
                        </a:solidFill>
                        <a:effectLst/>
                        <a:latin typeface="Calibri"/>
                      </a:endParaRPr>
                    </a:p>
                  </a:txBody>
                  <a:tcPr marL="9525" marR="9525" marT="9525"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5" marR="9525" marT="9525" marB="0" anchor="b"/>
                </a:tc>
                <a:tc gridSpan="2">
                  <a:txBody>
                    <a:bodyPr/>
                    <a:lstStyle/>
                    <a:p>
                      <a:pPr algn="ctr" fontAlgn="b"/>
                      <a:r>
                        <a:rPr lang="fr-FR" sz="1100" u="none" strike="noStrike">
                          <a:effectLst/>
                        </a:rPr>
                        <a:t>Milieu urbain</a:t>
                      </a:r>
                      <a:endParaRPr lang="fr-FR" sz="1100" b="0" i="0" u="none" strike="noStrike">
                        <a:solidFill>
                          <a:srgbClr val="000000"/>
                        </a:solidFill>
                        <a:effectLst/>
                        <a:latin typeface="Calibri"/>
                      </a:endParaRPr>
                    </a:p>
                  </a:txBody>
                  <a:tcPr marL="9525" marR="9525" marT="9525" marB="0" anchor="b"/>
                </a:tc>
                <a:tc hMerge="1">
                  <a:txBody>
                    <a:bodyPr/>
                    <a:lstStyle/>
                    <a:p>
                      <a:endParaRPr lang="fr-FR"/>
                    </a:p>
                  </a:txBody>
                  <a:tcPr/>
                </a:tc>
              </a:tr>
              <a:tr h="665994">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5" marR="9525" marT="9525" marB="0" anchor="b"/>
                </a:tc>
                <a:tc>
                  <a:txBody>
                    <a:bodyPr/>
                    <a:lstStyle/>
                    <a:p>
                      <a:pPr algn="l" fontAlgn="b"/>
                      <a:r>
                        <a:rPr lang="fr-FR" sz="1100" u="none" strike="noStrike" dirty="0">
                          <a:effectLst/>
                        </a:rPr>
                        <a:t> </a:t>
                      </a:r>
                      <a:endParaRPr lang="fr-FR" sz="1100" b="0" i="0" u="none" strike="noStrike" dirty="0">
                        <a:solidFill>
                          <a:srgbClr val="000000"/>
                        </a:solidFill>
                        <a:effectLst/>
                        <a:latin typeface="Calibri"/>
                      </a:endParaRPr>
                    </a:p>
                  </a:txBody>
                  <a:tcPr marL="9525" marR="9525" marT="9525" marB="0" anchor="b"/>
                </a:tc>
                <a:tc>
                  <a:txBody>
                    <a:bodyPr/>
                    <a:lstStyle/>
                    <a:p>
                      <a:pPr algn="l" fontAlgn="b"/>
                      <a:r>
                        <a:rPr lang="fr-FR" sz="1100" u="none" strike="noStrike" dirty="0">
                          <a:effectLst/>
                        </a:rPr>
                        <a:t> </a:t>
                      </a:r>
                      <a:endParaRPr lang="fr-FR" sz="1100" b="0" i="0" u="none" strike="noStrike" dirty="0">
                        <a:solidFill>
                          <a:srgbClr val="000000"/>
                        </a:solidFill>
                        <a:effectLst/>
                        <a:latin typeface="Calibri"/>
                      </a:endParaRPr>
                    </a:p>
                  </a:txBody>
                  <a:tcPr marL="9525" marR="9525" marT="9525" marB="0" anchor="b"/>
                </a:tc>
                <a:tc>
                  <a:txBody>
                    <a:bodyPr/>
                    <a:lstStyle/>
                    <a:p>
                      <a:pPr algn="l" fontAlgn="b"/>
                      <a:r>
                        <a:rPr lang="fr-FR" sz="1100" u="none" strike="noStrike" dirty="0">
                          <a:effectLst/>
                        </a:rPr>
                        <a:t>Résultat </a:t>
                      </a:r>
                      <a:r>
                        <a:rPr lang="fr-FR" sz="1100" u="none" strike="noStrike" dirty="0" smtClean="0">
                          <a:solidFill>
                            <a:schemeClr val="tx1"/>
                          </a:solidFill>
                          <a:effectLst/>
                        </a:rPr>
                        <a:t>2014</a:t>
                      </a:r>
                      <a:endParaRPr lang="fr-FR" sz="1100" b="0" i="0" u="none" strike="noStrike" dirty="0">
                        <a:solidFill>
                          <a:schemeClr val="tx1"/>
                        </a:solidFill>
                        <a:effectLst/>
                        <a:latin typeface="Calibri"/>
                      </a:endParaRPr>
                    </a:p>
                  </a:txBody>
                  <a:tcPr marL="9525" marR="9525" marT="9525" marB="0" anchor="b"/>
                </a:tc>
                <a:tc>
                  <a:txBody>
                    <a:bodyPr/>
                    <a:lstStyle/>
                    <a:p>
                      <a:pPr algn="ctr" fontAlgn="b"/>
                      <a:r>
                        <a:rPr lang="fr-FR" sz="1100" u="none" strike="noStrike">
                          <a:effectLst/>
                        </a:rPr>
                        <a:t>OMD</a:t>
                      </a:r>
                      <a:endParaRPr lang="fr-FR" sz="1100" b="0" i="0" u="none" strike="noStrike">
                        <a:solidFill>
                          <a:srgbClr val="000000"/>
                        </a:solidFill>
                        <a:effectLst/>
                        <a:latin typeface="Calibri"/>
                      </a:endParaRPr>
                    </a:p>
                  </a:txBody>
                  <a:tcPr marL="9525" marR="9525" marT="9525" marB="0" anchor="b"/>
                </a:tc>
                <a:tc>
                  <a:txBody>
                    <a:bodyPr/>
                    <a:lstStyle/>
                    <a:p>
                      <a:pPr algn="ctr" fontAlgn="b"/>
                      <a:r>
                        <a:rPr lang="fr-FR" sz="1100" u="none" strike="noStrike" dirty="0">
                          <a:solidFill>
                            <a:schemeClr val="tx1"/>
                          </a:solidFill>
                          <a:effectLst/>
                        </a:rPr>
                        <a:t>Résultat </a:t>
                      </a:r>
                      <a:r>
                        <a:rPr lang="fr-FR" sz="1100" u="none" strike="noStrike" dirty="0" smtClean="0">
                          <a:solidFill>
                            <a:schemeClr val="tx1"/>
                          </a:solidFill>
                          <a:effectLst/>
                        </a:rPr>
                        <a:t>2014</a:t>
                      </a:r>
                      <a:endParaRPr lang="fr-FR" sz="1100" b="0" i="0" u="none" strike="noStrike" dirty="0">
                        <a:solidFill>
                          <a:schemeClr val="tx1"/>
                        </a:solidFill>
                        <a:effectLst/>
                        <a:latin typeface="Calibri"/>
                      </a:endParaRPr>
                    </a:p>
                  </a:txBody>
                  <a:tcPr marL="9525" marR="9525" marT="9525" marB="0" anchor="b"/>
                </a:tc>
                <a:tc>
                  <a:txBody>
                    <a:bodyPr/>
                    <a:lstStyle/>
                    <a:p>
                      <a:pPr algn="ctr" fontAlgn="b"/>
                      <a:r>
                        <a:rPr lang="fr-FR" sz="1100" u="none" strike="noStrike" dirty="0">
                          <a:effectLst/>
                        </a:rPr>
                        <a:t>OMD</a:t>
                      </a:r>
                      <a:endParaRPr lang="fr-FR" sz="1100" b="0" i="0" u="none" strike="noStrike" dirty="0">
                        <a:solidFill>
                          <a:srgbClr val="000000"/>
                        </a:solidFill>
                        <a:effectLst/>
                        <a:latin typeface="Calibri"/>
                      </a:endParaRPr>
                    </a:p>
                  </a:txBody>
                  <a:tcPr marL="9525" marR="9525" marT="9525" marB="0" anchor="b"/>
                </a:tc>
              </a:tr>
              <a:tr h="415601">
                <a:tc gridSpan="3">
                  <a:txBody>
                    <a:bodyPr/>
                    <a:lstStyle/>
                    <a:p>
                      <a:pPr algn="ctr" fontAlgn="b"/>
                      <a:r>
                        <a:rPr lang="fr-FR" sz="1100" u="none" strike="noStrike">
                          <a:effectLst/>
                        </a:rPr>
                        <a:t>Taux d'accès à l'eau potable</a:t>
                      </a:r>
                      <a:endParaRPr lang="fr-FR" sz="1100" b="0" i="0" u="none" strike="noStrike">
                        <a:solidFill>
                          <a:srgbClr val="000000"/>
                        </a:solidFill>
                        <a:effectLst/>
                        <a:latin typeface="Calibri"/>
                      </a:endParaRPr>
                    </a:p>
                  </a:txBody>
                  <a:tcPr marL="9525" marR="9525" marT="9525" marB="0" anchor="b"/>
                </a:tc>
                <a:tc hMerge="1">
                  <a:txBody>
                    <a:bodyPr/>
                    <a:lstStyle/>
                    <a:p>
                      <a:endParaRPr lang="fr-FR"/>
                    </a:p>
                  </a:txBody>
                  <a:tcPr/>
                </a:tc>
                <a:tc hMerge="1">
                  <a:txBody>
                    <a:bodyPr/>
                    <a:lstStyle/>
                    <a:p>
                      <a:endParaRPr lang="fr-FR"/>
                    </a:p>
                  </a:txBody>
                  <a:tcPr/>
                </a:tc>
                <a:tc>
                  <a:txBody>
                    <a:bodyPr/>
                    <a:lstStyle/>
                    <a:p>
                      <a:pPr algn="ctr" fontAlgn="b"/>
                      <a:r>
                        <a:rPr lang="fr-FR" sz="1100" u="none" strike="noStrike" dirty="0" smtClean="0">
                          <a:effectLst/>
                        </a:rPr>
                        <a:t>64,1</a:t>
                      </a:r>
                      <a:endParaRPr lang="fr-FR" sz="1100" b="0" i="0" u="none" strike="noStrike" dirty="0">
                        <a:solidFill>
                          <a:srgbClr val="000000"/>
                        </a:solidFill>
                        <a:effectLst/>
                        <a:latin typeface="Calibri"/>
                      </a:endParaRPr>
                    </a:p>
                  </a:txBody>
                  <a:tcPr marL="9525" marR="9525" marT="9525" marB="0" anchor="b"/>
                </a:tc>
                <a:tc>
                  <a:txBody>
                    <a:bodyPr/>
                    <a:lstStyle/>
                    <a:p>
                      <a:pPr algn="ctr" fontAlgn="b"/>
                      <a:r>
                        <a:rPr lang="fr-FR" sz="1100" u="none" strike="noStrike" dirty="0">
                          <a:effectLst/>
                        </a:rPr>
                        <a:t>76</a:t>
                      </a:r>
                      <a:endParaRPr lang="fr-FR" sz="1100" b="0" i="0" u="none" strike="noStrike" dirty="0">
                        <a:solidFill>
                          <a:srgbClr val="000000"/>
                        </a:solidFill>
                        <a:effectLst/>
                        <a:latin typeface="Calibri"/>
                      </a:endParaRPr>
                    </a:p>
                  </a:txBody>
                  <a:tcPr marL="9525" marR="9525" marT="9525" marB="0" anchor="b"/>
                </a:tc>
                <a:tc>
                  <a:txBody>
                    <a:bodyPr/>
                    <a:lstStyle/>
                    <a:p>
                      <a:pPr algn="l" fontAlgn="b"/>
                      <a:r>
                        <a:rPr lang="fr-FR" sz="1100" u="none" strike="noStrike" dirty="0">
                          <a:solidFill>
                            <a:schemeClr val="tx1"/>
                          </a:solidFill>
                          <a:effectLst/>
                        </a:rPr>
                        <a:t> </a:t>
                      </a:r>
                      <a:r>
                        <a:rPr lang="fr-FR" sz="1100" u="none" strike="noStrike" dirty="0" smtClean="0">
                          <a:solidFill>
                            <a:schemeClr val="tx1"/>
                          </a:solidFill>
                          <a:effectLst/>
                        </a:rPr>
                        <a:t>87</a:t>
                      </a:r>
                      <a:endParaRPr lang="fr-FR" sz="1100" b="0" i="0" u="none" strike="noStrike" dirty="0">
                        <a:solidFill>
                          <a:schemeClr val="tx1"/>
                        </a:solidFill>
                        <a:effectLst/>
                        <a:latin typeface="Calibri"/>
                      </a:endParaRPr>
                    </a:p>
                  </a:txBody>
                  <a:tcPr marL="9525" marR="9525" marT="9525" marB="0" anchor="b"/>
                </a:tc>
                <a:tc>
                  <a:txBody>
                    <a:bodyPr/>
                    <a:lstStyle/>
                    <a:p>
                      <a:pPr algn="ctr" fontAlgn="b"/>
                      <a:r>
                        <a:rPr lang="fr-FR" sz="1100" u="none" strike="noStrike">
                          <a:effectLst/>
                        </a:rPr>
                        <a:t>87</a:t>
                      </a:r>
                      <a:endParaRPr lang="fr-FR" sz="1100" b="0" i="0" u="none" strike="noStrike">
                        <a:solidFill>
                          <a:srgbClr val="000000"/>
                        </a:solidFill>
                        <a:effectLst/>
                        <a:latin typeface="Calibri"/>
                      </a:endParaRPr>
                    </a:p>
                  </a:txBody>
                  <a:tcPr marL="9525" marR="9525" marT="9525" marB="0" anchor="b"/>
                </a:tc>
              </a:tr>
              <a:tr h="415601">
                <a:tc gridSpan="3">
                  <a:txBody>
                    <a:bodyPr/>
                    <a:lstStyle/>
                    <a:p>
                      <a:pPr algn="ctr" fontAlgn="b"/>
                      <a:r>
                        <a:rPr lang="fr-FR" sz="1100" u="none" strike="noStrike">
                          <a:effectLst/>
                        </a:rPr>
                        <a:t>Taux d'accès à l'assainissement</a:t>
                      </a:r>
                      <a:endParaRPr lang="fr-FR" sz="1100" b="0" i="0" u="none" strike="noStrike">
                        <a:solidFill>
                          <a:srgbClr val="000000"/>
                        </a:solidFill>
                        <a:effectLst/>
                        <a:latin typeface="Calibri"/>
                      </a:endParaRPr>
                    </a:p>
                  </a:txBody>
                  <a:tcPr marL="9525" marR="9525" marT="9525" marB="0" anchor="b"/>
                </a:tc>
                <a:tc hMerge="1">
                  <a:txBody>
                    <a:bodyPr/>
                    <a:lstStyle/>
                    <a:p>
                      <a:endParaRPr lang="fr-FR"/>
                    </a:p>
                  </a:txBody>
                  <a:tcPr/>
                </a:tc>
                <a:tc hMerge="1">
                  <a:txBody>
                    <a:bodyPr/>
                    <a:lstStyle/>
                    <a:p>
                      <a:endParaRPr lang="fr-FR"/>
                    </a:p>
                  </a:txBody>
                  <a:tcPr/>
                </a:tc>
                <a:tc>
                  <a:txBody>
                    <a:bodyPr/>
                    <a:lstStyle/>
                    <a:p>
                      <a:pPr algn="l" fontAlgn="b"/>
                      <a:r>
                        <a:rPr lang="fr-FR" sz="1100" u="none" strike="noStrike" dirty="0">
                          <a:effectLst/>
                        </a:rPr>
                        <a:t> </a:t>
                      </a:r>
                      <a:r>
                        <a:rPr lang="fr-FR" sz="1100" u="none" strike="noStrike" dirty="0" smtClean="0">
                          <a:effectLst/>
                        </a:rPr>
                        <a:t>          9</a:t>
                      </a:r>
                      <a:endParaRPr lang="fr-FR" sz="1100" b="0" i="0" u="none" strike="noStrike" dirty="0">
                        <a:solidFill>
                          <a:srgbClr val="000000"/>
                        </a:solidFill>
                        <a:effectLst/>
                        <a:latin typeface="Calibri"/>
                      </a:endParaRPr>
                    </a:p>
                  </a:txBody>
                  <a:tcPr marL="9525" marR="9525" marT="9525" marB="0" anchor="b"/>
                </a:tc>
                <a:tc>
                  <a:txBody>
                    <a:bodyPr/>
                    <a:lstStyle/>
                    <a:p>
                      <a:pPr algn="ctr" fontAlgn="b"/>
                      <a:r>
                        <a:rPr lang="fr-FR" sz="1100" u="none" strike="noStrike" dirty="0">
                          <a:effectLst/>
                        </a:rPr>
                        <a:t>54</a:t>
                      </a:r>
                      <a:endParaRPr lang="fr-FR" sz="1100" b="0" i="0" u="none" strike="noStrike" dirty="0">
                        <a:solidFill>
                          <a:srgbClr val="000000"/>
                        </a:solidFill>
                        <a:effectLst/>
                        <a:latin typeface="Calibri"/>
                      </a:endParaRPr>
                    </a:p>
                  </a:txBody>
                  <a:tcPr marL="9525" marR="9525" marT="9525" marB="0" anchor="b"/>
                </a:tc>
                <a:tc>
                  <a:txBody>
                    <a:bodyPr/>
                    <a:lstStyle/>
                    <a:p>
                      <a:pPr algn="l" fontAlgn="b"/>
                      <a:r>
                        <a:rPr lang="fr-FR" sz="1100" u="none" strike="noStrike" dirty="0">
                          <a:effectLst/>
                        </a:rPr>
                        <a:t> </a:t>
                      </a:r>
                      <a:r>
                        <a:rPr lang="fr-FR" sz="1100" u="none" strike="noStrike" dirty="0" smtClean="0">
                          <a:effectLst/>
                        </a:rPr>
                        <a:t>32,04</a:t>
                      </a:r>
                      <a:endParaRPr lang="fr-FR" sz="1100" b="0" i="0" u="none" strike="noStrike" dirty="0">
                        <a:solidFill>
                          <a:srgbClr val="000000"/>
                        </a:solidFill>
                        <a:effectLst/>
                        <a:latin typeface="Calibri"/>
                      </a:endParaRPr>
                    </a:p>
                  </a:txBody>
                  <a:tcPr marL="9525" marR="9525" marT="9525" marB="0" anchor="b"/>
                </a:tc>
                <a:tc>
                  <a:txBody>
                    <a:bodyPr/>
                    <a:lstStyle/>
                    <a:p>
                      <a:pPr algn="ctr" fontAlgn="b"/>
                      <a:r>
                        <a:rPr lang="fr-FR" sz="1100" u="none" strike="noStrike">
                          <a:effectLst/>
                        </a:rPr>
                        <a:t>57</a:t>
                      </a:r>
                      <a:endParaRPr lang="fr-FR" sz="1100" b="0" i="0" u="none" strike="noStrike">
                        <a:solidFill>
                          <a:srgbClr val="000000"/>
                        </a:solidFill>
                        <a:effectLst/>
                        <a:latin typeface="Calibri"/>
                      </a:endParaRPr>
                    </a:p>
                  </a:txBody>
                  <a:tcPr marL="9525" marR="9525" marT="9525" marB="0" anchor="b"/>
                </a:tc>
              </a:tr>
              <a:tr h="430318">
                <a:tc gridSpan="3">
                  <a:txBody>
                    <a:bodyPr/>
                    <a:lstStyle/>
                    <a:p>
                      <a:pPr algn="ctr" fontAlgn="b"/>
                      <a:r>
                        <a:rPr lang="fr-FR" sz="1100" u="none" strike="noStrike">
                          <a:effectLst/>
                        </a:rPr>
                        <a:t>Taux de fonctionnalité des PEM</a:t>
                      </a:r>
                      <a:endParaRPr lang="fr-FR" sz="1100" b="0" i="0" u="none" strike="noStrike">
                        <a:solidFill>
                          <a:srgbClr val="000000"/>
                        </a:solidFill>
                        <a:effectLst/>
                        <a:latin typeface="Calibri"/>
                      </a:endParaRPr>
                    </a:p>
                  </a:txBody>
                  <a:tcPr marL="9525" marR="9525" marT="9525" marB="0" anchor="b"/>
                </a:tc>
                <a:tc hMerge="1">
                  <a:txBody>
                    <a:bodyPr/>
                    <a:lstStyle/>
                    <a:p>
                      <a:endParaRPr lang="fr-FR"/>
                    </a:p>
                  </a:txBody>
                  <a:tcPr/>
                </a:tc>
                <a:tc hMerge="1">
                  <a:txBody>
                    <a:bodyPr/>
                    <a:lstStyle/>
                    <a:p>
                      <a:endParaRPr lang="fr-FR"/>
                    </a:p>
                  </a:txBody>
                  <a:tcPr/>
                </a:tc>
                <a:tc>
                  <a:txBody>
                    <a:bodyPr/>
                    <a:lstStyle/>
                    <a:p>
                      <a:pPr algn="ctr" fontAlgn="b"/>
                      <a:r>
                        <a:rPr lang="fr-FR" sz="1100" u="none" strike="noStrike" dirty="0" smtClean="0">
                          <a:solidFill>
                            <a:schemeClr val="tx1"/>
                          </a:solidFill>
                          <a:effectLst/>
                        </a:rPr>
                        <a:t>88,9</a:t>
                      </a:r>
                      <a:endParaRPr lang="fr-FR" sz="1100" b="0" i="0" u="none" strike="noStrike" dirty="0">
                        <a:solidFill>
                          <a:schemeClr val="tx1"/>
                        </a:solidFill>
                        <a:effectLst/>
                        <a:latin typeface="Calibri"/>
                      </a:endParaRPr>
                    </a:p>
                  </a:txBody>
                  <a:tcPr marL="9525" marR="9525" marT="9525" marB="0" anchor="b"/>
                </a:tc>
                <a:tc>
                  <a:txBody>
                    <a:bodyPr/>
                    <a:lstStyle/>
                    <a:p>
                      <a:pPr algn="ctr" fontAlgn="b"/>
                      <a:r>
                        <a:rPr lang="fr-FR" sz="1100" u="none" strike="noStrike" dirty="0">
                          <a:effectLst/>
                        </a:rPr>
                        <a:t>100</a:t>
                      </a:r>
                      <a:endParaRPr lang="fr-FR" sz="1100" b="0" i="0" u="none" strike="noStrike" dirty="0">
                        <a:solidFill>
                          <a:srgbClr val="000000"/>
                        </a:solidFill>
                        <a:effectLst/>
                        <a:latin typeface="Calibri"/>
                      </a:endParaRPr>
                    </a:p>
                  </a:txBody>
                  <a:tcPr marL="9525" marR="9525" marT="9525" marB="0" anchor="b"/>
                </a:tc>
                <a:tc>
                  <a:txBody>
                    <a:bodyPr/>
                    <a:lstStyle/>
                    <a:p>
                      <a:pPr algn="l" fontAlgn="b"/>
                      <a:r>
                        <a:rPr lang="fr-FR" sz="1100" u="none" strike="noStrike" dirty="0">
                          <a:effectLst/>
                        </a:rPr>
                        <a:t> </a:t>
                      </a:r>
                      <a:r>
                        <a:rPr lang="fr-FR" sz="1100" u="none" strike="noStrike" dirty="0" smtClean="0">
                          <a:effectLst/>
                        </a:rPr>
                        <a:t>-</a:t>
                      </a:r>
                      <a:endParaRPr lang="fr-FR" sz="1100" b="0" i="0" u="none" strike="noStrike" dirty="0">
                        <a:solidFill>
                          <a:srgbClr val="000000"/>
                        </a:solidFill>
                        <a:effectLst/>
                        <a:latin typeface="Calibri"/>
                      </a:endParaRPr>
                    </a:p>
                  </a:txBody>
                  <a:tcPr marL="9525" marR="9525" marT="9525" marB="0" anchor="b"/>
                </a:tc>
                <a:tc>
                  <a:txBody>
                    <a:bodyPr/>
                    <a:lstStyle/>
                    <a:p>
                      <a:pPr algn="ctr" fontAlgn="b"/>
                      <a:r>
                        <a:rPr lang="fr-FR" sz="1100" u="none" strike="noStrike">
                          <a:effectLst/>
                        </a:rPr>
                        <a:t>-</a:t>
                      </a:r>
                      <a:endParaRPr lang="fr-FR" sz="1100" b="0" i="0" u="none" strike="noStrike">
                        <a:solidFill>
                          <a:srgbClr val="000000"/>
                        </a:solidFill>
                        <a:effectLst/>
                        <a:latin typeface="Calibri"/>
                      </a:endParaRPr>
                    </a:p>
                  </a:txBody>
                  <a:tcPr marL="9525" marR="9525" marT="9525" marB="0" anchor="b"/>
                </a:tc>
              </a:tr>
              <a:tr h="752237">
                <a:tc gridSpan="3">
                  <a:txBody>
                    <a:bodyPr/>
                    <a:lstStyle/>
                    <a:p>
                      <a:pPr algn="ctr" fontAlgn="b"/>
                      <a:r>
                        <a:rPr lang="fr-FR" sz="1100" u="none" strike="noStrike" dirty="0">
                          <a:effectLst/>
                        </a:rPr>
                        <a:t>Nombre d'AUE mise en place</a:t>
                      </a:r>
                      <a:endParaRPr lang="fr-FR" sz="1100" b="0" i="0" u="none" strike="noStrike" dirty="0">
                        <a:solidFill>
                          <a:srgbClr val="000000"/>
                        </a:solidFill>
                        <a:effectLst/>
                        <a:latin typeface="Calibri"/>
                      </a:endParaRPr>
                    </a:p>
                  </a:txBody>
                  <a:tcPr marL="9525" marR="9525" marT="9525" marB="0" anchor="b"/>
                </a:tc>
                <a:tc hMerge="1">
                  <a:txBody>
                    <a:bodyPr/>
                    <a:lstStyle/>
                    <a:p>
                      <a:endParaRPr lang="fr-FR"/>
                    </a:p>
                  </a:txBody>
                  <a:tcPr/>
                </a:tc>
                <a:tc hMerge="1">
                  <a:txBody>
                    <a:bodyPr/>
                    <a:lstStyle/>
                    <a:p>
                      <a:endParaRPr lang="fr-FR"/>
                    </a:p>
                  </a:txBody>
                  <a:tcPr/>
                </a:tc>
                <a:tc>
                  <a:txBody>
                    <a:bodyPr/>
                    <a:lstStyle/>
                    <a:p>
                      <a:pPr algn="l" fontAlgn="b"/>
                      <a:r>
                        <a:rPr lang="fr-FR" sz="1100" u="none" strike="noStrike" dirty="0">
                          <a:effectLst/>
                        </a:rPr>
                        <a:t> </a:t>
                      </a:r>
                      <a:r>
                        <a:rPr lang="fr-FR" sz="1100" u="none" strike="noStrike" dirty="0" smtClean="0">
                          <a:effectLst/>
                        </a:rPr>
                        <a:t>8645</a:t>
                      </a:r>
                      <a:endParaRPr lang="fr-FR" sz="1100" b="0" i="0" u="none" strike="noStrike" dirty="0">
                        <a:solidFill>
                          <a:srgbClr val="000000"/>
                        </a:solidFill>
                        <a:effectLst/>
                        <a:latin typeface="Calibri"/>
                      </a:endParaRPr>
                    </a:p>
                  </a:txBody>
                  <a:tcPr marL="9525" marR="9525" marT="9525" marB="0" anchor="b"/>
                </a:tc>
                <a:tc>
                  <a:txBody>
                    <a:bodyPr/>
                    <a:lstStyle/>
                    <a:p>
                      <a:pPr algn="l" fontAlgn="b"/>
                      <a:r>
                        <a:rPr lang="fr-FR" sz="1100" u="none" strike="noStrike" dirty="0">
                          <a:effectLst/>
                        </a:rPr>
                        <a:t>8289 villages</a:t>
                      </a:r>
                      <a:endParaRPr lang="fr-FR" sz="1100" b="0" i="0" u="none" strike="noStrike" dirty="0">
                        <a:solidFill>
                          <a:srgbClr val="000000"/>
                        </a:solidFill>
                        <a:effectLst/>
                        <a:latin typeface="Calibri"/>
                      </a:endParaRPr>
                    </a:p>
                  </a:txBody>
                  <a:tcPr marL="9525" marR="9525" marT="9525"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5" marR="9525" marT="9525" marB="0" anchor="b"/>
                </a:tc>
                <a:tc>
                  <a:txBody>
                    <a:bodyPr/>
                    <a:lstStyle/>
                    <a:p>
                      <a:pPr algn="ctr" fontAlgn="b"/>
                      <a:r>
                        <a:rPr lang="fr-FR" sz="1100" u="none" strike="noStrike">
                          <a:effectLst/>
                        </a:rPr>
                        <a:t>-</a:t>
                      </a:r>
                      <a:endParaRPr lang="fr-FR" sz="1100" b="0" i="0" u="none" strike="noStrike">
                        <a:solidFill>
                          <a:srgbClr val="000000"/>
                        </a:solidFill>
                        <a:effectLst/>
                        <a:latin typeface="Calibri"/>
                      </a:endParaRPr>
                    </a:p>
                  </a:txBody>
                  <a:tcPr marL="9525" marR="9525" marT="9525" marB="0" anchor="b"/>
                </a:tc>
              </a:tr>
              <a:tr h="752237">
                <a:tc gridSpan="3">
                  <a:txBody>
                    <a:bodyPr/>
                    <a:lstStyle/>
                    <a:p>
                      <a:pPr algn="l" fontAlgn="b"/>
                      <a:r>
                        <a:rPr lang="fr-FR" sz="1100" u="none" strike="noStrike" dirty="0" smtClean="0">
                          <a:effectLst/>
                        </a:rPr>
                        <a:t>                      Nombre </a:t>
                      </a:r>
                      <a:r>
                        <a:rPr lang="fr-FR" sz="1100" u="none" strike="noStrike" dirty="0">
                          <a:effectLst/>
                        </a:rPr>
                        <a:t>d'artisans réparateurs</a:t>
                      </a:r>
                      <a:endParaRPr lang="fr-FR" sz="1100" b="0" i="0" u="none" strike="noStrike" dirty="0">
                        <a:solidFill>
                          <a:srgbClr val="000000"/>
                        </a:solidFill>
                        <a:effectLst/>
                        <a:latin typeface="Calibri"/>
                      </a:endParaRPr>
                    </a:p>
                  </a:txBody>
                  <a:tcPr marL="9525" marR="9525" marT="9525" marB="0" anchor="b"/>
                </a:tc>
                <a:tc hMerge="1">
                  <a:txBody>
                    <a:bodyPr/>
                    <a:lstStyle/>
                    <a:p>
                      <a:endParaRPr lang="fr-FR"/>
                    </a:p>
                  </a:txBody>
                  <a:tcPr/>
                </a:tc>
                <a:tc hMerge="1">
                  <a:txBody>
                    <a:bodyPr/>
                    <a:lstStyle/>
                    <a:p>
                      <a:endParaRPr lang="fr-FR"/>
                    </a:p>
                  </a:txBody>
                  <a:tcPr/>
                </a:tc>
                <a:tc>
                  <a:txBody>
                    <a:bodyPr/>
                    <a:lstStyle/>
                    <a:p>
                      <a:pPr algn="l" fontAlgn="b"/>
                      <a:r>
                        <a:rPr lang="fr-FR" sz="1100" u="none" strike="noStrike" dirty="0">
                          <a:effectLst/>
                        </a:rPr>
                        <a:t> </a:t>
                      </a:r>
                      <a:r>
                        <a:rPr lang="fr-FR" sz="1100" u="none" strike="noStrike" dirty="0" smtClean="0">
                          <a:effectLst/>
                        </a:rPr>
                        <a:t>890</a:t>
                      </a:r>
                      <a:endParaRPr lang="fr-FR" sz="1100" b="0" i="0" u="none" strike="noStrike" dirty="0">
                        <a:solidFill>
                          <a:srgbClr val="000000"/>
                        </a:solidFill>
                        <a:effectLst/>
                        <a:latin typeface="Calibri"/>
                      </a:endParaRPr>
                    </a:p>
                  </a:txBody>
                  <a:tcPr marL="9525" marR="9525" marT="9525" marB="0" anchor="b"/>
                </a:tc>
                <a:tc>
                  <a:txBody>
                    <a:bodyPr/>
                    <a:lstStyle/>
                    <a:p>
                      <a:pPr algn="l" fontAlgn="b"/>
                      <a:r>
                        <a:rPr lang="fr-FR" sz="1100" u="none" strike="noStrike" dirty="0">
                          <a:effectLst/>
                        </a:rPr>
                        <a:t>8289 villages</a:t>
                      </a:r>
                      <a:endParaRPr lang="fr-FR" sz="1100" b="0" i="0" u="none" strike="noStrike" dirty="0">
                        <a:solidFill>
                          <a:srgbClr val="000000"/>
                        </a:solidFill>
                        <a:effectLst/>
                        <a:latin typeface="Calibri"/>
                      </a:endParaRPr>
                    </a:p>
                  </a:txBody>
                  <a:tcPr marL="9525" marR="9525" marT="9525" marB="0" anchor="b"/>
                </a:tc>
                <a:tc>
                  <a:txBody>
                    <a:bodyPr/>
                    <a:lstStyle/>
                    <a:p>
                      <a:pPr algn="l" fontAlgn="b"/>
                      <a:r>
                        <a:rPr lang="fr-FR" sz="1100" u="none" strike="noStrike">
                          <a:effectLst/>
                        </a:rPr>
                        <a:t> </a:t>
                      </a:r>
                      <a:endParaRPr lang="fr-FR" sz="1100" b="0" i="0" u="none" strike="noStrike">
                        <a:solidFill>
                          <a:srgbClr val="000000"/>
                        </a:solidFill>
                        <a:effectLst/>
                        <a:latin typeface="Calibri"/>
                      </a:endParaRPr>
                    </a:p>
                  </a:txBody>
                  <a:tcPr marL="9525" marR="9525" marT="9525" marB="0" anchor="b"/>
                </a:tc>
                <a:tc>
                  <a:txBody>
                    <a:bodyPr/>
                    <a:lstStyle/>
                    <a:p>
                      <a:pPr algn="ctr" fontAlgn="b"/>
                      <a:r>
                        <a:rPr lang="fr-FR" sz="1100" u="none" strike="noStrike" dirty="0">
                          <a:effectLst/>
                        </a:rPr>
                        <a:t>-</a:t>
                      </a:r>
                      <a:endParaRPr lang="fr-FR" sz="1100" b="0" i="0" u="none" strike="noStrike" dirty="0">
                        <a:solidFill>
                          <a:srgbClr val="000000"/>
                        </a:solidFill>
                        <a:effectLst/>
                        <a:latin typeface="Calibri"/>
                      </a:endParaRPr>
                    </a:p>
                  </a:txBody>
                  <a:tcPr marL="9525" marR="9525" marT="9525" marB="0" anchor="b"/>
                </a:tc>
              </a:tr>
            </a:tbl>
          </a:graphicData>
        </a:graphic>
      </p:graphicFrame>
    </p:spTree>
    <p:extLst>
      <p:ext uri="{BB962C8B-B14F-4D97-AF65-F5344CB8AC3E}">
        <p14:creationId xmlns:p14="http://schemas.microsoft.com/office/powerpoint/2010/main" xmlns="" val="7568090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52718"/>
            <a:ext cx="8507288" cy="1371600"/>
          </a:xfrm>
        </p:spPr>
        <p:txBody>
          <a:bodyPr>
            <a:normAutofit fontScale="90000"/>
          </a:bodyPr>
          <a:lstStyle/>
          <a:p>
            <a:r>
              <a:rPr lang="fr-FR" dirty="0" smtClean="0"/>
              <a:t>2   QU’Est-ce QUE LE SUIVI EVALUATION DES SERVICES D’EAU POTABLE ET D’assainissement?</a:t>
            </a:r>
            <a:endParaRPr lang="fr-FR" dirty="0"/>
          </a:p>
        </p:txBody>
      </p:sp>
      <p:sp>
        <p:nvSpPr>
          <p:cNvPr id="3" name="Espace réservé du contenu 2"/>
          <p:cNvSpPr>
            <a:spLocks noGrp="1"/>
          </p:cNvSpPr>
          <p:nvPr>
            <p:ph idx="1"/>
          </p:nvPr>
        </p:nvSpPr>
        <p:spPr/>
        <p:txBody>
          <a:bodyPr/>
          <a:lstStyle/>
          <a:p>
            <a:endParaRPr lang="fr-FR" dirty="0" smtClean="0">
              <a:latin typeface="Tahoma" pitchFamily="34" charset="0"/>
            </a:endParaRPr>
          </a:p>
          <a:p>
            <a:r>
              <a:rPr lang="fr-FR" dirty="0" smtClean="0">
                <a:latin typeface="Tahoma" pitchFamily="34" charset="0"/>
              </a:rPr>
              <a:t>                      EN GENERAL </a:t>
            </a:r>
            <a:endParaRPr lang="fr-FR" dirty="0">
              <a:latin typeface="Tahoma" pitchFamily="34" charset="0"/>
            </a:endParaRPr>
          </a:p>
          <a:p>
            <a:endParaRPr lang="fr-FR" dirty="0" smtClean="0">
              <a:latin typeface="Tahoma" pitchFamily="34" charset="0"/>
            </a:endParaRPr>
          </a:p>
          <a:p>
            <a:r>
              <a:rPr lang="fr-FR" dirty="0" smtClean="0">
                <a:latin typeface="Tahoma" pitchFamily="34" charset="0"/>
              </a:rPr>
              <a:t>Evaluation </a:t>
            </a:r>
            <a:r>
              <a:rPr lang="fr-FR" dirty="0">
                <a:latin typeface="Tahoma" pitchFamily="34" charset="0"/>
              </a:rPr>
              <a:t>et suivi sont deux outils de management: </a:t>
            </a:r>
          </a:p>
          <a:p>
            <a:r>
              <a:rPr lang="fr-FR" dirty="0">
                <a:latin typeface="Tahoma" pitchFamily="34" charset="0"/>
              </a:rPr>
              <a:t>- Indispensables</a:t>
            </a:r>
          </a:p>
          <a:p>
            <a:r>
              <a:rPr lang="fr-FR" dirty="0">
                <a:latin typeface="Tahoma" pitchFamily="34" charset="0"/>
              </a:rPr>
              <a:t>- Complémentaires</a:t>
            </a:r>
          </a:p>
          <a:p>
            <a:r>
              <a:rPr lang="fr-FR" dirty="0">
                <a:latin typeface="Tahoma" pitchFamily="34" charset="0"/>
              </a:rPr>
              <a:t>Le suivi et l'évaluation sont des outils qui permettent d'identifier et de mesurer les résultats des projets, programmes ou politiques.</a:t>
            </a:r>
          </a:p>
          <a:p>
            <a:endParaRPr lang="fr-FR" dirty="0"/>
          </a:p>
        </p:txBody>
      </p:sp>
      <p:sp>
        <p:nvSpPr>
          <p:cNvPr id="4" name="Espace réservé du pied de page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xmlns="" val="11640172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52718"/>
            <a:ext cx="8291264" cy="1908130"/>
          </a:xfrm>
        </p:spPr>
        <p:txBody>
          <a:bodyPr>
            <a:normAutofit fontScale="90000"/>
          </a:bodyPr>
          <a:lstStyle/>
          <a:p>
            <a:r>
              <a:rPr lang="fr-FR" dirty="0" smtClean="0"/>
              <a:t/>
            </a:r>
            <a:br>
              <a:rPr lang="fr-FR" dirty="0" smtClean="0"/>
            </a:br>
            <a:r>
              <a:rPr lang="fr-FR" dirty="0" smtClean="0"/>
              <a:t/>
            </a:r>
            <a:br>
              <a:rPr lang="fr-FR" dirty="0" smtClean="0"/>
            </a:br>
            <a:r>
              <a:rPr lang="fr-FR" dirty="0"/>
              <a:t/>
            </a:r>
            <a:br>
              <a:rPr lang="fr-FR" dirty="0"/>
            </a:br>
            <a:r>
              <a:rPr lang="fr-FR" dirty="0" smtClean="0"/>
              <a:t/>
            </a:r>
            <a:br>
              <a:rPr lang="fr-FR" dirty="0" smtClean="0"/>
            </a:br>
            <a:r>
              <a:rPr lang="fr-FR" dirty="0"/>
              <a:t/>
            </a:r>
            <a:br>
              <a:rPr lang="fr-FR" dirty="0"/>
            </a:br>
            <a:r>
              <a:rPr lang="fr-FR" dirty="0" smtClean="0"/>
              <a:t/>
            </a:r>
            <a:br>
              <a:rPr lang="fr-FR" dirty="0" smtClean="0"/>
            </a:br>
            <a:r>
              <a:rPr lang="fr-FR" dirty="0"/>
              <a:t/>
            </a:r>
            <a:br>
              <a:rPr lang="fr-FR" dirty="0"/>
            </a:br>
            <a:r>
              <a:rPr lang="fr-FR" dirty="0" smtClean="0"/>
              <a:t/>
            </a:r>
            <a:br>
              <a:rPr lang="fr-FR" dirty="0" smtClean="0"/>
            </a:br>
            <a:r>
              <a:rPr lang="fr-FR" dirty="0"/>
              <a:t/>
            </a:r>
            <a:br>
              <a:rPr lang="fr-FR" dirty="0"/>
            </a:br>
            <a:r>
              <a:rPr lang="fr-FR" dirty="0" smtClean="0"/>
              <a:t/>
            </a:r>
            <a:br>
              <a:rPr lang="fr-FR" dirty="0" smtClean="0"/>
            </a:br>
            <a:r>
              <a:rPr lang="fr-FR" dirty="0"/>
              <a:t/>
            </a:r>
            <a:br>
              <a:rPr lang="fr-FR" dirty="0"/>
            </a:br>
            <a:r>
              <a:rPr lang="fr-FR" dirty="0"/>
              <a:t>QU’Est-ce QUE LE suivi-EVALUATIONDES SERVICES </a:t>
            </a:r>
            <a:r>
              <a:rPr lang="fr-FR" dirty="0" smtClean="0"/>
              <a:t>    D’EAUPOTABLE ET D’ASSAINISSEMENT</a:t>
            </a:r>
            <a:endParaRPr lang="fr-FR" dirty="0"/>
          </a:p>
        </p:txBody>
      </p:sp>
      <p:sp>
        <p:nvSpPr>
          <p:cNvPr id="3" name="Espace réservé du contenu 2"/>
          <p:cNvSpPr>
            <a:spLocks noGrp="1"/>
          </p:cNvSpPr>
          <p:nvPr>
            <p:ph idx="1"/>
          </p:nvPr>
        </p:nvSpPr>
        <p:spPr>
          <a:xfrm>
            <a:off x="457200" y="2060848"/>
            <a:ext cx="7620000" cy="4065315"/>
          </a:xfrm>
        </p:spPr>
        <p:txBody>
          <a:bodyPr>
            <a:normAutofit fontScale="25000" lnSpcReduction="20000"/>
          </a:bodyPr>
          <a:lstStyle/>
          <a:p>
            <a:endParaRPr lang="fr-FR" dirty="0" smtClean="0"/>
          </a:p>
          <a:p>
            <a:endParaRPr lang="fr-FR" dirty="0" smtClean="0"/>
          </a:p>
          <a:p>
            <a:r>
              <a:rPr lang="fr-FR" sz="5600" dirty="0" smtClean="0">
                <a:solidFill>
                  <a:srgbClr val="003300"/>
                </a:solidFill>
              </a:rPr>
              <a:t>Comme précédemment définie,  le suivi-évaluation des services d’eau potable et d’assainissement et en particulier du PN-AEPA permet </a:t>
            </a:r>
            <a:r>
              <a:rPr lang="fr-FR" sz="5600" dirty="0" smtClean="0"/>
              <a:t>de </a:t>
            </a:r>
            <a:r>
              <a:rPr lang="fr-FR" sz="5600" dirty="0"/>
              <a:t>mesurer périodiquement l’atteinte des résultats du </a:t>
            </a:r>
            <a:r>
              <a:rPr lang="fr-FR" sz="5600" dirty="0" smtClean="0"/>
              <a:t>PN-AEPA </a:t>
            </a:r>
            <a:r>
              <a:rPr lang="fr-FR" sz="5600" dirty="0"/>
              <a:t>ainsi que la pertinence, l’efficacité, l’efficience et la pérennité des actions menées.</a:t>
            </a:r>
          </a:p>
          <a:p>
            <a:r>
              <a:rPr lang="fr-FR" sz="5600" dirty="0"/>
              <a:t>Autrement dit </a:t>
            </a:r>
            <a:r>
              <a:rPr lang="fr-FR" sz="5600" dirty="0" smtClean="0"/>
              <a:t>:</a:t>
            </a:r>
            <a:endParaRPr lang="fr-FR" sz="5600" dirty="0"/>
          </a:p>
          <a:p>
            <a:r>
              <a:rPr lang="fr-FR" sz="5600" dirty="0" smtClean="0"/>
              <a:t>C’est un  </a:t>
            </a:r>
            <a:r>
              <a:rPr lang="fr-FR" sz="5600" dirty="0"/>
              <a:t>système </a:t>
            </a:r>
            <a:r>
              <a:rPr lang="fr-FR" sz="5600" dirty="0" smtClean="0"/>
              <a:t>qui permet d’avoir </a:t>
            </a:r>
            <a:r>
              <a:rPr lang="fr-FR" sz="5600" dirty="0"/>
              <a:t>une meilleure connaissance des </a:t>
            </a:r>
            <a:r>
              <a:rPr lang="fr-FR" sz="5600" dirty="0" smtClean="0"/>
              <a:t>conditions d’accès </a:t>
            </a:r>
            <a:r>
              <a:rPr lang="fr-FR" sz="5600" dirty="0"/>
              <a:t>des populations aux infrastructures eau et assainissement, mais également d’apprécier les résultats et impacts </a:t>
            </a:r>
            <a:r>
              <a:rPr lang="fr-FR" sz="5600" dirty="0" smtClean="0"/>
              <a:t>du programme mis </a:t>
            </a:r>
            <a:r>
              <a:rPr lang="fr-FR" sz="5600" dirty="0"/>
              <a:t>en </a:t>
            </a:r>
            <a:r>
              <a:rPr lang="fr-FR" sz="5600" dirty="0" smtClean="0"/>
              <a:t>œuvre.</a:t>
            </a:r>
            <a:endParaRPr lang="fr-FR" sz="5600" dirty="0"/>
          </a:p>
          <a:p>
            <a:r>
              <a:rPr lang="fr-FR" sz="5600" dirty="0" smtClean="0"/>
              <a:t>Elle se repose principalement </a:t>
            </a:r>
            <a:r>
              <a:rPr lang="fr-FR" sz="5600" dirty="0"/>
              <a:t>sur trois « blocs » fournissant les</a:t>
            </a:r>
          </a:p>
          <a:p>
            <a:r>
              <a:rPr lang="fr-FR" sz="5600" dirty="0"/>
              <a:t>données nécessaires pour :</a:t>
            </a:r>
          </a:p>
          <a:p>
            <a:r>
              <a:rPr lang="fr-FR" sz="5600" dirty="0"/>
              <a:t>· la revue des performances et des allocations de ressources,</a:t>
            </a:r>
          </a:p>
          <a:p>
            <a:r>
              <a:rPr lang="fr-FR" sz="5600" dirty="0"/>
              <a:t>· le suivi de la mise en </a:t>
            </a:r>
            <a:r>
              <a:rPr lang="fr-FR" sz="5600" dirty="0" smtClean="0"/>
              <a:t>œuvre </a:t>
            </a:r>
            <a:r>
              <a:rPr lang="fr-FR" sz="5600" dirty="0"/>
              <a:t>du PN-AEPA</a:t>
            </a:r>
          </a:p>
          <a:p>
            <a:r>
              <a:rPr lang="fr-FR" sz="5600" dirty="0"/>
              <a:t>· le suivi des résultats et des impacts du PN-AEPA, notamment en matière de taux d'accès</a:t>
            </a:r>
            <a:r>
              <a:rPr lang="fr-FR" sz="5600" dirty="0" smtClean="0"/>
              <a:t>.</a:t>
            </a:r>
            <a:endParaRPr lang="fr-FR" sz="5600" dirty="0"/>
          </a:p>
        </p:txBody>
      </p:sp>
      <p:sp>
        <p:nvSpPr>
          <p:cNvPr id="4" name="Espace réservé du pied de page 3"/>
          <p:cNvSpPr>
            <a:spLocks noGrp="1"/>
          </p:cNvSpPr>
          <p:nvPr>
            <p:ph type="ftr" sz="quarter" idx="11"/>
          </p:nvPr>
        </p:nvSpPr>
        <p:spPr>
          <a:xfrm flipV="1">
            <a:off x="457200" y="6776720"/>
            <a:ext cx="3429000" cy="45719"/>
          </a:xfrm>
        </p:spPr>
        <p:txBody>
          <a:bodyPr/>
          <a:lstStyle/>
          <a:p>
            <a:endParaRPr lang="en-US" dirty="0"/>
          </a:p>
        </p:txBody>
      </p:sp>
    </p:spTree>
    <p:extLst>
      <p:ext uri="{BB962C8B-B14F-4D97-AF65-F5344CB8AC3E}">
        <p14:creationId xmlns:p14="http://schemas.microsoft.com/office/powerpoint/2010/main" xmlns="" val="25824866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52718"/>
            <a:ext cx="8147248" cy="1908130"/>
          </a:xfrm>
        </p:spPr>
        <p:txBody>
          <a:bodyPr>
            <a:normAutofit fontScale="90000"/>
          </a:bodyPr>
          <a:lstStyle/>
          <a:p>
            <a:r>
              <a:rPr lang="fr-FR" dirty="0"/>
              <a:t>QU’Est-ce QUE LE suivi-EVALUATIONDES SERVICES     </a:t>
            </a:r>
            <a:r>
              <a:rPr lang="fr-FR" dirty="0" smtClean="0"/>
              <a:t>D’EAU  POTABLE </a:t>
            </a:r>
            <a:r>
              <a:rPr lang="fr-FR" dirty="0"/>
              <a:t>ET D’ASSAINISSEMENT</a:t>
            </a:r>
          </a:p>
        </p:txBody>
      </p:sp>
      <p:sp>
        <p:nvSpPr>
          <p:cNvPr id="3" name="Espace réservé du contenu 2"/>
          <p:cNvSpPr>
            <a:spLocks noGrp="1"/>
          </p:cNvSpPr>
          <p:nvPr>
            <p:ph idx="1"/>
          </p:nvPr>
        </p:nvSpPr>
        <p:spPr/>
        <p:txBody>
          <a:bodyPr>
            <a:normAutofit fontScale="92500" lnSpcReduction="20000"/>
          </a:bodyPr>
          <a:lstStyle/>
          <a:p>
            <a:endParaRPr lang="fr-FR" dirty="0" smtClean="0"/>
          </a:p>
          <a:p>
            <a:r>
              <a:rPr lang="fr-FR" dirty="0"/>
              <a:t>De façon </a:t>
            </a:r>
            <a:r>
              <a:rPr lang="fr-FR" dirty="0" smtClean="0"/>
              <a:t>spécifique, le S-E du PN-AEPA permet de </a:t>
            </a:r>
            <a:r>
              <a:rPr lang="fr-FR" dirty="0"/>
              <a:t>:</a:t>
            </a:r>
          </a:p>
          <a:p>
            <a:r>
              <a:rPr lang="fr-FR" dirty="0"/>
              <a:t>· Vérifier la pertinence et le réalisme de la politique et de la stratégie sous-tendant le PN-AEPA au regard des résultats obtenus, et suggérer à intervalles réguliers les </a:t>
            </a:r>
            <a:r>
              <a:rPr lang="fr-FR" dirty="0" smtClean="0"/>
              <a:t>adaptations et </a:t>
            </a:r>
            <a:r>
              <a:rPr lang="fr-FR" dirty="0"/>
              <a:t>révisions nécessaires</a:t>
            </a:r>
          </a:p>
          <a:p>
            <a:r>
              <a:rPr lang="fr-FR" dirty="0"/>
              <a:t>· Identifier les événements ou situations susceptibles d’influencer le déroulement </a:t>
            </a:r>
            <a:r>
              <a:rPr lang="fr-FR" dirty="0" smtClean="0"/>
              <a:t>du programme </a:t>
            </a:r>
            <a:r>
              <a:rPr lang="fr-FR" dirty="0"/>
              <a:t>et proposer les réajustements nécessaires pour une meilleure atteinte des</a:t>
            </a:r>
          </a:p>
          <a:p>
            <a:r>
              <a:rPr lang="fr-FR" dirty="0"/>
              <a:t>objectifs du </a:t>
            </a:r>
            <a:r>
              <a:rPr lang="fr-FR" dirty="0" smtClean="0"/>
              <a:t>PN-AEPA</a:t>
            </a:r>
            <a:endParaRPr lang="fr-FR" dirty="0"/>
          </a:p>
          <a:p>
            <a:r>
              <a:rPr lang="fr-FR" dirty="0" smtClean="0"/>
              <a:t>· </a:t>
            </a:r>
            <a:r>
              <a:rPr lang="fr-FR" dirty="0"/>
              <a:t>Fournir aux décideurs et acteurs (y compris les bailleurs de fonds) les </a:t>
            </a:r>
            <a:r>
              <a:rPr lang="fr-FR" dirty="0" smtClean="0"/>
              <a:t>éléments d’appréciation </a:t>
            </a:r>
            <a:r>
              <a:rPr lang="fr-FR" dirty="0"/>
              <a:t>sur l’état de mise en </a:t>
            </a:r>
            <a:r>
              <a:rPr lang="fr-FR" dirty="0" smtClean="0"/>
              <a:t>œuvre </a:t>
            </a:r>
            <a:r>
              <a:rPr lang="fr-FR" dirty="0"/>
              <a:t>et d’avancement des activités du PN-AEPA </a:t>
            </a:r>
            <a:r>
              <a:rPr lang="fr-FR" dirty="0" smtClean="0"/>
              <a:t>en mesurant </a:t>
            </a:r>
            <a:r>
              <a:rPr lang="fr-FR" dirty="0"/>
              <a:t>la qualité et le niveau d’atteinte des résultats attendus</a:t>
            </a:r>
          </a:p>
          <a:p>
            <a:endParaRPr lang="fr-FR" dirty="0"/>
          </a:p>
        </p:txBody>
      </p:sp>
      <p:sp>
        <p:nvSpPr>
          <p:cNvPr id="4" name="Espace réservé du pied de page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xmlns="" val="6948979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6573855"/>
            <a:ext cx="8686800" cy="7294305"/>
          </a:xfrm>
        </p:spPr>
        <p:txBody>
          <a:bodyPr wrap="square">
            <a:spAutoFit/>
          </a:bodyPr>
          <a:lstStyle/>
          <a:p>
            <a:pPr algn="l"/>
            <a:r>
              <a:rPr lang="fr-FR" b="1" dirty="0" smtClean="0">
                <a:latin typeface="DokChampa" pitchFamily="34" charset="-34"/>
                <a:cs typeface="DokChampa" pitchFamily="34" charset="-34"/>
              </a:rPr>
              <a:t/>
            </a:r>
            <a:br>
              <a:rPr lang="fr-FR" b="1" dirty="0" smtClean="0">
                <a:latin typeface="DokChampa" pitchFamily="34" charset="-34"/>
                <a:cs typeface="DokChampa" pitchFamily="34" charset="-34"/>
              </a:rPr>
            </a:br>
            <a:r>
              <a:rPr lang="fr-FR" b="1" dirty="0" smtClean="0">
                <a:latin typeface="DokChampa" pitchFamily="34" charset="-34"/>
                <a:cs typeface="DokChampa" pitchFamily="34" charset="-34"/>
              </a:rPr>
              <a:t/>
            </a:r>
            <a:br>
              <a:rPr lang="fr-FR" b="1" dirty="0" smtClean="0">
                <a:latin typeface="DokChampa" pitchFamily="34" charset="-34"/>
                <a:cs typeface="DokChampa" pitchFamily="34" charset="-34"/>
              </a:rPr>
            </a:br>
            <a:r>
              <a:rPr lang="fr-FR" b="1" dirty="0">
                <a:latin typeface="DokChampa" pitchFamily="34" charset="-34"/>
                <a:cs typeface="DokChampa" pitchFamily="34" charset="-34"/>
              </a:rPr>
              <a:t/>
            </a:r>
            <a:br>
              <a:rPr lang="fr-FR" b="1" dirty="0">
                <a:latin typeface="DokChampa" pitchFamily="34" charset="-34"/>
                <a:cs typeface="DokChampa" pitchFamily="34" charset="-34"/>
              </a:rPr>
            </a:br>
            <a:r>
              <a:rPr lang="fr-FR" b="1" dirty="0" smtClean="0">
                <a:latin typeface="DokChampa" pitchFamily="34" charset="-34"/>
                <a:cs typeface="DokChampa" pitchFamily="34" charset="-34"/>
              </a:rPr>
              <a:t/>
            </a:r>
            <a:br>
              <a:rPr lang="fr-FR" b="1" dirty="0" smtClean="0">
                <a:latin typeface="DokChampa" pitchFamily="34" charset="-34"/>
                <a:cs typeface="DokChampa" pitchFamily="34" charset="-34"/>
              </a:rPr>
            </a:br>
            <a:r>
              <a:rPr lang="fr-FR" b="1" dirty="0">
                <a:latin typeface="DokChampa" pitchFamily="34" charset="-34"/>
                <a:cs typeface="DokChampa" pitchFamily="34" charset="-34"/>
              </a:rPr>
              <a:t/>
            </a:r>
            <a:br>
              <a:rPr lang="fr-FR" b="1" dirty="0">
                <a:latin typeface="DokChampa" pitchFamily="34" charset="-34"/>
                <a:cs typeface="DokChampa" pitchFamily="34" charset="-34"/>
              </a:rPr>
            </a:br>
            <a:r>
              <a:rPr lang="fr-FR" b="1" dirty="0" smtClean="0">
                <a:latin typeface="DokChampa" pitchFamily="34" charset="-34"/>
                <a:cs typeface="DokChampa" pitchFamily="34" charset="-34"/>
              </a:rPr>
              <a:t/>
            </a:r>
            <a:br>
              <a:rPr lang="fr-FR" b="1" dirty="0" smtClean="0">
                <a:latin typeface="DokChampa" pitchFamily="34" charset="-34"/>
                <a:cs typeface="DokChampa" pitchFamily="34" charset="-34"/>
              </a:rPr>
            </a:br>
            <a:r>
              <a:rPr lang="fr-FR" b="1" dirty="0">
                <a:latin typeface="DokChampa" pitchFamily="34" charset="-34"/>
                <a:cs typeface="DokChampa" pitchFamily="34" charset="-34"/>
              </a:rPr>
              <a:t/>
            </a:r>
            <a:br>
              <a:rPr lang="fr-FR" b="1" dirty="0">
                <a:latin typeface="DokChampa" pitchFamily="34" charset="-34"/>
                <a:cs typeface="DokChampa" pitchFamily="34" charset="-34"/>
              </a:rPr>
            </a:br>
            <a:r>
              <a:rPr lang="fr-FR" b="1" dirty="0" smtClean="0">
                <a:latin typeface="DokChampa" pitchFamily="34" charset="-34"/>
                <a:cs typeface="DokChampa" pitchFamily="34" charset="-34"/>
              </a:rPr>
              <a:t/>
            </a:r>
            <a:br>
              <a:rPr lang="fr-FR" b="1" dirty="0" smtClean="0">
                <a:latin typeface="DokChampa" pitchFamily="34" charset="-34"/>
                <a:cs typeface="DokChampa" pitchFamily="34" charset="-34"/>
              </a:rPr>
            </a:br>
            <a:r>
              <a:rPr lang="fr-FR" b="1" dirty="0">
                <a:latin typeface="DokChampa" pitchFamily="34" charset="-34"/>
                <a:cs typeface="DokChampa" pitchFamily="34" charset="-34"/>
              </a:rPr>
              <a:t/>
            </a:r>
            <a:br>
              <a:rPr lang="fr-FR" b="1" dirty="0">
                <a:latin typeface="DokChampa" pitchFamily="34" charset="-34"/>
                <a:cs typeface="DokChampa" pitchFamily="34" charset="-34"/>
              </a:rPr>
            </a:br>
            <a:r>
              <a:rPr lang="fr-FR" b="1" dirty="0" smtClean="0">
                <a:latin typeface="DokChampa" pitchFamily="34" charset="-34"/>
                <a:cs typeface="DokChampa" pitchFamily="34" charset="-34"/>
              </a:rPr>
              <a:t/>
            </a:r>
            <a:br>
              <a:rPr lang="fr-FR" b="1" dirty="0" smtClean="0">
                <a:latin typeface="DokChampa" pitchFamily="34" charset="-34"/>
                <a:cs typeface="DokChampa" pitchFamily="34" charset="-34"/>
              </a:rPr>
            </a:br>
            <a:r>
              <a:rPr lang="fr-FR" b="1" dirty="0">
                <a:latin typeface="DokChampa" pitchFamily="34" charset="-34"/>
                <a:cs typeface="DokChampa" pitchFamily="34" charset="-34"/>
              </a:rPr>
              <a:t/>
            </a:r>
            <a:br>
              <a:rPr lang="fr-FR" b="1" dirty="0">
                <a:latin typeface="DokChampa" pitchFamily="34" charset="-34"/>
                <a:cs typeface="DokChampa" pitchFamily="34" charset="-34"/>
              </a:rPr>
            </a:br>
            <a:r>
              <a:rPr lang="fr-FR" b="1" dirty="0">
                <a:latin typeface="DokChampa" pitchFamily="34" charset="-34"/>
                <a:cs typeface="DokChampa" pitchFamily="34" charset="-34"/>
              </a:rPr>
              <a:t>3</a:t>
            </a:r>
            <a:r>
              <a:rPr lang="fr-FR" b="1" dirty="0" smtClean="0">
                <a:latin typeface="DokChampa" pitchFamily="34" charset="-34"/>
                <a:cs typeface="DokChampa" pitchFamily="34" charset="-34"/>
              </a:rPr>
              <a:t>. CONTEXTE: </a:t>
            </a:r>
            <a:r>
              <a:rPr lang="fr-FR" dirty="0" smtClean="0">
                <a:solidFill>
                  <a:srgbClr val="C00000"/>
                </a:solidFill>
                <a:latin typeface="DokChampa" pitchFamily="34" charset="-34"/>
                <a:cs typeface="DokChampa" pitchFamily="34" charset="-34"/>
              </a:rPr>
              <a:t>Principales </a:t>
            </a:r>
            <a:r>
              <a:rPr lang="fr-FR" dirty="0">
                <a:solidFill>
                  <a:srgbClr val="C00000"/>
                </a:solidFill>
                <a:latin typeface="DokChampa" pitchFamily="34" charset="-34"/>
                <a:cs typeface="DokChampa" pitchFamily="34" charset="-34"/>
              </a:rPr>
              <a:t>motivations</a:t>
            </a:r>
            <a:endParaRPr lang="fr-FR" dirty="0">
              <a:solidFill>
                <a:srgbClr val="C00000"/>
              </a:solidFill>
            </a:endParaRPr>
          </a:p>
        </p:txBody>
      </p:sp>
      <p:sp>
        <p:nvSpPr>
          <p:cNvPr id="3" name="Espace réservé du contenu 2"/>
          <p:cNvSpPr>
            <a:spLocks noGrp="1"/>
          </p:cNvSpPr>
          <p:nvPr>
            <p:ph idx="1"/>
          </p:nvPr>
        </p:nvSpPr>
        <p:spPr>
          <a:xfrm>
            <a:off x="507295" y="1484784"/>
            <a:ext cx="8604448" cy="5081904"/>
          </a:xfrm>
        </p:spPr>
        <p:txBody>
          <a:bodyPr wrap="square">
            <a:spAutoFit/>
          </a:bodyPr>
          <a:lstStyle/>
          <a:p>
            <a:pPr>
              <a:spcBef>
                <a:spcPts val="600"/>
              </a:spcBef>
              <a:spcAft>
                <a:spcPts val="600"/>
              </a:spcAft>
              <a:buFont typeface="Wingdings" panose="05000000000000000000" pitchFamily="2" charset="2"/>
              <a:buChar char="Ø"/>
            </a:pPr>
            <a:r>
              <a:rPr lang="fr-FR" sz="2400" dirty="0">
                <a:solidFill>
                  <a:schemeClr val="accent6"/>
                </a:solidFill>
                <a:latin typeface="DokChampa" pitchFamily="34" charset="-34"/>
                <a:cs typeface="DokChampa" pitchFamily="34" charset="-34"/>
              </a:rPr>
              <a:t>Approche Programme </a:t>
            </a:r>
            <a:r>
              <a:rPr lang="fr-FR" sz="2400" dirty="0" smtClean="0">
                <a:latin typeface="DokChampa" pitchFamily="34" charset="-34"/>
                <a:cs typeface="DokChampa" pitchFamily="34" charset="-34"/>
              </a:rPr>
              <a:t>en AEPA</a:t>
            </a:r>
          </a:p>
          <a:p>
            <a:pPr>
              <a:spcBef>
                <a:spcPts val="600"/>
              </a:spcBef>
              <a:spcAft>
                <a:spcPts val="600"/>
              </a:spcAft>
              <a:buFont typeface="Wingdings" panose="05000000000000000000" pitchFamily="2" charset="2"/>
              <a:buChar char="Ø"/>
            </a:pPr>
            <a:r>
              <a:rPr lang="fr-FR" sz="2400" dirty="0">
                <a:solidFill>
                  <a:schemeClr val="accent6"/>
                </a:solidFill>
                <a:latin typeface="DokChampa" pitchFamily="34" charset="-34"/>
                <a:cs typeface="DokChampa" pitchFamily="34" charset="-34"/>
              </a:rPr>
              <a:t>Volonté de lever certaines contraintes</a:t>
            </a:r>
            <a:r>
              <a:rPr lang="fr-FR" sz="2400" dirty="0" smtClean="0">
                <a:solidFill>
                  <a:schemeClr val="accent6"/>
                </a:solidFill>
                <a:latin typeface="DokChampa" pitchFamily="34" charset="-34"/>
                <a:cs typeface="DokChampa" pitchFamily="34" charset="-34"/>
              </a:rPr>
              <a:t>:</a:t>
            </a:r>
          </a:p>
          <a:p>
            <a:pPr algn="just">
              <a:defRPr/>
            </a:pPr>
            <a:r>
              <a:rPr lang="fr-FR" sz="2400" b="1" dirty="0"/>
              <a:t>Avant 2005: </a:t>
            </a:r>
          </a:p>
          <a:p>
            <a:pPr algn="just">
              <a:buFont typeface="Wingdings" pitchFamily="2" charset="2"/>
              <a:buChar char="v"/>
              <a:defRPr/>
            </a:pPr>
            <a:r>
              <a:rPr lang="fr-FR" sz="2400" dirty="0"/>
              <a:t>le système de suivi sommaire, uniquement au niveau central</a:t>
            </a:r>
          </a:p>
          <a:p>
            <a:pPr algn="just">
              <a:buFont typeface="Wingdings" pitchFamily="2" charset="2"/>
              <a:buChar char="v"/>
              <a:defRPr/>
            </a:pPr>
            <a:r>
              <a:rPr lang="fr-FR" sz="2400" dirty="0" smtClean="0"/>
              <a:t>Absence </a:t>
            </a:r>
            <a:r>
              <a:rPr lang="fr-FR" sz="2400" dirty="0"/>
              <a:t>de manuel de suivi </a:t>
            </a:r>
            <a:r>
              <a:rPr lang="fr-FR" sz="2400" dirty="0" smtClean="0"/>
              <a:t>évaluation</a:t>
            </a:r>
            <a:endParaRPr lang="fr-FR" sz="2400" dirty="0" smtClean="0">
              <a:solidFill>
                <a:schemeClr val="accent6"/>
              </a:solidFill>
              <a:latin typeface="DokChampa" pitchFamily="34" charset="-34"/>
              <a:cs typeface="DokChampa" pitchFamily="34" charset="-34"/>
            </a:endParaRPr>
          </a:p>
          <a:p>
            <a:pPr lvl="1">
              <a:spcBef>
                <a:spcPts val="600"/>
              </a:spcBef>
              <a:spcAft>
                <a:spcPts val="600"/>
              </a:spcAft>
              <a:buFont typeface="Arial" panose="020B0604020202020204" pitchFamily="34" charset="0"/>
              <a:buChar char="•"/>
            </a:pPr>
            <a:r>
              <a:rPr lang="fr-FR" sz="2000" dirty="0">
                <a:latin typeface="DokChampa" pitchFamily="34" charset="-34"/>
                <a:cs typeface="DokChampa" pitchFamily="34" charset="-34"/>
              </a:rPr>
              <a:t>i</a:t>
            </a:r>
            <a:r>
              <a:rPr lang="fr-FR" sz="2000" dirty="0" smtClean="0">
                <a:latin typeface="DokChampa" pitchFamily="34" charset="-34"/>
                <a:cs typeface="DokChampa" pitchFamily="34" charset="-34"/>
              </a:rPr>
              <a:t>nexistence de </a:t>
            </a:r>
            <a:r>
              <a:rPr lang="fr-FR" sz="2000" dirty="0" smtClean="0">
                <a:solidFill>
                  <a:schemeClr val="accent6"/>
                </a:solidFill>
                <a:latin typeface="DokChampa" pitchFamily="34" charset="-34"/>
                <a:cs typeface="DokChampa" pitchFamily="34" charset="-34"/>
              </a:rPr>
              <a:t>mécanisme de </a:t>
            </a:r>
            <a:r>
              <a:rPr lang="fr-FR" sz="2000" dirty="0">
                <a:solidFill>
                  <a:schemeClr val="accent6"/>
                </a:solidFill>
                <a:latin typeface="DokChampa" pitchFamily="34" charset="-34"/>
                <a:cs typeface="DokChampa" pitchFamily="34" charset="-34"/>
              </a:rPr>
              <a:t>mise à jour </a:t>
            </a:r>
            <a:r>
              <a:rPr lang="fr-FR" sz="2000" dirty="0" smtClean="0">
                <a:solidFill>
                  <a:schemeClr val="accent6"/>
                </a:solidFill>
                <a:latin typeface="DokChampa" pitchFamily="34" charset="-34"/>
                <a:cs typeface="DokChampa" pitchFamily="34" charset="-34"/>
              </a:rPr>
              <a:t>annuelle des </a:t>
            </a:r>
            <a:r>
              <a:rPr lang="fr-FR" sz="2000" dirty="0">
                <a:solidFill>
                  <a:schemeClr val="accent6"/>
                </a:solidFill>
                <a:latin typeface="DokChampa" pitchFamily="34" charset="-34"/>
                <a:cs typeface="DokChampa" pitchFamily="34" charset="-34"/>
              </a:rPr>
              <a:t>données sur les ouvrages </a:t>
            </a:r>
            <a:r>
              <a:rPr lang="fr-FR" sz="2000" dirty="0" smtClean="0">
                <a:solidFill>
                  <a:schemeClr val="accent6"/>
                </a:solidFill>
                <a:latin typeface="DokChampa" pitchFamily="34" charset="-34"/>
                <a:cs typeface="DokChampa" pitchFamily="34" charset="-34"/>
              </a:rPr>
              <a:t>d’AEPA;</a:t>
            </a:r>
            <a:r>
              <a:rPr lang="fr-FR" sz="2000" dirty="0"/>
              <a:t> </a:t>
            </a:r>
            <a:r>
              <a:rPr lang="fr-FR" sz="2000" dirty="0" smtClean="0"/>
              <a:t> </a:t>
            </a:r>
            <a:r>
              <a:rPr lang="fr-FR" sz="2000" dirty="0"/>
              <a:t>ouvrages non géo </a:t>
            </a:r>
            <a:r>
              <a:rPr lang="fr-FR" sz="2000" dirty="0" smtClean="0"/>
              <a:t>référencés;</a:t>
            </a:r>
            <a:r>
              <a:rPr lang="fr-FR" sz="2000" dirty="0" smtClean="0">
                <a:solidFill>
                  <a:schemeClr val="accent6"/>
                </a:solidFill>
                <a:latin typeface="DokChampa" pitchFamily="34" charset="-34"/>
                <a:cs typeface="DokChampa" pitchFamily="34" charset="-34"/>
              </a:rPr>
              <a:t> </a:t>
            </a:r>
            <a:r>
              <a:rPr lang="fr-FR" sz="2000" dirty="0" smtClean="0">
                <a:latin typeface="DokChampa" pitchFamily="34" charset="-34"/>
                <a:cs typeface="DokChampa" pitchFamily="34" charset="-34"/>
              </a:rPr>
              <a:t>manque </a:t>
            </a:r>
            <a:r>
              <a:rPr lang="fr-FR" sz="2000" dirty="0">
                <a:latin typeface="DokChampa" pitchFamily="34" charset="-34"/>
                <a:cs typeface="DokChampa" pitchFamily="34" charset="-34"/>
              </a:rPr>
              <a:t>de taux d’accès </a:t>
            </a:r>
            <a:r>
              <a:rPr lang="fr-FR" sz="2000" dirty="0" smtClean="0">
                <a:latin typeface="DokChampa" pitchFamily="34" charset="-34"/>
                <a:cs typeface="DokChampa" pitchFamily="34" charset="-34"/>
              </a:rPr>
              <a:t>fiables</a:t>
            </a:r>
          </a:p>
          <a:p>
            <a:pPr lvl="1">
              <a:spcBef>
                <a:spcPts val="600"/>
              </a:spcBef>
              <a:spcAft>
                <a:spcPts val="600"/>
              </a:spcAft>
              <a:buFont typeface="Arial" panose="020B0604020202020204" pitchFamily="34" charset="0"/>
              <a:buChar char="•"/>
            </a:pPr>
            <a:r>
              <a:rPr lang="fr-FR" sz="2000" dirty="0" smtClean="0">
                <a:solidFill>
                  <a:schemeClr val="accent6"/>
                </a:solidFill>
                <a:latin typeface="DokChampa" pitchFamily="34" charset="-34"/>
                <a:cs typeface="DokChampa" pitchFamily="34" charset="-34"/>
              </a:rPr>
              <a:t>incohérence </a:t>
            </a:r>
            <a:r>
              <a:rPr lang="fr-FR" sz="2000" dirty="0">
                <a:solidFill>
                  <a:schemeClr val="accent6"/>
                </a:solidFill>
                <a:latin typeface="DokChampa" pitchFamily="34" charset="-34"/>
                <a:cs typeface="DokChampa" pitchFamily="34" charset="-34"/>
              </a:rPr>
              <a:t>des indicateurs </a:t>
            </a:r>
            <a:r>
              <a:rPr lang="fr-FR" sz="2000" dirty="0" smtClean="0">
                <a:latin typeface="DokChampa" pitchFamily="34" charset="-34"/>
                <a:cs typeface="DokChampa" pitchFamily="34" charset="-34"/>
              </a:rPr>
              <a:t>utilisés par les différents acteurs</a:t>
            </a:r>
            <a:endParaRPr lang="fr-FR" sz="2000" dirty="0">
              <a:latin typeface="DokChampa" pitchFamily="34" charset="-34"/>
              <a:cs typeface="DokChampa" pitchFamily="34" charset="-34"/>
            </a:endParaRPr>
          </a:p>
          <a:p>
            <a:pPr lvl="1">
              <a:spcBef>
                <a:spcPts val="600"/>
              </a:spcBef>
              <a:spcAft>
                <a:spcPts val="600"/>
              </a:spcAft>
              <a:buFont typeface="Arial" panose="020B0604020202020204" pitchFamily="34" charset="0"/>
              <a:buChar char="•"/>
            </a:pPr>
            <a:r>
              <a:rPr lang="fr-FR" sz="2000" dirty="0">
                <a:solidFill>
                  <a:schemeClr val="accent6"/>
                </a:solidFill>
                <a:latin typeface="DokChampa" pitchFamily="34" charset="-34"/>
                <a:cs typeface="DokChampa" pitchFamily="34" charset="-34"/>
              </a:rPr>
              <a:t>a</a:t>
            </a:r>
            <a:r>
              <a:rPr lang="fr-FR" sz="2000" dirty="0" smtClean="0">
                <a:solidFill>
                  <a:schemeClr val="accent6"/>
                </a:solidFill>
                <a:latin typeface="DokChampa" pitchFamily="34" charset="-34"/>
                <a:cs typeface="DokChampa" pitchFamily="34" charset="-34"/>
              </a:rPr>
              <a:t>bsence </a:t>
            </a:r>
            <a:r>
              <a:rPr lang="fr-FR" sz="2000" dirty="0">
                <a:solidFill>
                  <a:schemeClr val="accent6"/>
                </a:solidFill>
                <a:latin typeface="DokChampa" pitchFamily="34" charset="-34"/>
                <a:cs typeface="DokChampa" pitchFamily="34" charset="-34"/>
              </a:rPr>
              <a:t>de suivi global et prospectif </a:t>
            </a:r>
            <a:r>
              <a:rPr lang="fr-FR" sz="2000" dirty="0">
                <a:latin typeface="DokChampa" pitchFamily="34" charset="-34"/>
                <a:cs typeface="DokChampa" pitchFamily="34" charset="-34"/>
              </a:rPr>
              <a:t>du sous-secteur AEPA</a:t>
            </a:r>
          </a:p>
          <a:p>
            <a:pPr lvl="1">
              <a:spcBef>
                <a:spcPts val="600"/>
              </a:spcBef>
              <a:spcAft>
                <a:spcPts val="600"/>
              </a:spcAft>
              <a:buFont typeface="Arial" panose="020B0604020202020204" pitchFamily="34" charset="0"/>
              <a:buChar char="•"/>
            </a:pPr>
            <a:r>
              <a:rPr lang="fr-FR" sz="2000" dirty="0">
                <a:solidFill>
                  <a:schemeClr val="accent6"/>
                </a:solidFill>
                <a:latin typeface="DokChampa" pitchFamily="34" charset="-34"/>
                <a:cs typeface="DokChampa" pitchFamily="34" charset="-34"/>
              </a:rPr>
              <a:t>a</a:t>
            </a:r>
            <a:r>
              <a:rPr lang="fr-FR" sz="2000" dirty="0" smtClean="0">
                <a:solidFill>
                  <a:schemeClr val="accent6"/>
                </a:solidFill>
                <a:latin typeface="DokChampa" pitchFamily="34" charset="-34"/>
                <a:cs typeface="DokChampa" pitchFamily="34" charset="-34"/>
              </a:rPr>
              <a:t>bsence </a:t>
            </a:r>
            <a:r>
              <a:rPr lang="fr-FR" sz="2000" dirty="0">
                <a:solidFill>
                  <a:schemeClr val="accent6"/>
                </a:solidFill>
                <a:latin typeface="DokChampa" pitchFamily="34" charset="-34"/>
                <a:cs typeface="DokChampa" pitchFamily="34" charset="-34"/>
              </a:rPr>
              <a:t>d’une vue d’ensemble sur le financement </a:t>
            </a:r>
            <a:r>
              <a:rPr lang="fr-FR" sz="2000" dirty="0">
                <a:latin typeface="DokChampa" pitchFamily="34" charset="-34"/>
                <a:cs typeface="DokChampa" pitchFamily="34" charset="-34"/>
              </a:rPr>
              <a:t>du </a:t>
            </a:r>
            <a:r>
              <a:rPr lang="fr-FR" sz="2000" dirty="0" smtClean="0">
                <a:latin typeface="DokChampa" pitchFamily="34" charset="-34"/>
                <a:cs typeface="DokChampa" pitchFamily="34" charset="-34"/>
              </a:rPr>
              <a:t>sous-secteur AEPA </a:t>
            </a:r>
          </a:p>
        </p:txBody>
      </p:sp>
    </p:spTree>
    <p:extLst>
      <p:ext uri="{BB962C8B-B14F-4D97-AF65-F5344CB8AC3E}">
        <p14:creationId xmlns:p14="http://schemas.microsoft.com/office/powerpoint/2010/main" xmlns="" val="41704093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latin typeface="DokChampa" pitchFamily="34" charset="-34"/>
                <a:cs typeface="DokChampa" pitchFamily="34" charset="-34"/>
              </a:rPr>
              <a:t>3</a:t>
            </a:r>
            <a:r>
              <a:rPr lang="fr-FR" b="1" dirty="0" smtClean="0">
                <a:latin typeface="DokChampa" pitchFamily="34" charset="-34"/>
                <a:cs typeface="DokChampa" pitchFamily="34" charset="-34"/>
              </a:rPr>
              <a:t>. </a:t>
            </a:r>
            <a:r>
              <a:rPr lang="fr-FR" b="1" dirty="0">
                <a:latin typeface="DokChampa" pitchFamily="34" charset="-34"/>
                <a:cs typeface="DokChampa" pitchFamily="34" charset="-34"/>
              </a:rPr>
              <a:t>CONTEXTE: </a:t>
            </a:r>
            <a:r>
              <a:rPr lang="fr-FR" dirty="0">
                <a:solidFill>
                  <a:srgbClr val="C00000"/>
                </a:solidFill>
                <a:latin typeface="DokChampa" pitchFamily="34" charset="-34"/>
                <a:cs typeface="DokChampa" pitchFamily="34" charset="-34"/>
              </a:rPr>
              <a:t>Principales motivations</a:t>
            </a:r>
            <a:endParaRPr lang="fr-FR" dirty="0"/>
          </a:p>
        </p:txBody>
      </p:sp>
      <p:sp>
        <p:nvSpPr>
          <p:cNvPr id="3" name="Espace réservé du contenu 2"/>
          <p:cNvSpPr>
            <a:spLocks noGrp="1"/>
          </p:cNvSpPr>
          <p:nvPr>
            <p:ph idx="1"/>
          </p:nvPr>
        </p:nvSpPr>
        <p:spPr/>
        <p:txBody>
          <a:bodyPr/>
          <a:lstStyle/>
          <a:p>
            <a:pPr algn="just">
              <a:buFont typeface="Wingdings" pitchFamily="2" charset="2"/>
              <a:buChar char="Ø"/>
              <a:defRPr/>
            </a:pPr>
            <a:r>
              <a:rPr lang="fr-FR" dirty="0">
                <a:latin typeface="DokChampa" pitchFamily="34" charset="-34"/>
                <a:cs typeface="DokChampa" pitchFamily="34" charset="-34"/>
              </a:rPr>
              <a:t>Volonté de suivre </a:t>
            </a:r>
            <a:r>
              <a:rPr lang="fr-FR" dirty="0">
                <a:solidFill>
                  <a:schemeClr val="accent6"/>
                </a:solidFill>
                <a:latin typeface="DokChampa" pitchFamily="34" charset="-34"/>
                <a:cs typeface="DokChampa" pitchFamily="34" charset="-34"/>
              </a:rPr>
              <a:t>l’avancement en </a:t>
            </a:r>
            <a:r>
              <a:rPr lang="fr-FR" dirty="0" smtClean="0">
                <a:solidFill>
                  <a:schemeClr val="accent6"/>
                </a:solidFill>
                <a:latin typeface="DokChampa" pitchFamily="34" charset="-34"/>
                <a:cs typeface="DokChampa" pitchFamily="34" charset="-34"/>
              </a:rPr>
              <a:t>AEPA </a:t>
            </a:r>
            <a:r>
              <a:rPr lang="fr-FR" dirty="0">
                <a:solidFill>
                  <a:schemeClr val="accent6"/>
                </a:solidFill>
                <a:latin typeface="DokChampa" pitchFamily="34" charset="-34"/>
                <a:cs typeface="DokChampa" pitchFamily="34" charset="-34"/>
              </a:rPr>
              <a:t>par rapport aux  </a:t>
            </a:r>
            <a:r>
              <a:rPr lang="fr-FR" dirty="0" smtClean="0">
                <a:solidFill>
                  <a:schemeClr val="accent6"/>
                </a:solidFill>
                <a:latin typeface="DokChampa" pitchFamily="34" charset="-34"/>
                <a:cs typeface="DokChampa" pitchFamily="34" charset="-34"/>
              </a:rPr>
              <a:t>OMD  </a:t>
            </a:r>
            <a:r>
              <a:rPr lang="fr-FR" b="1" dirty="0"/>
              <a:t>à</a:t>
            </a:r>
            <a:r>
              <a:rPr lang="fr-FR" b="1" dirty="0" smtClean="0"/>
              <a:t> </a:t>
            </a:r>
            <a:r>
              <a:rPr lang="fr-FR" b="1" dirty="0"/>
              <a:t>partir de 2005:</a:t>
            </a:r>
          </a:p>
          <a:p>
            <a:pPr algn="just">
              <a:buFont typeface="Arial" pitchFamily="34" charset="0"/>
              <a:buChar char="•"/>
              <a:defRPr/>
            </a:pPr>
            <a:r>
              <a:rPr lang="fr-FR" dirty="0"/>
              <a:t>Inventaire National des ouvrages hydrauliques  </a:t>
            </a:r>
          </a:p>
          <a:p>
            <a:pPr algn="just">
              <a:buFont typeface="Arial" pitchFamily="34" charset="0"/>
              <a:buChar char="•"/>
              <a:defRPr/>
            </a:pPr>
            <a:r>
              <a:rPr lang="fr-FR" dirty="0"/>
              <a:t>Création d’une base de données (INO) mise à jour annuellement</a:t>
            </a:r>
          </a:p>
          <a:p>
            <a:pPr algn="just">
              <a:buFont typeface="Arial" pitchFamily="34" charset="0"/>
              <a:buChar char="•"/>
              <a:defRPr/>
            </a:pPr>
            <a:r>
              <a:rPr lang="fr-FR" dirty="0"/>
              <a:t>Elaboration d’un manuel de suivi évaluation et des outils et instruments de suivi</a:t>
            </a:r>
          </a:p>
          <a:p>
            <a:pPr algn="ctr" fontAlgn="auto">
              <a:spcAft>
                <a:spcPts val="0"/>
              </a:spcAft>
              <a:defRPr/>
            </a:pPr>
            <a:endParaRPr lang="fr-FR" b="1" dirty="0">
              <a:solidFill>
                <a:srgbClr val="FF3300"/>
              </a:solidFill>
            </a:endParaRPr>
          </a:p>
          <a:p>
            <a:pPr>
              <a:spcBef>
                <a:spcPts val="600"/>
              </a:spcBef>
              <a:spcAft>
                <a:spcPts val="600"/>
              </a:spcAft>
              <a:buFont typeface="Wingdings" panose="05000000000000000000" pitchFamily="2" charset="2"/>
              <a:buChar char="Ø"/>
            </a:pPr>
            <a:endParaRPr lang="fr-FR" dirty="0">
              <a:latin typeface="DokChampa" pitchFamily="34" charset="-34"/>
              <a:cs typeface="DokChampa" pitchFamily="34" charset="-34"/>
            </a:endParaRPr>
          </a:p>
        </p:txBody>
      </p:sp>
    </p:spTree>
    <p:extLst>
      <p:ext uri="{BB962C8B-B14F-4D97-AF65-F5344CB8AC3E}">
        <p14:creationId xmlns:p14="http://schemas.microsoft.com/office/powerpoint/2010/main" xmlns="" val="168146782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ssentiel">
  <a:themeElements>
    <a:clrScheme name="Essentie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tie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e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2894</TotalTime>
  <Words>2054</Words>
  <Application>Microsoft Office PowerPoint</Application>
  <PresentationFormat>Affichage à l'écran (4:3)</PresentationFormat>
  <Paragraphs>354</Paragraphs>
  <Slides>27</Slides>
  <Notes>3</Notes>
  <HiddenSlides>0</HiddenSlides>
  <MMClips>0</MMClips>
  <ScaleCrop>false</ScaleCrop>
  <HeadingPairs>
    <vt:vector size="4" baseType="variant">
      <vt:variant>
        <vt:lpstr>Thème</vt:lpstr>
      </vt:variant>
      <vt:variant>
        <vt:i4>1</vt:i4>
      </vt:variant>
      <vt:variant>
        <vt:lpstr>Titres des diapositives</vt:lpstr>
      </vt:variant>
      <vt:variant>
        <vt:i4>27</vt:i4>
      </vt:variant>
    </vt:vector>
  </HeadingPairs>
  <TitlesOfParts>
    <vt:vector size="28" baseType="lpstr">
      <vt:lpstr>Essentiel</vt:lpstr>
      <vt:lpstr>Diapositive 1</vt:lpstr>
      <vt:lpstr>Plan de la présentation</vt:lpstr>
      <vt:lpstr>1. INTRODUCTION: PN-AEPA</vt:lpstr>
      <vt:lpstr>  Principaux résultats en 2014</vt:lpstr>
      <vt:lpstr>2   QU’Est-ce QUE LE SUIVI EVALUATION DES SERVICES D’EAU POTABLE ET D’assainissement?</vt:lpstr>
      <vt:lpstr>           QU’Est-ce QUE LE suivi-EVALUATIONDES SERVICES     D’EAUPOTABLE ET D’ASSAINISSEMENT</vt:lpstr>
      <vt:lpstr>QU’Est-ce QUE LE suivi-EVALUATIONDES SERVICES     D’EAU  POTABLE ET D’ASSAINISSEMENT</vt:lpstr>
      <vt:lpstr>           3. CONTEXTE: Principales motivations</vt:lpstr>
      <vt:lpstr>3. CONTEXTE: Principales motivations</vt:lpstr>
      <vt:lpstr>4. CONTEXTE: Principaux indicateurs </vt:lpstr>
      <vt:lpstr>SUIVI EVALUATION DU PN-AEPA</vt:lpstr>
      <vt:lpstr>Bases de données et le SIG-OMD en milieu rural </vt:lpstr>
      <vt:lpstr>Diapositive 13</vt:lpstr>
      <vt:lpstr>Coordination et rôle des acteurs</vt:lpstr>
      <vt:lpstr>   Coordination et rôle des acteurs:          National</vt:lpstr>
      <vt:lpstr>Coordination et rôle des acteurs: Régional</vt:lpstr>
      <vt:lpstr>Coordination et rôle des acteurs: Communal</vt:lpstr>
      <vt:lpstr>Problèmes rencontrés</vt:lpstr>
      <vt:lpstr>Diapositive 19</vt:lpstr>
      <vt:lpstr>Utilisation par le gouvernement</vt:lpstr>
      <vt:lpstr>Utilisation par les communes</vt:lpstr>
      <vt:lpstr>Diapositive 22</vt:lpstr>
      <vt:lpstr>Utilisation PCD-AEPA</vt:lpstr>
      <vt:lpstr>Utilisation monitoring global </vt:lpstr>
      <vt:lpstr>                                                 Coût financier de la collecte des données</vt:lpstr>
      <vt:lpstr>7. CONCLUSION </vt:lpstr>
      <vt:lpstr>MERCI POUR VOTRE AIMABLE ATTENTION!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DGRE-KOALGA</dc:creator>
  <cp:lastModifiedBy>Sophie Charpentier</cp:lastModifiedBy>
  <cp:revision>533</cp:revision>
  <cp:lastPrinted>2014-04-03T14:22:19Z</cp:lastPrinted>
  <dcterms:created xsi:type="dcterms:W3CDTF">2014-03-29T09:20:56Z</dcterms:created>
  <dcterms:modified xsi:type="dcterms:W3CDTF">2016-02-04T14:06:41Z</dcterms:modified>
</cp:coreProperties>
</file>