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83" r:id="rId8"/>
    <p:sldId id="263" r:id="rId9"/>
    <p:sldId id="264" r:id="rId10"/>
    <p:sldId id="265" r:id="rId11"/>
    <p:sldId id="284" r:id="rId12"/>
    <p:sldId id="285" r:id="rId13"/>
    <p:sldId id="266" r:id="rId14"/>
    <p:sldId id="267" r:id="rId15"/>
    <p:sldId id="271" r:id="rId16"/>
    <p:sldId id="273" r:id="rId17"/>
    <p:sldId id="277" r:id="rId18"/>
    <p:sldId id="286" r:id="rId19"/>
    <p:sldId id="280" r:id="rId20"/>
    <p:sldId id="279" r:id="rId21"/>
    <p:sldId id="278" r:id="rId22"/>
    <p:sldId id="289" r:id="rId23"/>
    <p:sldId id="288" r:id="rId24"/>
    <p:sldId id="287"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986" y="-7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6742591-BBFA-4B9B-898B-A532B9848AE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742591-BBFA-4B9B-898B-A532B9848AE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742591-BBFA-4B9B-898B-A532B9848AE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8255EDB-D2A2-4F2F-8CE5-091E3DE24601}" type="datetimeFigureOut">
              <a:rPr lang="fr-FR" smtClean="0"/>
              <a:pPr/>
              <a:t>04/02/2016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6742591-BBFA-4B9B-898B-A532B9848AE8}"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255EDB-D2A2-4F2F-8CE5-091E3DE24601}" type="datetimeFigureOut">
              <a:rPr lang="fr-FR" smtClean="0"/>
              <a:pPr/>
              <a:t>04/02/2016</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742591-BBFA-4B9B-898B-A532B9848AE8}"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psburkinafas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714358"/>
            <a:ext cx="7772400" cy="2000263"/>
          </a:xfrm>
        </p:spPr>
        <p:txBody>
          <a:bodyPr>
            <a:normAutofit/>
          </a:bodyPr>
          <a:lstStyle/>
          <a:p>
            <a:r>
              <a:rPr lang="fr-FR" sz="8000" b="1" smtClean="0">
                <a:effectLst>
                  <a:outerShdw blurRad="38100" dist="38100" dir="2700000" algn="tl">
                    <a:srgbClr val="C0C0C0"/>
                  </a:outerShdw>
                </a:effectLst>
              </a:rPr>
              <a:t>ONG-D/APS</a:t>
            </a:r>
            <a:endParaRPr lang="fr-FR" sz="8000" dirty="0"/>
          </a:p>
        </p:txBody>
      </p:sp>
      <p:sp>
        <p:nvSpPr>
          <p:cNvPr id="3" name="Sous-titre 2"/>
          <p:cNvSpPr>
            <a:spLocks noGrp="1"/>
          </p:cNvSpPr>
          <p:nvPr>
            <p:ph type="subTitle" idx="1"/>
          </p:nvPr>
        </p:nvSpPr>
        <p:spPr>
          <a:xfrm>
            <a:off x="1371600" y="3214686"/>
            <a:ext cx="6400800" cy="2424114"/>
          </a:xfrm>
        </p:spPr>
        <p:txBody>
          <a:bodyPr>
            <a:normAutofit fontScale="92500" lnSpcReduction="20000"/>
          </a:bodyPr>
          <a:lstStyle/>
          <a:p>
            <a:pPr>
              <a:defRPr/>
            </a:pPr>
            <a:r>
              <a:rPr lang="fr-FR" b="1" dirty="0" smtClean="0">
                <a:solidFill>
                  <a:schemeClr val="tx2">
                    <a:lumMod val="75000"/>
                  </a:schemeClr>
                </a:solidFill>
                <a:effectLst>
                  <a:outerShdw blurRad="38100" dist="38100" dir="2700000" algn="tl">
                    <a:srgbClr val="C0C0C0"/>
                  </a:outerShdw>
                </a:effectLst>
                <a:latin typeface="Castellar" pitchFamily="18" charset="0"/>
              </a:rPr>
              <a:t>ACTIONS POUR UN 	</a:t>
            </a:r>
          </a:p>
          <a:p>
            <a:pPr>
              <a:defRPr/>
            </a:pPr>
            <a:r>
              <a:rPr lang="fr-FR" b="1" dirty="0" smtClean="0">
                <a:solidFill>
                  <a:schemeClr val="tx2">
                    <a:lumMod val="75000"/>
                  </a:schemeClr>
                </a:solidFill>
                <a:effectLst>
                  <a:outerShdw blurRad="38100" dist="38100" dir="2700000" algn="tl">
                    <a:srgbClr val="C0C0C0"/>
                  </a:outerShdw>
                </a:effectLst>
                <a:latin typeface="Castellar" pitchFamily="18" charset="0"/>
              </a:rPr>
              <a:t>DEVELOPPEMENT DURABLE !</a:t>
            </a:r>
          </a:p>
          <a:p>
            <a:pPr>
              <a:defRPr/>
            </a:pPr>
            <a:endParaRPr lang="fr-FR" dirty="0" smtClean="0"/>
          </a:p>
          <a:p>
            <a:pPr>
              <a:defRPr/>
            </a:pPr>
            <a:endParaRPr lang="fr-FR" sz="2800" dirty="0" smtClean="0"/>
          </a:p>
          <a:p>
            <a:pPr lvl="1" algn="r">
              <a:lnSpc>
                <a:spcPct val="80000"/>
              </a:lnSpc>
              <a:buClr>
                <a:schemeClr val="accent1"/>
              </a:buClr>
              <a:buSzPct val="70000"/>
              <a:defRPr/>
            </a:pPr>
            <a:r>
              <a:rPr lang="fr-FR" sz="2400" b="1" i="1" dirty="0" smtClean="0">
                <a:effectLst>
                  <a:outerShdw blurRad="38100" dist="38100" dir="2700000" algn="tl">
                    <a:srgbClr val="C0C0C0"/>
                  </a:outerShdw>
                </a:effectLst>
                <a:hlinkClick r:id="rId2"/>
              </a:rPr>
              <a:t>www.apsburkinafaso.com</a:t>
            </a:r>
            <a:endParaRPr lang="fr-FR" sz="2400" b="1" i="1" dirty="0" smtClean="0">
              <a:effectLst>
                <a:outerShdw blurRad="38100" dist="38100" dir="2700000" algn="tl">
                  <a:srgbClr val="C0C0C0"/>
                </a:outerShdw>
              </a:effectLst>
            </a:endParaRPr>
          </a:p>
          <a:p>
            <a:pPr lvl="1" algn="r">
              <a:lnSpc>
                <a:spcPct val="80000"/>
              </a:lnSpc>
              <a:buClr>
                <a:schemeClr val="accent1"/>
              </a:buClr>
              <a:buSzPct val="70000"/>
              <a:defRPr/>
            </a:pPr>
            <a:r>
              <a:rPr lang="fr-FR" sz="2400" b="1" i="1" dirty="0" smtClean="0">
                <a:effectLst>
                  <a:outerShdw blurRad="38100" dist="38100" dir="2700000" algn="tl">
                    <a:srgbClr val="C0C0C0"/>
                  </a:outerShdw>
                </a:effectLst>
              </a:rPr>
              <a:t/>
            </a:r>
            <a:br>
              <a:rPr lang="fr-FR" sz="2400" b="1" i="1" dirty="0" smtClean="0">
                <a:effectLst>
                  <a:outerShdw blurRad="38100" dist="38100" dir="2700000" algn="tl">
                    <a:srgbClr val="C0C0C0"/>
                  </a:outerShdw>
                </a:effectLst>
              </a:rPr>
            </a:br>
            <a:r>
              <a:rPr lang="fr-FR" sz="2400" b="1" i="1" dirty="0" smtClean="0">
                <a:effectLst>
                  <a:outerShdw blurRad="38100" dist="38100" dir="2700000" algn="tl">
                    <a:srgbClr val="C0C0C0"/>
                  </a:outerShdw>
                </a:effectLst>
              </a:rPr>
              <a:t>		aps@fasonet.bf</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l" rtl="0">
              <a:spcBef>
                <a:spcPct val="0"/>
              </a:spcBef>
            </a:pPr>
            <a:r>
              <a:rPr lang="fr-FR" sz="5000" b="1" kern="1200" dirty="0">
                <a:solidFill>
                  <a:schemeClr val="tx2"/>
                </a:solidFill>
                <a:latin typeface="+mj-lt"/>
                <a:ea typeface="+mj-ea"/>
                <a:cs typeface="+mj-cs"/>
              </a:rPr>
              <a:t>Projet WASH</a:t>
            </a:r>
          </a:p>
        </p:txBody>
      </p:sp>
      <p:sp>
        <p:nvSpPr>
          <p:cNvPr id="3" name="Espace réservé du contenu 2"/>
          <p:cNvSpPr>
            <a:spLocks noGrp="1"/>
          </p:cNvSpPr>
          <p:nvPr>
            <p:ph idx="1"/>
          </p:nvPr>
        </p:nvSpPr>
        <p:spPr/>
        <p:txBody>
          <a:bodyPr/>
          <a:lstStyle/>
          <a:p>
            <a:pPr lvl="1"/>
            <a:endParaRPr lang="fr-FR" dirty="0" smtClean="0"/>
          </a:p>
          <a:p>
            <a:pPr lvl="1"/>
            <a:r>
              <a:rPr lang="fr-FR" dirty="0" smtClean="0"/>
              <a:t>83 villages déclenchés dans le Bam, le </a:t>
            </a:r>
            <a:r>
              <a:rPr lang="fr-FR" dirty="0" err="1" smtClean="0"/>
              <a:t>Kourwéogo</a:t>
            </a:r>
            <a:r>
              <a:rPr lang="fr-FR" dirty="0" smtClean="0"/>
              <a:t> et l’</a:t>
            </a:r>
            <a:r>
              <a:rPr lang="fr-FR" dirty="0" err="1" smtClean="0"/>
              <a:t>Oubritenga</a:t>
            </a:r>
            <a:r>
              <a:rPr lang="fr-FR" dirty="0" smtClean="0"/>
              <a:t> bénéficient d’un suivi léger en vue d’atteindre et de maintenir un état </a:t>
            </a:r>
            <a:r>
              <a:rPr lang="fr-FR" dirty="0" err="1" smtClean="0"/>
              <a:t>FéDAL</a:t>
            </a:r>
            <a:r>
              <a:rPr lang="fr-FR" dirty="0" smtClean="0"/>
              <a:t> de 40%;</a:t>
            </a:r>
          </a:p>
          <a:p>
            <a:pPr lvl="1"/>
            <a:endParaRPr lang="fr-FR" dirty="0" smtClean="0"/>
          </a:p>
          <a:p>
            <a:pPr lvl="1"/>
            <a:r>
              <a:rPr lang="fr-FR" dirty="0" smtClean="0"/>
              <a:t>Les capacités des acteurs et des partenaires locaux sont renforcées en vue de la pérennisation du projet.</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b="1" dirty="0"/>
          </a:p>
        </p:txBody>
      </p:sp>
      <p:sp>
        <p:nvSpPr>
          <p:cNvPr id="3" name="Espace réservé du contenu 2"/>
          <p:cNvSpPr>
            <a:spLocks noGrp="1"/>
          </p:cNvSpPr>
          <p:nvPr>
            <p:ph idx="1"/>
          </p:nvPr>
        </p:nvSpPr>
        <p:spPr/>
        <p:txBody>
          <a:bodyPr>
            <a:normAutofit fontScale="40000" lnSpcReduction="20000"/>
          </a:bodyPr>
          <a:lstStyle/>
          <a:p>
            <a:r>
              <a:rPr lang="fr-FR" sz="4400" b="1" dirty="0" smtClean="0"/>
              <a:t>Activités</a:t>
            </a:r>
          </a:p>
          <a:p>
            <a:endParaRPr lang="fr-FR" b="1" dirty="0" smtClean="0"/>
          </a:p>
          <a:p>
            <a:pPr lvl="1"/>
            <a:r>
              <a:rPr lang="fr-FR" sz="4200" dirty="0" smtClean="0"/>
              <a:t>Réunions périodiques de coordination avec les acteurs locaux </a:t>
            </a:r>
          </a:p>
          <a:p>
            <a:pPr lvl="1"/>
            <a:endParaRPr lang="fr-FR" sz="4200" dirty="0" smtClean="0"/>
          </a:p>
          <a:p>
            <a:pPr lvl="1"/>
            <a:r>
              <a:rPr lang="fr-FR" sz="4200" dirty="0" smtClean="0"/>
              <a:t>Activités de pré-déclenchements dans les villages;</a:t>
            </a:r>
          </a:p>
          <a:p>
            <a:pPr lvl="1"/>
            <a:endParaRPr lang="fr-FR" sz="4200" dirty="0" smtClean="0"/>
          </a:p>
          <a:p>
            <a:pPr lvl="1"/>
            <a:r>
              <a:rPr lang="fr-FR" sz="4200" dirty="0" smtClean="0"/>
              <a:t>Organisation des séances déclenchements dans les villages ciblés;</a:t>
            </a:r>
          </a:p>
          <a:p>
            <a:pPr lvl="1"/>
            <a:endParaRPr lang="fr-FR" sz="4200" dirty="0" smtClean="0"/>
          </a:p>
          <a:p>
            <a:pPr lvl="1"/>
            <a:r>
              <a:rPr lang="fr-FR" sz="4200" dirty="0" smtClean="0"/>
              <a:t>Appuyer les communautés déclenchées pour la mise en œuvre de leurs plans d’action (réalisation de 2700 latrines familiales);</a:t>
            </a:r>
          </a:p>
          <a:p>
            <a:pPr lvl="1"/>
            <a:endParaRPr lang="fr-FR" sz="4200" dirty="0" smtClean="0"/>
          </a:p>
          <a:p>
            <a:pPr lvl="1"/>
            <a:r>
              <a:rPr lang="fr-FR" sz="4200" dirty="0" smtClean="0"/>
              <a:t>Suivi du post déclenchement;</a:t>
            </a:r>
          </a:p>
          <a:p>
            <a:pPr lvl="1"/>
            <a:endParaRPr lang="fr-FR" sz="4200" dirty="0" smtClean="0"/>
          </a:p>
          <a:p>
            <a:pPr lvl="1"/>
            <a:r>
              <a:rPr lang="fr-FR" sz="4200" dirty="0" smtClean="0"/>
              <a:t>Certification des villages ayant atteint l’état FDAL;</a:t>
            </a:r>
          </a:p>
          <a:p>
            <a:pPr lvl="1"/>
            <a:endParaRPr lang="fr-FR" sz="4200" dirty="0" smtClean="0"/>
          </a:p>
          <a:p>
            <a:pPr lvl="1"/>
            <a:r>
              <a:rPr lang="fr-FR" sz="4200" dirty="0" smtClean="0"/>
              <a:t>Activités d’Information Education Communication (IEC) et de Mobilisation Sociale;</a:t>
            </a:r>
          </a:p>
          <a:p>
            <a:endParaRPr lang="fr-FR" dirty="0" smtClean="0"/>
          </a:p>
          <a:p>
            <a:pPr lvl="1"/>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dirty="0"/>
          </a:p>
        </p:txBody>
      </p:sp>
      <p:sp>
        <p:nvSpPr>
          <p:cNvPr id="3" name="Espace réservé du contenu 2"/>
          <p:cNvSpPr>
            <a:spLocks noGrp="1"/>
          </p:cNvSpPr>
          <p:nvPr>
            <p:ph idx="1"/>
          </p:nvPr>
        </p:nvSpPr>
        <p:spPr/>
        <p:txBody>
          <a:bodyPr>
            <a:normAutofit fontScale="77500" lnSpcReduction="20000"/>
          </a:bodyPr>
          <a:lstStyle/>
          <a:p>
            <a:pPr lvl="1"/>
            <a:r>
              <a:rPr lang="fr-FR" sz="2400" dirty="0" smtClean="0"/>
              <a:t>Organisation de « Théâtre forum »;</a:t>
            </a:r>
          </a:p>
          <a:p>
            <a:pPr lvl="1"/>
            <a:endParaRPr lang="fr-FR" sz="2400" dirty="0" smtClean="0"/>
          </a:p>
          <a:p>
            <a:pPr lvl="1"/>
            <a:r>
              <a:rPr lang="fr-FR" sz="2400" dirty="0" smtClean="0"/>
              <a:t>Réalisation d’émissions radiophoniques;</a:t>
            </a:r>
          </a:p>
          <a:p>
            <a:pPr lvl="1"/>
            <a:endParaRPr lang="fr-FR" sz="2400" dirty="0" smtClean="0"/>
          </a:p>
          <a:p>
            <a:pPr lvl="1"/>
            <a:r>
              <a:rPr lang="fr-FR" sz="2400" dirty="0" smtClean="0"/>
              <a:t>Suivi auprès des communautés et des acteurs communaux;</a:t>
            </a:r>
          </a:p>
          <a:p>
            <a:pPr lvl="1"/>
            <a:endParaRPr lang="fr-FR" sz="2400" dirty="0" smtClean="0"/>
          </a:p>
          <a:p>
            <a:pPr lvl="1"/>
            <a:r>
              <a:rPr lang="fr-FR" sz="2400" dirty="0" smtClean="0"/>
              <a:t>Activités de formation et de recyclage des acteurs communaux et communautaires;</a:t>
            </a:r>
          </a:p>
          <a:p>
            <a:pPr lvl="1"/>
            <a:endParaRPr lang="fr-FR" sz="2400" dirty="0" smtClean="0"/>
          </a:p>
          <a:p>
            <a:pPr lvl="1"/>
            <a:r>
              <a:rPr lang="fr-FR" sz="2400" dirty="0" smtClean="0"/>
              <a:t>Mise en place des CAV/Q ou noyaux relais;</a:t>
            </a:r>
          </a:p>
          <a:p>
            <a:pPr lvl="1"/>
            <a:endParaRPr lang="fr-FR" sz="2400" dirty="0" smtClean="0"/>
          </a:p>
          <a:p>
            <a:pPr lvl="1"/>
            <a:r>
              <a:rPr lang="fr-FR" sz="2400" dirty="0" smtClean="0"/>
              <a:t>Formation des Comités Villageois de Développement et Conseillers municipaux;</a:t>
            </a:r>
          </a:p>
          <a:p>
            <a:pPr lvl="1"/>
            <a:endParaRPr lang="fr-FR" sz="2400" dirty="0" smtClean="0"/>
          </a:p>
          <a:p>
            <a:pPr lvl="1"/>
            <a:r>
              <a:rPr lang="fr-FR" sz="2400" dirty="0" smtClean="0"/>
              <a:t>Renforcement des capacités ;</a:t>
            </a:r>
            <a:endParaRPr lang="fr-FR"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dirty="0"/>
          </a:p>
        </p:txBody>
      </p:sp>
      <p:sp>
        <p:nvSpPr>
          <p:cNvPr id="3" name="Espace réservé du contenu 2"/>
          <p:cNvSpPr>
            <a:spLocks noGrp="1"/>
          </p:cNvSpPr>
          <p:nvPr>
            <p:ph idx="1"/>
          </p:nvPr>
        </p:nvSpPr>
        <p:spPr/>
        <p:txBody>
          <a:bodyPr>
            <a:normAutofit fontScale="77500" lnSpcReduction="20000"/>
          </a:bodyPr>
          <a:lstStyle/>
          <a:p>
            <a:r>
              <a:rPr lang="fr-FR" b="1" dirty="0"/>
              <a:t>Partenariats de mise en œuvre aux différents </a:t>
            </a:r>
            <a:r>
              <a:rPr lang="fr-FR" b="1" dirty="0" smtClean="0"/>
              <a:t>niveaux</a:t>
            </a:r>
          </a:p>
          <a:p>
            <a:endParaRPr lang="fr-FR" sz="3400" b="1" dirty="0" smtClean="0"/>
          </a:p>
          <a:p>
            <a:pPr lvl="1"/>
            <a:r>
              <a:rPr lang="fr-FR" sz="2900" dirty="0" smtClean="0"/>
              <a:t>Pour </a:t>
            </a:r>
            <a:r>
              <a:rPr lang="fr-FR" sz="2900" dirty="0"/>
              <a:t>le volet </a:t>
            </a:r>
            <a:r>
              <a:rPr lang="fr-FR" sz="2900" dirty="0" smtClean="0"/>
              <a:t>WASH, </a:t>
            </a:r>
            <a:r>
              <a:rPr lang="fr-FR" sz="2900" dirty="0"/>
              <a:t>les partenaires de mise en </a:t>
            </a:r>
            <a:r>
              <a:rPr lang="fr-FR" sz="2900" dirty="0" smtClean="0"/>
              <a:t>œuvre </a:t>
            </a:r>
            <a:r>
              <a:rPr lang="fr-FR" sz="2900" dirty="0"/>
              <a:t>sont </a:t>
            </a:r>
            <a:r>
              <a:rPr lang="fr-FR" sz="2900" dirty="0" smtClean="0"/>
              <a:t>:</a:t>
            </a:r>
          </a:p>
          <a:p>
            <a:pPr lvl="2"/>
            <a:r>
              <a:rPr lang="fr-FR" sz="2600" dirty="0" smtClean="0"/>
              <a:t>les </a:t>
            </a:r>
            <a:r>
              <a:rPr lang="fr-FR" sz="2600" dirty="0"/>
              <a:t>Conseils </a:t>
            </a:r>
            <a:r>
              <a:rPr lang="fr-FR" sz="2600" dirty="0" smtClean="0"/>
              <a:t>communaux,</a:t>
            </a:r>
          </a:p>
          <a:p>
            <a:pPr lvl="2"/>
            <a:r>
              <a:rPr lang="fr-FR" sz="2600" dirty="0" smtClean="0"/>
              <a:t>les </a:t>
            </a:r>
            <a:r>
              <a:rPr lang="fr-FR" sz="2600" dirty="0"/>
              <a:t>Conseils Villageois de Développement (CVD</a:t>
            </a:r>
            <a:r>
              <a:rPr lang="fr-FR" sz="2600" dirty="0" smtClean="0"/>
              <a:t>),</a:t>
            </a:r>
          </a:p>
          <a:p>
            <a:pPr lvl="2"/>
            <a:r>
              <a:rPr lang="fr-FR" sz="2600" dirty="0" smtClean="0"/>
              <a:t>les </a:t>
            </a:r>
            <a:r>
              <a:rPr lang="fr-FR" sz="2600" dirty="0"/>
              <a:t>maçons endogènes</a:t>
            </a:r>
            <a:r>
              <a:rPr lang="fr-FR" sz="2600" dirty="0" smtClean="0"/>
              <a:t>,</a:t>
            </a:r>
          </a:p>
          <a:p>
            <a:pPr lvl="2"/>
            <a:r>
              <a:rPr lang="fr-FR" sz="2600" dirty="0" smtClean="0"/>
              <a:t>l’équipe </a:t>
            </a:r>
            <a:r>
              <a:rPr lang="fr-FR" sz="2600" dirty="0"/>
              <a:t>de mise en œuvre de l’ATPC de </a:t>
            </a:r>
            <a:r>
              <a:rPr lang="fr-FR" sz="2600" dirty="0" smtClean="0"/>
              <a:t>l’APS,</a:t>
            </a:r>
          </a:p>
          <a:p>
            <a:pPr lvl="2"/>
            <a:r>
              <a:rPr lang="fr-FR" sz="2600" dirty="0" smtClean="0"/>
              <a:t>Les CAV/Q ou </a:t>
            </a:r>
            <a:r>
              <a:rPr lang="fr-FR" sz="2600" dirty="0"/>
              <a:t>noyaux relais, </a:t>
            </a:r>
            <a:endParaRPr lang="fr-FR" sz="2600" dirty="0" smtClean="0"/>
          </a:p>
          <a:p>
            <a:pPr lvl="2"/>
            <a:r>
              <a:rPr lang="fr-FR" sz="2600" dirty="0" smtClean="0"/>
              <a:t>les </a:t>
            </a:r>
            <a:r>
              <a:rPr lang="fr-FR" sz="2600" dirty="0"/>
              <a:t>points focaux, </a:t>
            </a:r>
            <a:endParaRPr lang="fr-FR" sz="2600" dirty="0" smtClean="0"/>
          </a:p>
          <a:p>
            <a:pPr lvl="2"/>
            <a:r>
              <a:rPr lang="fr-FR" sz="2600" dirty="0" smtClean="0"/>
              <a:t>les </a:t>
            </a:r>
            <a:r>
              <a:rPr lang="fr-FR" sz="2600" dirty="0"/>
              <a:t>leaders communautaires, </a:t>
            </a:r>
            <a:endParaRPr lang="fr-FR" sz="2600" dirty="0" smtClean="0"/>
          </a:p>
          <a:p>
            <a:pPr lvl="2"/>
            <a:r>
              <a:rPr lang="fr-FR" sz="2600" dirty="0" smtClean="0"/>
              <a:t>les </a:t>
            </a:r>
            <a:r>
              <a:rPr lang="fr-FR" sz="2600" dirty="0"/>
              <a:t>communautés (bénéficiaires</a:t>
            </a:r>
            <a:r>
              <a:rPr lang="fr-FR" sz="2600" dirty="0" smtClean="0"/>
              <a:t>),</a:t>
            </a:r>
          </a:p>
          <a:p>
            <a:pPr lvl="2"/>
            <a:r>
              <a:rPr lang="fr-FR" sz="2600" dirty="0" smtClean="0"/>
              <a:t>la DREAHA,</a:t>
            </a:r>
          </a:p>
          <a:p>
            <a:pPr lvl="2"/>
            <a:r>
              <a:rPr lang="fr-FR" sz="2600" dirty="0" smtClean="0"/>
              <a:t>DGAEUE</a:t>
            </a:r>
            <a:r>
              <a:rPr lang="fr-FR" sz="2600" dirty="0"/>
              <a:t>… </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dirty="0"/>
          </a:p>
        </p:txBody>
      </p:sp>
      <p:sp>
        <p:nvSpPr>
          <p:cNvPr id="3" name="Espace réservé du contenu 2"/>
          <p:cNvSpPr>
            <a:spLocks noGrp="1"/>
          </p:cNvSpPr>
          <p:nvPr>
            <p:ph idx="1"/>
          </p:nvPr>
        </p:nvSpPr>
        <p:spPr>
          <a:xfrm>
            <a:off x="457200" y="1285860"/>
            <a:ext cx="8229600" cy="5286412"/>
          </a:xfrm>
        </p:spPr>
        <p:txBody>
          <a:bodyPr>
            <a:normAutofit fontScale="40000" lnSpcReduction="20000"/>
          </a:bodyPr>
          <a:lstStyle/>
          <a:p>
            <a:endParaRPr lang="fr-FR" b="1" dirty="0" smtClean="0"/>
          </a:p>
          <a:p>
            <a:endParaRPr lang="fr-FR" b="1" dirty="0" smtClean="0"/>
          </a:p>
          <a:p>
            <a:endParaRPr lang="fr-FR" b="1" dirty="0" smtClean="0"/>
          </a:p>
          <a:p>
            <a:endParaRPr lang="fr-FR" b="1" dirty="0" smtClean="0"/>
          </a:p>
          <a:p>
            <a:endParaRPr lang="fr-FR" b="1" dirty="0" smtClean="0"/>
          </a:p>
          <a:p>
            <a:r>
              <a:rPr lang="fr-FR" sz="3700" b="1" dirty="0" smtClean="0"/>
              <a:t>Prise </a:t>
            </a:r>
            <a:r>
              <a:rPr lang="fr-FR" sz="3700" b="1" dirty="0"/>
              <a:t>en compte du genre, de l’équité et des droits </a:t>
            </a:r>
            <a:r>
              <a:rPr lang="fr-FR" sz="3700" b="1" dirty="0" smtClean="0"/>
              <a:t>humains</a:t>
            </a:r>
            <a:endParaRPr lang="fr-FR" b="1" dirty="0" smtClean="0"/>
          </a:p>
          <a:p>
            <a:endParaRPr lang="fr-FR" sz="4500" dirty="0"/>
          </a:p>
          <a:p>
            <a:pPr lvl="1"/>
            <a:r>
              <a:rPr lang="fr-FR" sz="4000" dirty="0"/>
              <a:t>Dans la mise en œuvre des activités du programme, l’équipe prend en compte la dimension genre. Elle est composée d’hommes et de femmes dynamiques et engagés pour la réussite du programme, de même, les autres segments de la société ne seront pas laissés en marge. </a:t>
            </a:r>
            <a:endParaRPr lang="fr-FR" sz="4000" dirty="0" smtClean="0"/>
          </a:p>
          <a:p>
            <a:pPr lvl="1"/>
            <a:endParaRPr lang="fr-FR" sz="4000" dirty="0" smtClean="0"/>
          </a:p>
          <a:p>
            <a:pPr lvl="1"/>
            <a:r>
              <a:rPr lang="fr-FR" sz="4000" dirty="0" smtClean="0"/>
              <a:t>Dans </a:t>
            </a:r>
            <a:r>
              <a:rPr lang="fr-FR" sz="4000" dirty="0"/>
              <a:t>l’exécution des activités, les hommes et les femmes participent pleinement aux actions de développement car c’est la dimension « ménage » qui est prise en compte</a:t>
            </a:r>
            <a:r>
              <a:rPr lang="fr-FR" sz="4000" dirty="0" smtClean="0"/>
              <a:t>.</a:t>
            </a:r>
          </a:p>
          <a:p>
            <a:pPr lvl="1"/>
            <a:endParaRPr lang="fr-FR" sz="4000" dirty="0"/>
          </a:p>
          <a:p>
            <a:pPr lvl="1"/>
            <a:r>
              <a:rPr lang="fr-FR" sz="4000" dirty="0"/>
              <a:t>Ces actions intègrent au sein des communautés la problématique genre dans un souci de justice sociale : toutes les catégories sociales (hommes, femmes, enfants, personnes vulnérables) sont prises en compte</a:t>
            </a:r>
            <a:r>
              <a:rPr lang="fr-FR" sz="4000" dirty="0" smtClean="0"/>
              <a:t>.</a:t>
            </a:r>
          </a:p>
          <a:p>
            <a:pPr lvl="1"/>
            <a:endParaRPr lang="fr-FR" sz="4000" dirty="0" smtClean="0"/>
          </a:p>
          <a:p>
            <a:pPr lvl="1"/>
            <a:r>
              <a:rPr lang="fr-FR" sz="4000" dirty="0" smtClean="0"/>
              <a:t> </a:t>
            </a:r>
            <a:r>
              <a:rPr lang="fr-FR" sz="4000" dirty="0"/>
              <a:t>Le type de latrine VIP proposé est bien adapté aux besoins des membres de la communauté et on conseille les ménages d’aménager des espaces d’accès aux handicapés</a:t>
            </a:r>
            <a:r>
              <a:rPr lang="fr-FR" sz="4000" dirty="0" smtClean="0"/>
              <a:t>.</a:t>
            </a:r>
          </a:p>
          <a:p>
            <a:pPr lvl="1"/>
            <a:endParaRPr lang="fr-FR" sz="4000" dirty="0"/>
          </a:p>
          <a:p>
            <a:pPr lvl="1"/>
            <a:r>
              <a:rPr lang="fr-FR" sz="4000" dirty="0"/>
              <a:t>En matière de droits humains, les handicapés sont respectés et pris en compte en ce sens que toute personne à droit à la bonne santé voire au bien-être. </a:t>
            </a:r>
          </a:p>
          <a:p>
            <a:endParaRPr lang="fr-FR" sz="4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a:bodyPr>
          <a:lstStyle/>
          <a:p>
            <a:r>
              <a:rPr lang="fr-FR" u="sng" dirty="0" smtClean="0"/>
              <a:t>Equipe </a:t>
            </a:r>
            <a:r>
              <a:rPr lang="fr-FR" u="sng" dirty="0"/>
              <a:t>de </a:t>
            </a:r>
            <a:r>
              <a:rPr lang="fr-FR" u="sng" dirty="0" smtClean="0"/>
              <a:t>mise en œuvre (APS) </a:t>
            </a:r>
          </a:p>
          <a:p>
            <a:endParaRPr lang="fr-FR" dirty="0"/>
          </a:p>
          <a:p>
            <a:pPr lvl="1">
              <a:buFont typeface="Wingdings" pitchFamily="2" charset="2"/>
              <a:buChar char="v"/>
            </a:pPr>
            <a:r>
              <a:rPr lang="fr-FR" dirty="0" smtClean="0"/>
              <a:t>Une équipe </a:t>
            </a:r>
            <a:r>
              <a:rPr lang="fr-FR" dirty="0"/>
              <a:t>chargée de la mise en </a:t>
            </a:r>
            <a:r>
              <a:rPr lang="fr-FR" dirty="0" smtClean="0"/>
              <a:t>œuvre et du suivi </a:t>
            </a:r>
            <a:r>
              <a:rPr lang="fr-FR" dirty="0"/>
              <a:t>des activités composée </a:t>
            </a:r>
            <a:r>
              <a:rPr lang="fr-FR" dirty="0" smtClean="0"/>
              <a:t>de:</a:t>
            </a:r>
          </a:p>
          <a:p>
            <a:pPr lvl="3"/>
            <a:r>
              <a:rPr lang="fr-FR" sz="2400" dirty="0" smtClean="0"/>
              <a:t>coordination dont un chargé de suivi-évaluation</a:t>
            </a:r>
          </a:p>
          <a:p>
            <a:pPr lvl="3"/>
            <a:r>
              <a:rPr lang="fr-FR" sz="2400" dirty="0" smtClean="0"/>
              <a:t>superviseurs, </a:t>
            </a:r>
          </a:p>
          <a:p>
            <a:pPr lvl="3"/>
            <a:r>
              <a:rPr lang="fr-FR" sz="2400" dirty="0" smtClean="0"/>
              <a:t>d’animateurs,</a:t>
            </a:r>
          </a:p>
          <a:p>
            <a:pPr lvl="3"/>
            <a:r>
              <a:rPr lang="fr-FR" sz="2400" dirty="0" smtClean="0"/>
              <a:t>de techniciens</a:t>
            </a:r>
          </a:p>
          <a:p>
            <a:pPr lvl="3"/>
            <a:r>
              <a:rPr lang="fr-FR" sz="2400" dirty="0" smtClean="0"/>
              <a:t>de facilitateurs</a:t>
            </a:r>
            <a:endParaRPr lang="fr-FR" sz="2400" dirty="0"/>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fontScale="77500" lnSpcReduction="20000"/>
          </a:bodyPr>
          <a:lstStyle/>
          <a:p>
            <a:pPr lvl="0"/>
            <a:r>
              <a:rPr lang="fr-FR" b="1" i="1" dirty="0"/>
              <a:t>Au niveau communautaire (village</a:t>
            </a:r>
            <a:r>
              <a:rPr lang="fr-FR" b="1" i="1" dirty="0" smtClean="0"/>
              <a:t>)</a:t>
            </a:r>
            <a:endParaRPr lang="fr-FR" dirty="0"/>
          </a:p>
          <a:p>
            <a:pPr lvl="1"/>
            <a:r>
              <a:rPr lang="fr-FR" dirty="0" smtClean="0"/>
              <a:t>CAV/Q</a:t>
            </a:r>
          </a:p>
          <a:p>
            <a:pPr lvl="1"/>
            <a:endParaRPr lang="fr-FR" dirty="0" smtClean="0"/>
          </a:p>
          <a:p>
            <a:pPr lvl="0"/>
            <a:r>
              <a:rPr lang="fr-FR" b="1" i="1" dirty="0" smtClean="0"/>
              <a:t>Au niveau communal</a:t>
            </a:r>
            <a:endParaRPr lang="fr-FR" dirty="0" smtClean="0"/>
          </a:p>
          <a:p>
            <a:pPr lvl="1"/>
            <a:r>
              <a:rPr lang="fr-FR" dirty="0" smtClean="0"/>
              <a:t>Points focaux;</a:t>
            </a:r>
          </a:p>
          <a:p>
            <a:pPr lvl="1"/>
            <a:r>
              <a:rPr lang="fr-FR" dirty="0" smtClean="0"/>
              <a:t>Journée de partage ou restitution communale</a:t>
            </a:r>
          </a:p>
          <a:p>
            <a:pPr lvl="1"/>
            <a:endParaRPr lang="fr-FR" dirty="0" smtClean="0"/>
          </a:p>
          <a:p>
            <a:r>
              <a:rPr lang="fr-FR" b="1" i="1" dirty="0" smtClean="0"/>
              <a:t>Au niveau provincial</a:t>
            </a:r>
            <a:endParaRPr lang="fr-FR" dirty="0" smtClean="0"/>
          </a:p>
          <a:p>
            <a:pPr lvl="1"/>
            <a:r>
              <a:rPr lang="fr-FR" dirty="0" smtClean="0"/>
              <a:t>Comité de pilotage (maires, préfets, structures étatiques nationales et déconcentrées chargées de l’assainissement, Haut-commissaire, partenaires techniques (DGAEUE)</a:t>
            </a:r>
          </a:p>
          <a:p>
            <a:pPr lvl="1"/>
            <a:r>
              <a:rPr lang="fr-FR" dirty="0" smtClean="0"/>
              <a:t>Rencontre semestrielle</a:t>
            </a:r>
          </a:p>
          <a:p>
            <a:pPr lvl="1"/>
            <a:endParaRPr lang="fr-FR" dirty="0" smtClean="0"/>
          </a:p>
          <a:p>
            <a:pPr lvl="0"/>
            <a:r>
              <a:rPr lang="fr-FR" b="1" i="1" dirty="0" smtClean="0"/>
              <a:t>Au niveau régional et national</a:t>
            </a:r>
            <a:endParaRPr lang="fr-FR" dirty="0" smtClean="0"/>
          </a:p>
          <a:p>
            <a:pPr lvl="1"/>
            <a:r>
              <a:rPr lang="fr-FR" dirty="0" smtClean="0"/>
              <a:t>Des missions conjointes APS/UNICEF, APS/DREAHA et APS/DGAEUE </a:t>
            </a:r>
            <a:endParaRPr lang="fr-FR" dirty="0"/>
          </a:p>
          <a:p>
            <a:endParaRPr lang="fr-FR" dirty="0"/>
          </a:p>
          <a:p>
            <a:pPr lvl="1"/>
            <a:endParaRPr lang="fr-FR" dirty="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a:bodyPr>
          <a:lstStyle/>
          <a:p>
            <a:pPr lvl="0"/>
            <a:r>
              <a:rPr lang="fr-FR" b="1" i="1" dirty="0" smtClean="0"/>
              <a:t>Les outils d’évaluation</a:t>
            </a:r>
          </a:p>
          <a:p>
            <a:pPr lvl="0"/>
            <a:endParaRPr lang="fr-FR" b="1" i="1" dirty="0" smtClean="0"/>
          </a:p>
          <a:p>
            <a:pPr lvl="1"/>
            <a:r>
              <a:rPr lang="fr-FR" sz="2000" dirty="0" smtClean="0"/>
              <a:t>Situation de référence  (Enquête 0 ou évaluation ex-ante), (latrines existantes et CAP des communautés en matière d’hygiène et d’assainissement)</a:t>
            </a:r>
          </a:p>
          <a:p>
            <a:pPr lvl="1"/>
            <a:endParaRPr lang="fr-FR" sz="2000" dirty="0" smtClean="0"/>
          </a:p>
          <a:p>
            <a:pPr lvl="1"/>
            <a:r>
              <a:rPr lang="fr-FR" sz="2000" dirty="0" smtClean="0"/>
              <a:t>Situation finale (Enquête de fin ou évaluation ex-post)</a:t>
            </a:r>
          </a:p>
          <a:p>
            <a:pPr lvl="1"/>
            <a:endParaRPr lang="fr-FR" sz="2000" dirty="0" smtClean="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fontScale="85000" lnSpcReduction="20000"/>
          </a:bodyPr>
          <a:lstStyle/>
          <a:p>
            <a:r>
              <a:rPr lang="fr-FR" sz="2800" b="1" dirty="0" smtClean="0"/>
              <a:t>Les outils de suivi</a:t>
            </a:r>
            <a:r>
              <a:rPr lang="fr-FR" sz="2800" dirty="0" smtClean="0"/>
              <a:t>:</a:t>
            </a:r>
          </a:p>
          <a:p>
            <a:endParaRPr lang="fr-FR" sz="2800" dirty="0" smtClean="0"/>
          </a:p>
          <a:p>
            <a:pPr lvl="3"/>
            <a:r>
              <a:rPr lang="fr-FR" sz="2400" dirty="0" smtClean="0"/>
              <a:t>La carte communautaire</a:t>
            </a:r>
          </a:p>
          <a:p>
            <a:pPr lvl="3"/>
            <a:endParaRPr lang="fr-FR" sz="2400" dirty="0" smtClean="0"/>
          </a:p>
          <a:p>
            <a:pPr lvl="3"/>
            <a:r>
              <a:rPr lang="fr-FR" sz="2400" dirty="0" smtClean="0"/>
              <a:t>Le plan d’action villageois</a:t>
            </a:r>
          </a:p>
          <a:p>
            <a:pPr lvl="3"/>
            <a:endParaRPr lang="fr-FR" sz="2400" dirty="0" smtClean="0"/>
          </a:p>
          <a:p>
            <a:pPr lvl="3"/>
            <a:r>
              <a:rPr lang="fr-FR" sz="2400" dirty="0" smtClean="0"/>
              <a:t>Programme mensuel d’activité  </a:t>
            </a:r>
          </a:p>
          <a:p>
            <a:pPr lvl="3"/>
            <a:endParaRPr lang="fr-FR" sz="2400" dirty="0" smtClean="0"/>
          </a:p>
          <a:p>
            <a:pPr lvl="3"/>
            <a:r>
              <a:rPr lang="fr-FR" sz="2400" dirty="0" smtClean="0"/>
              <a:t>Fiche  de suivi IEC/CCC</a:t>
            </a:r>
          </a:p>
          <a:p>
            <a:pPr lvl="3"/>
            <a:endParaRPr lang="fr-FR" sz="2400" dirty="0" smtClean="0"/>
          </a:p>
          <a:p>
            <a:pPr lvl="3"/>
            <a:r>
              <a:rPr lang="fr-FR" sz="2400" dirty="0" smtClean="0"/>
              <a:t>Fiche de suivi de </a:t>
            </a:r>
            <a:r>
              <a:rPr lang="fr-FR" sz="2400" dirty="0" err="1" smtClean="0"/>
              <a:t>latrinisation</a:t>
            </a:r>
            <a:endParaRPr lang="fr-FR" sz="2400" dirty="0" smtClean="0"/>
          </a:p>
          <a:p>
            <a:pPr lvl="3"/>
            <a:endParaRPr lang="fr-FR" sz="2400" dirty="0" smtClean="0"/>
          </a:p>
          <a:p>
            <a:pPr lvl="3"/>
            <a:r>
              <a:rPr lang="fr-FR" sz="2400" dirty="0" smtClean="0"/>
              <a:t>Rapports périodiques</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fontScale="70000" lnSpcReduction="20000"/>
          </a:bodyPr>
          <a:lstStyle/>
          <a:p>
            <a:pPr marL="742950" lvl="2" indent="-342900"/>
            <a:r>
              <a:rPr lang="fr-FR" b="1" dirty="0" smtClean="0"/>
              <a:t>Critère statut </a:t>
            </a:r>
            <a:r>
              <a:rPr lang="x-none" b="1" smtClean="0"/>
              <a:t>FéDAL</a:t>
            </a:r>
            <a:r>
              <a:rPr lang="x-none" smtClean="0"/>
              <a:t> : </a:t>
            </a:r>
            <a:endParaRPr lang="fr-FR" dirty="0" smtClean="0"/>
          </a:p>
          <a:p>
            <a:pPr marL="742950" lvl="2" indent="-342900">
              <a:buNone/>
            </a:pPr>
            <a:endParaRPr lang="fr-FR" dirty="0" smtClean="0"/>
          </a:p>
          <a:p>
            <a:pPr marL="1200150" lvl="3" indent="-342900"/>
            <a:r>
              <a:rPr lang="fr-FR" sz="2300" dirty="0" smtClean="0"/>
              <a:t>Chaque ménage / concession est doté d’une latrine munie d’un dispositif qui limite la prolifération des mouches à partir de la fosse;</a:t>
            </a:r>
          </a:p>
          <a:p>
            <a:pPr marL="1200150" lvl="3" indent="-342900"/>
            <a:endParaRPr lang="fr-FR" sz="2300" dirty="0" smtClean="0"/>
          </a:p>
          <a:p>
            <a:pPr marL="1200150" lvl="3" indent="-342900"/>
            <a:r>
              <a:rPr lang="fr-FR" sz="2300" dirty="0" smtClean="0"/>
              <a:t>Tous les membres de la famille ainsi équipés utilisent cette latrine pour déféquer;</a:t>
            </a:r>
          </a:p>
          <a:p>
            <a:pPr marL="1200150" lvl="3" indent="-342900"/>
            <a:endParaRPr lang="fr-FR" sz="2300" dirty="0" smtClean="0"/>
          </a:p>
          <a:p>
            <a:pPr marL="1200150" lvl="3" indent="-342900"/>
            <a:r>
              <a:rPr lang="fr-FR" sz="2300" dirty="0" smtClean="0"/>
              <a:t>Chaque latrine est équipée d’un dispositif de lavage des mains (eau + savon ou cendre);</a:t>
            </a:r>
          </a:p>
          <a:p>
            <a:pPr marL="1200150" lvl="3" indent="-342900"/>
            <a:endParaRPr lang="fr-FR" sz="2300" dirty="0" smtClean="0"/>
          </a:p>
          <a:p>
            <a:pPr marL="1200150" lvl="3" indent="-342900"/>
            <a:r>
              <a:rPr lang="fr-FR" sz="2300" dirty="0" smtClean="0"/>
              <a:t>Les écoles, les centres de santé et de promotion sociale (CSPS) et les places publiques disposent de latrines avec un dispositif de lavage des mains;</a:t>
            </a:r>
          </a:p>
          <a:p>
            <a:pPr marL="1200150" lvl="3" indent="-342900"/>
            <a:endParaRPr lang="fr-FR" sz="2300" dirty="0" smtClean="0"/>
          </a:p>
          <a:p>
            <a:pPr marL="1200150" lvl="3" indent="-342900"/>
            <a:r>
              <a:rPr lang="fr-FR" sz="2300" dirty="0" smtClean="0"/>
              <a:t>Chaque ménage a un pot pour la défécation des enfants;</a:t>
            </a:r>
          </a:p>
          <a:p>
            <a:pPr marL="1200150" lvl="3" indent="-342900"/>
            <a:endParaRPr lang="fr-FR" sz="2300" dirty="0" smtClean="0"/>
          </a:p>
          <a:p>
            <a:pPr marL="1200150" lvl="3" indent="-342900"/>
            <a:r>
              <a:rPr lang="fr-FR" sz="2300" dirty="0" smtClean="0"/>
              <a:t>Environnement communautaire propre avec absence à 100% d’excréta dans les espaces vides ou anciens sites de défécation;</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Plan de présentation</a:t>
            </a:r>
            <a:endParaRPr lang="fr-FR" b="1" dirty="0"/>
          </a:p>
        </p:txBody>
      </p:sp>
      <p:sp>
        <p:nvSpPr>
          <p:cNvPr id="3" name="Espace réservé du contenu 2"/>
          <p:cNvSpPr>
            <a:spLocks noGrp="1"/>
          </p:cNvSpPr>
          <p:nvPr>
            <p:ph idx="1"/>
          </p:nvPr>
        </p:nvSpPr>
        <p:spPr/>
        <p:txBody>
          <a:bodyPr>
            <a:normAutofit/>
          </a:bodyPr>
          <a:lstStyle/>
          <a:p>
            <a:pPr lvl="2"/>
            <a:r>
              <a:rPr lang="fr-FR" sz="2000" b="1" dirty="0" smtClean="0"/>
              <a:t>Introduction</a:t>
            </a:r>
          </a:p>
          <a:p>
            <a:endParaRPr lang="fr-FR" b="1" dirty="0" smtClean="0"/>
          </a:p>
          <a:p>
            <a:pPr lvl="2"/>
            <a:r>
              <a:rPr lang="fr-FR" sz="2000" b="1" dirty="0" smtClean="0"/>
              <a:t>Présentation APS</a:t>
            </a:r>
          </a:p>
          <a:p>
            <a:endParaRPr lang="fr-FR" b="1" dirty="0" smtClean="0"/>
          </a:p>
          <a:p>
            <a:pPr lvl="2"/>
            <a:r>
              <a:rPr lang="fr-FR" sz="2000" b="1" dirty="0" smtClean="0"/>
              <a:t>Projet WASH</a:t>
            </a:r>
          </a:p>
          <a:p>
            <a:endParaRPr lang="fr-FR" b="1" dirty="0" smtClean="0"/>
          </a:p>
          <a:p>
            <a:pPr lvl="2"/>
            <a:r>
              <a:rPr lang="fr-FR" sz="2000" b="1" dirty="0" smtClean="0"/>
              <a:t>Dispositif de suivi-évaluation</a:t>
            </a:r>
          </a:p>
          <a:p>
            <a:endParaRPr lang="fr-FR" b="1" dirty="0" smtClean="0"/>
          </a:p>
          <a:p>
            <a:pPr lvl="2"/>
            <a:r>
              <a:rPr lang="fr-FR" sz="2000" b="1" dirty="0" smtClean="0"/>
              <a:t>Conclusion</a:t>
            </a:r>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a:bodyPr>
          <a:lstStyle/>
          <a:p>
            <a:r>
              <a:rPr lang="fr-FR" dirty="0" smtClean="0"/>
              <a:t>Equipe/comité provincial d’évaluation du Statut FDAL</a:t>
            </a:r>
          </a:p>
          <a:p>
            <a:pPr lvl="3"/>
            <a:r>
              <a:rPr lang="fr-FR" dirty="0" smtClean="0"/>
              <a:t>Haut Commissaire</a:t>
            </a:r>
          </a:p>
          <a:p>
            <a:pPr lvl="3"/>
            <a:r>
              <a:rPr lang="fr-FR" dirty="0" smtClean="0"/>
              <a:t>DGAEUE</a:t>
            </a:r>
          </a:p>
          <a:p>
            <a:pPr lvl="3"/>
            <a:r>
              <a:rPr lang="fr-FR" dirty="0" smtClean="0"/>
              <a:t>Structure déconcentrée de l’assainissement</a:t>
            </a:r>
          </a:p>
          <a:p>
            <a:pPr lvl="3"/>
            <a:r>
              <a:rPr lang="fr-FR" dirty="0" smtClean="0"/>
              <a:t>Structure déconcentrée de l’éducation</a:t>
            </a:r>
          </a:p>
          <a:p>
            <a:pPr lvl="3"/>
            <a:r>
              <a:rPr lang="fr-FR" dirty="0" smtClean="0"/>
              <a:t>Structure déconcentrée de la santé</a:t>
            </a:r>
          </a:p>
          <a:p>
            <a:pPr lvl="3"/>
            <a:r>
              <a:rPr lang="fr-FR" dirty="0" smtClean="0"/>
              <a:t>Structure déconcentrée de l’environnement</a:t>
            </a:r>
          </a:p>
          <a:p>
            <a:pPr lvl="3"/>
            <a:r>
              <a:rPr lang="fr-FR" dirty="0" smtClean="0"/>
              <a:t>Commune</a:t>
            </a:r>
          </a:p>
          <a:p>
            <a:pPr lvl="3"/>
            <a:r>
              <a:rPr lang="fr-FR" dirty="0" smtClean="0"/>
              <a:t>Structure de mise en œuvre</a:t>
            </a:r>
          </a:p>
          <a:p>
            <a:pPr lvl="3"/>
            <a:endParaRPr lang="fr-FR" dirty="0" smtClean="0"/>
          </a:p>
          <a:p>
            <a:pPr lvl="2"/>
            <a:r>
              <a:rPr lang="fr-FR" dirty="0" smtClean="0"/>
              <a:t>L’équipe est présidée par le </a:t>
            </a:r>
            <a:r>
              <a:rPr lang="fr-FR" b="1" dirty="0" err="1" smtClean="0"/>
              <a:t>Haut-Commissaire</a:t>
            </a:r>
            <a:endParaRPr lang="fr-FR" b="1" dirty="0" smtClean="0"/>
          </a:p>
          <a:p>
            <a:pPr lvl="1"/>
            <a:endParaRPr lang="fr-FR" dirty="0" smtClean="0"/>
          </a:p>
          <a:p>
            <a:pPr lvl="1"/>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normAutofit/>
          </a:bodyPr>
          <a:lstStyle/>
          <a:p>
            <a:pPr lvl="1"/>
            <a:endParaRPr lang="fr-FR" dirty="0" smtClean="0"/>
          </a:p>
          <a:p>
            <a:pPr lvl="1"/>
            <a:r>
              <a:rPr lang="fr-FR" dirty="0" smtClean="0"/>
              <a:t>L’évaluation d’un village est assortie d’un rapport;</a:t>
            </a:r>
          </a:p>
          <a:p>
            <a:pPr lvl="1"/>
            <a:endParaRPr lang="fr-FR" dirty="0" smtClean="0"/>
          </a:p>
          <a:p>
            <a:pPr lvl="1"/>
            <a:r>
              <a:rPr lang="fr-FR" dirty="0" smtClean="0"/>
              <a:t>Pour qu’un village soit admis au statut FDAL, tous les six (6) critères doivent être positifs;</a:t>
            </a: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Dispositif de suivi-évaluation</a:t>
            </a:r>
            <a:endParaRPr lang="fr-FR" dirty="0"/>
          </a:p>
        </p:txBody>
      </p:sp>
      <p:sp>
        <p:nvSpPr>
          <p:cNvPr id="3" name="Espace réservé du contenu 2"/>
          <p:cNvSpPr>
            <a:spLocks noGrp="1"/>
          </p:cNvSpPr>
          <p:nvPr>
            <p:ph idx="1"/>
          </p:nvPr>
        </p:nvSpPr>
        <p:spPr/>
        <p:txBody>
          <a:bodyPr/>
          <a:lstStyle/>
          <a:p>
            <a:pPr lvl="1">
              <a:buFont typeface="Wingdings" pitchFamily="2" charset="2"/>
              <a:buChar char="v"/>
            </a:pPr>
            <a:r>
              <a:rPr lang="fr-FR" dirty="0" smtClean="0"/>
              <a:t>Coût du dispositif</a:t>
            </a:r>
          </a:p>
          <a:p>
            <a:endParaRPr lang="fr-FR" dirty="0" smtClean="0"/>
          </a:p>
          <a:p>
            <a:pPr lvl="2"/>
            <a:r>
              <a:rPr lang="fr-FR" dirty="0" smtClean="0"/>
              <a:t>Le coût du dispositif de suivi-évaluation représente environ 7% du budget global du projet.</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Conclusion</a:t>
            </a:r>
            <a:endParaRPr lang="fr-FR" b="1" dirty="0"/>
          </a:p>
        </p:txBody>
      </p:sp>
      <p:sp>
        <p:nvSpPr>
          <p:cNvPr id="3" name="Espace réservé du contenu 2"/>
          <p:cNvSpPr>
            <a:spLocks noGrp="1"/>
          </p:cNvSpPr>
          <p:nvPr>
            <p:ph idx="1"/>
          </p:nvPr>
        </p:nvSpPr>
        <p:spPr/>
        <p:txBody>
          <a:bodyPr>
            <a:normAutofit/>
          </a:bodyPr>
          <a:lstStyle/>
          <a:p>
            <a:pPr lvl="1"/>
            <a:r>
              <a:rPr lang="fr-FR" sz="2000" dirty="0" smtClean="0"/>
              <a:t>Le suivi-évaluation a permis d’anticiper sur des difficultés qui auraient pu mettre à mal le projet ;</a:t>
            </a:r>
          </a:p>
          <a:p>
            <a:pPr lvl="1"/>
            <a:endParaRPr lang="fr-FR" sz="2000" dirty="0" smtClean="0"/>
          </a:p>
          <a:p>
            <a:pPr lvl="1"/>
            <a:r>
              <a:rPr lang="fr-FR" sz="2000" dirty="0" smtClean="0"/>
              <a:t>Le suivi-évaluation a permis de mieux capitaliser les acquis du projet ;</a:t>
            </a:r>
          </a:p>
          <a:p>
            <a:pPr lvl="1"/>
            <a:endParaRPr lang="fr-FR" sz="2000" dirty="0" smtClean="0"/>
          </a:p>
          <a:p>
            <a:pPr lvl="1"/>
            <a:r>
              <a:rPr lang="fr-FR" sz="2000" dirty="0" smtClean="0"/>
              <a:t>Le suivi-évaluation a permis de rendre plus visibles les résultats du projet, surtout les aspects qualitatifs;</a:t>
            </a:r>
          </a:p>
          <a:p>
            <a:pPr lvl="1"/>
            <a:endParaRPr lang="fr-FR" sz="2000" dirty="0" smtClean="0"/>
          </a:p>
          <a:p>
            <a:pPr lvl="1"/>
            <a:r>
              <a:rPr lang="fr-FR" sz="2000" dirty="0" smtClean="0"/>
              <a:t>Le suivi-évaluation a permis de prendre des décisions importantes de recadrage et /ou de réorientation</a:t>
            </a:r>
            <a:r>
              <a:rPr lang="fr-FR" sz="2400" dirty="0" smtClean="0"/>
              <a:t>.</a:t>
            </a:r>
            <a:endParaRPr lang="fr-F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928670"/>
            <a:ext cx="8229600" cy="3214710"/>
          </a:xfrm>
        </p:spPr>
        <p:txBody>
          <a:bodyPr>
            <a:normAutofit fontScale="90000"/>
          </a:bodyPr>
          <a:lstStyle/>
          <a:p>
            <a:pPr algn="ct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Je vous remercie pour votre aimable attention!</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a:t>
            </a:r>
            <a:endParaRPr lang="fr-FR" b="1" dirty="0"/>
          </a:p>
        </p:txBody>
      </p:sp>
      <p:sp>
        <p:nvSpPr>
          <p:cNvPr id="3" name="Espace réservé du contenu 2"/>
          <p:cNvSpPr>
            <a:spLocks noGrp="1"/>
          </p:cNvSpPr>
          <p:nvPr>
            <p:ph idx="1"/>
          </p:nvPr>
        </p:nvSpPr>
        <p:spPr>
          <a:xfrm>
            <a:off x="428596" y="1500174"/>
            <a:ext cx="8229600" cy="4525963"/>
          </a:xfrm>
        </p:spPr>
        <p:txBody>
          <a:bodyPr/>
          <a:lstStyle/>
          <a:p>
            <a:endParaRPr lang="fr-FR" dirty="0" smtClean="0"/>
          </a:p>
          <a:p>
            <a:pPr lvl="1"/>
            <a:endParaRPr lang="fr-FR" dirty="0" smtClean="0"/>
          </a:p>
          <a:p>
            <a:pPr lvl="1"/>
            <a:r>
              <a:rPr lang="fr-FR" dirty="0" smtClean="0"/>
              <a:t>Dans le cadre de l’atelier de partage d’expérience sur le suivi-évaluation en matière WASH</a:t>
            </a:r>
          </a:p>
          <a:p>
            <a:endParaRPr lang="fr-FR" dirty="0" smtClean="0"/>
          </a:p>
          <a:p>
            <a:pPr lvl="1"/>
            <a:r>
              <a:rPr lang="fr-FR" dirty="0" smtClean="0"/>
              <a:t>APS est sollicitée pour partager son expérience;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Présentation APS</a:t>
            </a:r>
            <a:endParaRPr lang="fr-FR" b="1" dirty="0"/>
          </a:p>
        </p:txBody>
      </p:sp>
      <p:sp>
        <p:nvSpPr>
          <p:cNvPr id="3" name="Espace réservé du contenu 2"/>
          <p:cNvSpPr>
            <a:spLocks noGrp="1"/>
          </p:cNvSpPr>
          <p:nvPr>
            <p:ph idx="1"/>
          </p:nvPr>
        </p:nvSpPr>
        <p:spPr>
          <a:xfrm>
            <a:off x="457200" y="1428737"/>
            <a:ext cx="8229600" cy="4697427"/>
          </a:xfrm>
        </p:spPr>
        <p:txBody>
          <a:bodyPr>
            <a:normAutofit/>
          </a:bodyPr>
          <a:lstStyle/>
          <a:p>
            <a:endParaRPr lang="fr-FR" b="1" dirty="0" smtClean="0"/>
          </a:p>
          <a:p>
            <a:r>
              <a:rPr lang="fr-FR" b="1" dirty="0" smtClean="0"/>
              <a:t>Création et missions </a:t>
            </a:r>
          </a:p>
          <a:p>
            <a:endParaRPr lang="fr-FR" b="1" dirty="0" smtClean="0"/>
          </a:p>
          <a:p>
            <a:pPr lvl="1"/>
            <a:r>
              <a:rPr lang="fr-FR" sz="2000" dirty="0" smtClean="0"/>
              <a:t>Organisation </a:t>
            </a:r>
            <a:r>
              <a:rPr lang="fr-FR" sz="2000" dirty="0"/>
              <a:t>Non Gouvernementale de Développement, </a:t>
            </a:r>
            <a:r>
              <a:rPr lang="fr-FR" sz="2000" dirty="0" smtClean="0"/>
              <a:t>APS </a:t>
            </a:r>
            <a:r>
              <a:rPr lang="fr-FR" sz="2000" dirty="0"/>
              <a:t>a été créé en </a:t>
            </a:r>
            <a:r>
              <a:rPr lang="fr-FR" sz="2000" dirty="0" smtClean="0"/>
              <a:t>1993;</a:t>
            </a:r>
          </a:p>
          <a:p>
            <a:pPr lvl="1"/>
            <a:endParaRPr lang="fr-FR" dirty="0" smtClean="0"/>
          </a:p>
          <a:p>
            <a:pPr lvl="1"/>
            <a:r>
              <a:rPr lang="fr-FR" sz="2000" dirty="0" smtClean="0"/>
              <a:t>APS </a:t>
            </a:r>
            <a:r>
              <a:rPr lang="fr-FR" sz="2000" dirty="0"/>
              <a:t>a pour </a:t>
            </a:r>
            <a:r>
              <a:rPr lang="fr-FR" sz="2000" dirty="0" smtClean="0"/>
              <a:t>mission </a:t>
            </a:r>
            <a:r>
              <a:rPr lang="fr-FR" sz="2000" dirty="0"/>
              <a:t>d’appuyer les populations locales en difficulté en faisant la promotion des projets et programmes dans lesquels elles sont responsabilisées pour leur propre </a:t>
            </a:r>
            <a:r>
              <a:rPr lang="fr-FR" sz="2000" dirty="0" smtClean="0"/>
              <a:t>développement;</a:t>
            </a:r>
            <a:endParaRPr lang="fr-F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Présentation APS</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smtClean="0"/>
              <a:t>Domaine d’intervention</a:t>
            </a:r>
          </a:p>
          <a:p>
            <a:pPr lvl="1"/>
            <a:endParaRPr lang="fr-FR" dirty="0" smtClean="0"/>
          </a:p>
          <a:p>
            <a:pPr lvl="1"/>
            <a:r>
              <a:rPr lang="fr-FR" dirty="0" smtClean="0"/>
              <a:t>WASH;</a:t>
            </a:r>
          </a:p>
          <a:p>
            <a:pPr lvl="1"/>
            <a:endParaRPr lang="fr-FR" dirty="0" smtClean="0"/>
          </a:p>
          <a:p>
            <a:pPr lvl="1"/>
            <a:r>
              <a:rPr lang="fr-FR" dirty="0" smtClean="0"/>
              <a:t>Santé;</a:t>
            </a:r>
          </a:p>
          <a:p>
            <a:pPr lvl="1"/>
            <a:endParaRPr lang="fr-FR" dirty="0" smtClean="0"/>
          </a:p>
          <a:p>
            <a:pPr lvl="1"/>
            <a:r>
              <a:rPr lang="fr-FR" dirty="0" smtClean="0"/>
              <a:t>Education, formation;</a:t>
            </a:r>
          </a:p>
          <a:p>
            <a:pPr lvl="1"/>
            <a:endParaRPr lang="fr-FR" dirty="0" smtClean="0"/>
          </a:p>
          <a:p>
            <a:pPr lvl="1"/>
            <a:r>
              <a:rPr lang="fr-FR" dirty="0" smtClean="0"/>
              <a:t>Sécurité alimentaire;</a:t>
            </a:r>
          </a:p>
          <a:p>
            <a:pPr lvl="1"/>
            <a:endParaRPr lang="fr-FR" dirty="0" smtClean="0"/>
          </a:p>
          <a:p>
            <a:pPr lvl="1"/>
            <a:r>
              <a:rPr lang="fr-FR" dirty="0" smtClean="0"/>
              <a:t>Changement climatique (récupération des sols,…);</a:t>
            </a:r>
          </a:p>
          <a:p>
            <a:pPr lvl="1">
              <a:buNone/>
            </a:pPr>
            <a:endParaRPr lang="fr-FR" dirty="0" smtClean="0"/>
          </a:p>
          <a:p>
            <a:pPr lvl="1"/>
            <a:endParaRPr lang="fr-FR" dirty="0" smtClean="0"/>
          </a:p>
          <a:p>
            <a:pPr lvl="1"/>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Présentation APS</a:t>
            </a:r>
            <a:endParaRPr lang="fr-FR" dirty="0"/>
          </a:p>
        </p:txBody>
      </p:sp>
      <p:sp>
        <p:nvSpPr>
          <p:cNvPr id="3" name="Espace réservé du contenu 2"/>
          <p:cNvSpPr>
            <a:spLocks noGrp="1"/>
          </p:cNvSpPr>
          <p:nvPr>
            <p:ph idx="1"/>
          </p:nvPr>
        </p:nvSpPr>
        <p:spPr/>
        <p:txBody>
          <a:bodyPr>
            <a:normAutofit fontScale="85000" lnSpcReduction="20000"/>
          </a:bodyPr>
          <a:lstStyle/>
          <a:p>
            <a:pPr lvl="1"/>
            <a:r>
              <a:rPr lang="fr-FR" sz="2400" dirty="0" smtClean="0"/>
              <a:t>Le </a:t>
            </a:r>
            <a:r>
              <a:rPr lang="fr-FR" sz="2400" dirty="0"/>
              <a:t>siège de </a:t>
            </a:r>
            <a:r>
              <a:rPr lang="fr-FR" sz="2400" dirty="0" smtClean="0"/>
              <a:t>l’APS se </a:t>
            </a:r>
            <a:r>
              <a:rPr lang="fr-FR" sz="2400" dirty="0"/>
              <a:t>trouve à </a:t>
            </a:r>
            <a:r>
              <a:rPr lang="fr-FR" sz="2400" dirty="0" smtClean="0"/>
              <a:t>Ouagadougou;</a:t>
            </a:r>
          </a:p>
          <a:p>
            <a:pPr lvl="1"/>
            <a:endParaRPr lang="fr-FR" sz="2400" dirty="0" smtClean="0"/>
          </a:p>
          <a:p>
            <a:pPr lvl="1"/>
            <a:r>
              <a:rPr lang="fr-FR" sz="2400" dirty="0" smtClean="0"/>
              <a:t>Quartier </a:t>
            </a:r>
            <a:r>
              <a:rPr lang="fr-FR" sz="2400" dirty="0" err="1" smtClean="0"/>
              <a:t>Cissin</a:t>
            </a:r>
            <a:r>
              <a:rPr lang="fr-FR" sz="2400" dirty="0" smtClean="0"/>
              <a:t>;</a:t>
            </a:r>
          </a:p>
          <a:p>
            <a:pPr lvl="1"/>
            <a:endParaRPr lang="fr-FR" sz="2400" dirty="0" smtClean="0"/>
          </a:p>
          <a:p>
            <a:pPr lvl="1"/>
            <a:r>
              <a:rPr lang="fr-FR" sz="2400" dirty="0" smtClean="0"/>
              <a:t>Arrondissement N°6;</a:t>
            </a:r>
          </a:p>
          <a:p>
            <a:pPr lvl="1"/>
            <a:endParaRPr lang="fr-FR" sz="2400" dirty="0" smtClean="0"/>
          </a:p>
          <a:p>
            <a:pPr lvl="1"/>
            <a:r>
              <a:rPr lang="fr-FR" sz="2400" dirty="0" smtClean="0"/>
              <a:t>Secteur 26;</a:t>
            </a:r>
          </a:p>
          <a:p>
            <a:pPr lvl="1"/>
            <a:endParaRPr lang="fr-FR" sz="2400" dirty="0" smtClean="0"/>
          </a:p>
          <a:p>
            <a:pPr lvl="1"/>
            <a:r>
              <a:rPr lang="fr-FR" sz="2400" dirty="0" smtClean="0"/>
              <a:t>Province </a:t>
            </a:r>
            <a:r>
              <a:rPr lang="fr-FR" sz="2400" dirty="0"/>
              <a:t>du </a:t>
            </a:r>
            <a:r>
              <a:rPr lang="fr-FR" sz="2400" dirty="0" err="1" smtClean="0"/>
              <a:t>Kadiogo</a:t>
            </a:r>
            <a:r>
              <a:rPr lang="fr-FR" sz="2400" dirty="0" smtClean="0"/>
              <a:t>; </a:t>
            </a:r>
          </a:p>
          <a:p>
            <a:pPr lvl="1"/>
            <a:endParaRPr lang="fr-FR" sz="2400" dirty="0" smtClean="0"/>
          </a:p>
          <a:p>
            <a:pPr lvl="1"/>
            <a:r>
              <a:rPr lang="fr-FR" sz="2400" dirty="0" smtClean="0"/>
              <a:t>Avec </a:t>
            </a:r>
            <a:r>
              <a:rPr lang="fr-FR" sz="2400" dirty="0"/>
              <a:t>des démembrements en </a:t>
            </a:r>
            <a:r>
              <a:rPr lang="fr-FR" sz="2400" dirty="0" smtClean="0"/>
              <a:t>province;</a:t>
            </a:r>
          </a:p>
          <a:p>
            <a:pPr lvl="1"/>
            <a:endParaRPr lang="fr-FR" sz="2400" dirty="0" smtClean="0"/>
          </a:p>
          <a:p>
            <a:pPr lvl="1"/>
            <a:r>
              <a:rPr lang="fr-FR" sz="2400" dirty="0" smtClean="0"/>
              <a:t>(</a:t>
            </a:r>
            <a:r>
              <a:rPr lang="fr-FR" sz="2400" dirty="0" err="1"/>
              <a:t>Passoré</a:t>
            </a:r>
            <a:r>
              <a:rPr lang="fr-FR" sz="2400" dirty="0"/>
              <a:t>, </a:t>
            </a:r>
            <a:r>
              <a:rPr lang="fr-FR" sz="2400" dirty="0" err="1" smtClean="0"/>
              <a:t>Oubritenga</a:t>
            </a:r>
            <a:r>
              <a:rPr lang="fr-FR" sz="2400" dirty="0" smtClean="0"/>
              <a:t>, </a:t>
            </a:r>
            <a:r>
              <a:rPr lang="fr-FR" sz="2400" dirty="0" err="1"/>
              <a:t>Kouritenga</a:t>
            </a:r>
            <a:r>
              <a:rPr lang="fr-FR" sz="2400" dirty="0" smtClean="0"/>
              <a:t>, </a:t>
            </a:r>
            <a:r>
              <a:rPr lang="fr-FR" sz="2400" dirty="0" err="1"/>
              <a:t>Kourwéogo</a:t>
            </a:r>
            <a:r>
              <a:rPr lang="fr-FR" sz="2400" dirty="0"/>
              <a:t>, </a:t>
            </a:r>
            <a:r>
              <a:rPr lang="fr-FR" sz="2400" dirty="0" err="1" smtClean="0"/>
              <a:t>Zondoma</a:t>
            </a:r>
            <a:r>
              <a:rPr lang="fr-FR" sz="2400" dirty="0" smtClean="0"/>
              <a:t>, Bam</a:t>
            </a:r>
            <a:r>
              <a:rPr lang="fr-FR" sz="2400" dirty="0"/>
              <a:t>, </a:t>
            </a:r>
            <a:r>
              <a:rPr lang="fr-FR" sz="2400" dirty="0" err="1" smtClean="0"/>
              <a:t>Sanmatenga</a:t>
            </a:r>
            <a:r>
              <a:rPr lang="fr-FR" sz="2400" dirty="0" smtClean="0"/>
              <a:t>, </a:t>
            </a:r>
            <a:r>
              <a:rPr lang="fr-FR" sz="2400" dirty="0" err="1" smtClean="0"/>
              <a:t>Kadiogo</a:t>
            </a:r>
            <a:r>
              <a:rPr lang="fr-FR" sz="2400" dirty="0" smtClean="0"/>
              <a:t>, </a:t>
            </a:r>
            <a:r>
              <a:rPr lang="fr-FR" sz="2400" dirty="0" err="1" smtClean="0"/>
              <a:t>Sanguié</a:t>
            </a:r>
            <a:r>
              <a:rPr lang="fr-FR" sz="2400" dirty="0" smtClean="0"/>
              <a:t> et </a:t>
            </a:r>
            <a:r>
              <a:rPr lang="fr-FR" sz="2400" dirty="0" err="1" smtClean="0"/>
              <a:t>Yatenga</a:t>
            </a:r>
            <a:r>
              <a:rPr lang="fr-FR" sz="2400" dirty="0" smtClean="0"/>
              <a:t>)</a:t>
            </a:r>
          </a:p>
          <a:p>
            <a:pPr lvl="1"/>
            <a:endParaRPr lang="fr-FR" dirty="0" smtClean="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b="1" dirty="0"/>
          </a:p>
        </p:txBody>
      </p:sp>
      <p:sp>
        <p:nvSpPr>
          <p:cNvPr id="3" name="Espace réservé du contenu 2"/>
          <p:cNvSpPr>
            <a:spLocks noGrp="1"/>
          </p:cNvSpPr>
          <p:nvPr>
            <p:ph idx="1"/>
          </p:nvPr>
        </p:nvSpPr>
        <p:spPr/>
        <p:txBody>
          <a:bodyPr>
            <a:normAutofit fontScale="92500" lnSpcReduction="10000"/>
          </a:bodyPr>
          <a:lstStyle/>
          <a:p>
            <a:r>
              <a:rPr lang="fr-FR" dirty="0" smtClean="0"/>
              <a:t>Lancé en juillet 2009, il couvre les provinces suivantes:</a:t>
            </a:r>
          </a:p>
          <a:p>
            <a:pPr lvl="3"/>
            <a:endParaRPr lang="fr-FR" sz="2400" dirty="0" smtClean="0"/>
          </a:p>
          <a:p>
            <a:pPr lvl="3"/>
            <a:r>
              <a:rPr lang="fr-FR" sz="2400" dirty="0" err="1" smtClean="0"/>
              <a:t>Oubritenga</a:t>
            </a:r>
            <a:endParaRPr lang="fr-FR" sz="2400" dirty="0" smtClean="0"/>
          </a:p>
          <a:p>
            <a:pPr lvl="3"/>
            <a:endParaRPr lang="fr-FR" sz="2400" dirty="0" smtClean="0"/>
          </a:p>
          <a:p>
            <a:pPr lvl="3"/>
            <a:r>
              <a:rPr lang="fr-FR" sz="2400" dirty="0" err="1" smtClean="0"/>
              <a:t>Kourwéogo</a:t>
            </a:r>
            <a:endParaRPr lang="fr-FR" sz="2400" dirty="0" smtClean="0"/>
          </a:p>
          <a:p>
            <a:pPr lvl="3"/>
            <a:endParaRPr lang="fr-FR" sz="2400" dirty="0" smtClean="0"/>
          </a:p>
          <a:p>
            <a:pPr lvl="3"/>
            <a:r>
              <a:rPr lang="fr-FR" sz="2400" dirty="0" smtClean="0"/>
              <a:t>Bam</a:t>
            </a:r>
          </a:p>
          <a:p>
            <a:pPr lvl="3"/>
            <a:endParaRPr lang="fr-FR" sz="2400" dirty="0" smtClean="0"/>
          </a:p>
          <a:p>
            <a:pPr lvl="3"/>
            <a:r>
              <a:rPr lang="fr-FR" sz="2400" dirty="0" err="1" smtClean="0"/>
              <a:t>Yatenga</a:t>
            </a:r>
            <a:endParaRPr lang="fr-FR" sz="2400" dirty="0" smtClean="0"/>
          </a:p>
          <a:p>
            <a:pPr lvl="3"/>
            <a:endParaRPr lang="fr-FR" sz="2400" dirty="0" smtClean="0"/>
          </a:p>
          <a:p>
            <a:pPr lvl="3"/>
            <a:r>
              <a:rPr lang="fr-FR" sz="2400" dirty="0" err="1" smtClean="0"/>
              <a:t>Sanguié</a:t>
            </a:r>
            <a:endParaRPr lang="fr-FR" sz="2400"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b="1" dirty="0"/>
          </a:p>
        </p:txBody>
      </p:sp>
      <p:sp>
        <p:nvSpPr>
          <p:cNvPr id="3" name="Espace réservé du contenu 2"/>
          <p:cNvSpPr>
            <a:spLocks noGrp="1"/>
          </p:cNvSpPr>
          <p:nvPr>
            <p:ph idx="1"/>
          </p:nvPr>
        </p:nvSpPr>
        <p:spPr/>
        <p:txBody>
          <a:bodyPr>
            <a:normAutofit/>
          </a:bodyPr>
          <a:lstStyle/>
          <a:p>
            <a:r>
              <a:rPr lang="fr-FR" b="1" dirty="0"/>
              <a:t>Les objectifs spécifiques</a:t>
            </a:r>
            <a:r>
              <a:rPr lang="fr-FR" dirty="0"/>
              <a:t> </a:t>
            </a:r>
            <a:r>
              <a:rPr lang="fr-FR" dirty="0" smtClean="0"/>
              <a:t>:</a:t>
            </a:r>
          </a:p>
          <a:p>
            <a:endParaRPr lang="fr-FR" dirty="0"/>
          </a:p>
          <a:p>
            <a:pPr lvl="1"/>
            <a:r>
              <a:rPr lang="fr-FR" sz="2600" dirty="0"/>
              <a:t>A</a:t>
            </a:r>
            <a:r>
              <a:rPr lang="fr-FR" sz="2600" dirty="0" smtClean="0"/>
              <a:t>méliorer </a:t>
            </a:r>
            <a:r>
              <a:rPr lang="fr-FR" sz="2600" dirty="0"/>
              <a:t>l’accès à l’assainissement et les pratiques d’hygiène des communautés à travers l’ATPC pour mettre fin à la défécation à l’air </a:t>
            </a:r>
            <a:r>
              <a:rPr lang="fr-FR" sz="2600" dirty="0" smtClean="0"/>
              <a:t>libre;</a:t>
            </a:r>
          </a:p>
          <a:p>
            <a:pPr lvl="1"/>
            <a:endParaRPr lang="fr-FR" sz="2600" dirty="0"/>
          </a:p>
          <a:p>
            <a:pPr lvl="1"/>
            <a:r>
              <a:rPr lang="fr-FR" sz="2600" dirty="0"/>
              <a:t>P</a:t>
            </a:r>
            <a:r>
              <a:rPr lang="fr-FR" sz="2600" dirty="0" smtClean="0"/>
              <a:t>romouvoir </a:t>
            </a:r>
            <a:r>
              <a:rPr lang="fr-FR" sz="2600" dirty="0"/>
              <a:t>des comportements favorables à la bonne pratique d’hygiène et de santé des </a:t>
            </a:r>
            <a:r>
              <a:rPr lang="fr-FR" sz="2600" dirty="0" smtClean="0"/>
              <a:t>ménages;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Projet WASH</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Les résultats attendus </a:t>
            </a:r>
          </a:p>
          <a:p>
            <a:endParaRPr lang="fr-FR" dirty="0"/>
          </a:p>
          <a:p>
            <a:pPr lvl="1"/>
            <a:r>
              <a:rPr lang="fr-FR" dirty="0"/>
              <a:t>80  nouveaux villages ont été déclenchés en ATPC dans 15 communes des </a:t>
            </a:r>
            <a:r>
              <a:rPr lang="fr-FR" dirty="0" smtClean="0"/>
              <a:t>provinces </a:t>
            </a:r>
            <a:r>
              <a:rPr lang="fr-FR" dirty="0"/>
              <a:t>du </a:t>
            </a:r>
            <a:r>
              <a:rPr lang="fr-FR" dirty="0" err="1"/>
              <a:t>Yatenga</a:t>
            </a:r>
            <a:r>
              <a:rPr lang="fr-FR" dirty="0"/>
              <a:t> et du </a:t>
            </a:r>
            <a:r>
              <a:rPr lang="fr-FR" dirty="0" err="1"/>
              <a:t>Sanguié</a:t>
            </a:r>
            <a:r>
              <a:rPr lang="fr-FR" dirty="0" smtClean="0"/>
              <a:t>.</a:t>
            </a:r>
          </a:p>
          <a:p>
            <a:pPr lvl="1"/>
            <a:endParaRPr lang="fr-FR" dirty="0"/>
          </a:p>
          <a:p>
            <a:pPr lvl="1"/>
            <a:r>
              <a:rPr lang="fr-FR" dirty="0"/>
              <a:t>40%  des 80 villages déclenchés (32 villages sur 80) ont atteint la fin de la défécation à l’air libre (</a:t>
            </a:r>
            <a:r>
              <a:rPr lang="fr-FR" dirty="0" smtClean="0"/>
              <a:t>FDAL).</a:t>
            </a:r>
          </a:p>
          <a:p>
            <a:pPr lvl="1"/>
            <a:endParaRPr lang="fr-FR" dirty="0"/>
          </a:p>
          <a:p>
            <a:pPr lvl="1"/>
            <a:r>
              <a:rPr lang="fr-FR" dirty="0"/>
              <a:t>80% des villages (80 nouveaux villages) déclenchés adoptent des comportements favorables à une meilleure pratique de l’hygiène (particulièrement par rapport à l’utilisation des latrines et le lavage des mains).</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2804</TotalTime>
  <Words>838</Words>
  <Application>Microsoft Office PowerPoint</Application>
  <PresentationFormat>Affichage à l'écran (4:3)</PresentationFormat>
  <Paragraphs>241</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Débit</vt:lpstr>
      <vt:lpstr>ONG-D/APS</vt:lpstr>
      <vt:lpstr>Plan de présentation</vt:lpstr>
      <vt:lpstr>Introduction</vt:lpstr>
      <vt:lpstr>Présentation APS</vt:lpstr>
      <vt:lpstr>Présentation APS</vt:lpstr>
      <vt:lpstr>Présentation APS</vt:lpstr>
      <vt:lpstr>Projet WASH</vt:lpstr>
      <vt:lpstr>Projet WASH</vt:lpstr>
      <vt:lpstr>Projet WASH</vt:lpstr>
      <vt:lpstr>Projet WASH</vt:lpstr>
      <vt:lpstr>Projet WASH</vt:lpstr>
      <vt:lpstr>Projet WASH</vt:lpstr>
      <vt:lpstr>Projet WASH</vt:lpstr>
      <vt:lpstr>Projet WASH</vt:lpstr>
      <vt:lpstr>Dispositif de suivi-évaluation</vt:lpstr>
      <vt:lpstr>Dispositif de suivi-évaluation</vt:lpstr>
      <vt:lpstr>Dispositif de suivi-évaluation</vt:lpstr>
      <vt:lpstr>Dispositif de suivi-évaluation</vt:lpstr>
      <vt:lpstr>Dispositif de suivi-évaluation</vt:lpstr>
      <vt:lpstr>Dispositif de suivi-évaluation</vt:lpstr>
      <vt:lpstr>Dispositif de suivi-évaluation</vt:lpstr>
      <vt:lpstr>Dispositif de suivi-évaluation</vt:lpstr>
      <vt:lpstr>Conclusion</vt:lpstr>
      <vt:lpstr>    Je vous remercie pour votre aimable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SERVICETECHNIQUE</dc:creator>
  <cp:lastModifiedBy>Sophie Charpentier</cp:lastModifiedBy>
  <cp:revision>144</cp:revision>
  <dcterms:created xsi:type="dcterms:W3CDTF">2016-01-05T08:37:20Z</dcterms:created>
  <dcterms:modified xsi:type="dcterms:W3CDTF">2016-02-04T14:52:50Z</dcterms:modified>
</cp:coreProperties>
</file>