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340" r:id="rId2"/>
    <p:sldId id="343" r:id="rId3"/>
    <p:sldId id="344" r:id="rId4"/>
    <p:sldId id="345" r:id="rId5"/>
    <p:sldId id="346" r:id="rId6"/>
    <p:sldId id="347" r:id="rId7"/>
    <p:sldId id="348" r:id="rId8"/>
    <p:sldId id="359" r:id="rId9"/>
    <p:sldId id="349" r:id="rId10"/>
    <p:sldId id="360" r:id="rId11"/>
    <p:sldId id="365" r:id="rId12"/>
    <p:sldId id="352" r:id="rId13"/>
    <p:sldId id="361" r:id="rId14"/>
    <p:sldId id="353" r:id="rId15"/>
    <p:sldId id="354" r:id="rId16"/>
    <p:sldId id="366" r:id="rId17"/>
    <p:sldId id="367" r:id="rId18"/>
    <p:sldId id="357" r:id="rId19"/>
    <p:sldId id="358" r:id="rId20"/>
  </p:sldIdLst>
  <p:sldSz cx="10693400" cy="7561263"/>
  <p:notesSz cx="6662738" cy="9832975"/>
  <p:defaultTextStyle>
    <a:defPPr>
      <a:defRPr lang="en-GB"/>
    </a:defPPr>
    <a:lvl1pPr algn="l" rtl="1" fontAlgn="base">
      <a:spcBef>
        <a:spcPct val="0"/>
      </a:spcBef>
      <a:spcAft>
        <a:spcPct val="0"/>
      </a:spcAft>
      <a:defRPr sz="3900" b="1" kern="1200">
        <a:solidFill>
          <a:srgbClr val="000066"/>
        </a:solidFill>
        <a:latin typeface="Arial" charset="0"/>
        <a:ea typeface="+mn-ea"/>
        <a:cs typeface="Arial" charset="0"/>
      </a:defRPr>
    </a:lvl1pPr>
    <a:lvl2pPr marL="457200" algn="l" rtl="1" fontAlgn="base">
      <a:spcBef>
        <a:spcPct val="0"/>
      </a:spcBef>
      <a:spcAft>
        <a:spcPct val="0"/>
      </a:spcAft>
      <a:defRPr sz="3900" b="1" kern="1200">
        <a:solidFill>
          <a:srgbClr val="000066"/>
        </a:solidFill>
        <a:latin typeface="Arial" charset="0"/>
        <a:ea typeface="+mn-ea"/>
        <a:cs typeface="Arial" charset="0"/>
      </a:defRPr>
    </a:lvl2pPr>
    <a:lvl3pPr marL="914400" algn="l" rtl="1" fontAlgn="base">
      <a:spcBef>
        <a:spcPct val="0"/>
      </a:spcBef>
      <a:spcAft>
        <a:spcPct val="0"/>
      </a:spcAft>
      <a:defRPr sz="3900" b="1" kern="1200">
        <a:solidFill>
          <a:srgbClr val="000066"/>
        </a:solidFill>
        <a:latin typeface="Arial" charset="0"/>
        <a:ea typeface="+mn-ea"/>
        <a:cs typeface="Arial" charset="0"/>
      </a:defRPr>
    </a:lvl3pPr>
    <a:lvl4pPr marL="1371600" algn="l" rtl="1" fontAlgn="base">
      <a:spcBef>
        <a:spcPct val="0"/>
      </a:spcBef>
      <a:spcAft>
        <a:spcPct val="0"/>
      </a:spcAft>
      <a:defRPr sz="3900" b="1" kern="1200">
        <a:solidFill>
          <a:srgbClr val="000066"/>
        </a:solidFill>
        <a:latin typeface="Arial" charset="0"/>
        <a:ea typeface="+mn-ea"/>
        <a:cs typeface="Arial" charset="0"/>
      </a:defRPr>
    </a:lvl4pPr>
    <a:lvl5pPr marL="1828800" algn="l" rtl="1" fontAlgn="base">
      <a:spcBef>
        <a:spcPct val="0"/>
      </a:spcBef>
      <a:spcAft>
        <a:spcPct val="0"/>
      </a:spcAft>
      <a:defRPr sz="3900" b="1" kern="1200">
        <a:solidFill>
          <a:srgbClr val="000066"/>
        </a:solidFill>
        <a:latin typeface="Arial" charset="0"/>
        <a:ea typeface="+mn-ea"/>
        <a:cs typeface="Arial" charset="0"/>
      </a:defRPr>
    </a:lvl5pPr>
    <a:lvl6pPr marL="2286000" algn="l" defTabSz="914400" rtl="0" eaLnBrk="1" latinLnBrk="0" hangingPunct="1">
      <a:defRPr sz="3900" b="1" kern="1200">
        <a:solidFill>
          <a:srgbClr val="000066"/>
        </a:solidFill>
        <a:latin typeface="Arial" charset="0"/>
        <a:ea typeface="+mn-ea"/>
        <a:cs typeface="Arial" charset="0"/>
      </a:defRPr>
    </a:lvl6pPr>
    <a:lvl7pPr marL="2743200" algn="l" defTabSz="914400" rtl="0" eaLnBrk="1" latinLnBrk="0" hangingPunct="1">
      <a:defRPr sz="3900" b="1" kern="1200">
        <a:solidFill>
          <a:srgbClr val="000066"/>
        </a:solidFill>
        <a:latin typeface="Arial" charset="0"/>
        <a:ea typeface="+mn-ea"/>
        <a:cs typeface="Arial" charset="0"/>
      </a:defRPr>
    </a:lvl7pPr>
    <a:lvl8pPr marL="3200400" algn="l" defTabSz="914400" rtl="0" eaLnBrk="1" latinLnBrk="0" hangingPunct="1">
      <a:defRPr sz="3900" b="1" kern="1200">
        <a:solidFill>
          <a:srgbClr val="000066"/>
        </a:solidFill>
        <a:latin typeface="Arial" charset="0"/>
        <a:ea typeface="+mn-ea"/>
        <a:cs typeface="Arial" charset="0"/>
      </a:defRPr>
    </a:lvl8pPr>
    <a:lvl9pPr marL="3657600" algn="l" defTabSz="914400" rtl="0" eaLnBrk="1" latinLnBrk="0" hangingPunct="1">
      <a:defRPr sz="3900" b="1" kern="1200">
        <a:solidFill>
          <a:srgbClr val="000066"/>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96CCEE"/>
    <a:srgbClr val="72BBE8"/>
    <a:srgbClr val="1E7FB8"/>
    <a:srgbClr val="C4DAF4"/>
    <a:srgbClr val="4189DD"/>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5" autoAdjust="0"/>
    <p:restoredTop sz="94659" autoAdjust="0"/>
  </p:normalViewPr>
  <p:slideViewPr>
    <p:cSldViewPr snapToGrid="0">
      <p:cViewPr>
        <p:scale>
          <a:sx n="75" d="100"/>
          <a:sy n="75" d="100"/>
        </p:scale>
        <p:origin x="-1236" y="-12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29699" name="Rectangle 3"/>
          <p:cNvSpPr>
            <a:spLocks noGrp="1" noChangeArrowheads="1"/>
          </p:cNvSpPr>
          <p:nvPr>
            <p:ph type="dt" sz="quarter"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3D514698-2071-4F2F-8F97-8DF0D18B97E2}" type="datetime3">
              <a:rPr lang="en-GB"/>
              <a:pPr/>
              <a:t>21 November, 2016</a:t>
            </a:fld>
            <a:endParaRPr lang="en-GB"/>
          </a:p>
        </p:txBody>
      </p:sp>
      <p:sp>
        <p:nvSpPr>
          <p:cNvPr id="29700" name="Rectangle 4"/>
          <p:cNvSpPr>
            <a:spLocks noGrp="1" noChangeArrowheads="1"/>
          </p:cNvSpPr>
          <p:nvPr>
            <p:ph type="ftr" sz="quarter" idx="2"/>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29701" name="Rectangle 5"/>
          <p:cNvSpPr>
            <a:spLocks noGrp="1" noChangeArrowheads="1"/>
          </p:cNvSpPr>
          <p:nvPr>
            <p:ph type="sldNum" sz="quarter" idx="3"/>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B4795C47-281D-4B3D-857A-DB485E1C0648}" type="slidenum">
              <a:rPr lang="en-GB"/>
              <a:pPr/>
              <a:t>‹#›</a:t>
            </a:fld>
            <a:endParaRPr lang="en-GB"/>
          </a:p>
        </p:txBody>
      </p:sp>
    </p:spTree>
    <p:extLst>
      <p:ext uri="{BB962C8B-B14F-4D97-AF65-F5344CB8AC3E}">
        <p14:creationId xmlns:p14="http://schemas.microsoft.com/office/powerpoint/2010/main" val="947528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defRPr>
            </a:lvl1pPr>
          </a:lstStyle>
          <a:p>
            <a:r>
              <a:rPr lang="en-GB"/>
              <a:t>World Health Organization</a:t>
            </a:r>
          </a:p>
        </p:txBody>
      </p:sp>
      <p:sp>
        <p:nvSpPr>
          <p:cNvPr id="31747" name="Rectangle 3"/>
          <p:cNvSpPr>
            <a:spLocks noGrp="1" noChangeArrowheads="1"/>
          </p:cNvSpPr>
          <p:nvPr>
            <p:ph type="dt" idx="1"/>
          </p:nvPr>
        </p:nvSpPr>
        <p:spPr bwMode="auto">
          <a:xfrm>
            <a:off x="3773488" y="0"/>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fld id="{1866E631-06A4-452A-BE87-5D10BC10D3C7}" type="datetime3">
              <a:rPr lang="en-GB"/>
              <a:pPr/>
              <a:t>21 November, 2016</a:t>
            </a:fld>
            <a:endParaRPr lang="en-GB"/>
          </a:p>
        </p:txBody>
      </p:sp>
      <p:sp>
        <p:nvSpPr>
          <p:cNvPr id="31748" name="Rectangle 4"/>
          <p:cNvSpPr>
            <a:spLocks noGrp="1" noRot="1" noChangeAspect="1" noChangeArrowheads="1" noTextEdit="1"/>
          </p:cNvSpPr>
          <p:nvPr>
            <p:ph type="sldImg" idx="2"/>
          </p:nvPr>
        </p:nvSpPr>
        <p:spPr bwMode="auto">
          <a:xfrm>
            <a:off x="725488" y="738188"/>
            <a:ext cx="5211762" cy="36861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66750" y="4670425"/>
            <a:ext cx="5329238"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1750" name="Rectangle 6"/>
          <p:cNvSpPr>
            <a:spLocks noGrp="1" noChangeArrowheads="1"/>
          </p:cNvSpPr>
          <p:nvPr>
            <p:ph type="ftr" sz="quarter" idx="4"/>
          </p:nvPr>
        </p:nvSpPr>
        <p:spPr bwMode="auto">
          <a:xfrm>
            <a:off x="0" y="9339263"/>
            <a:ext cx="288766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defRPr>
            </a:lvl1pPr>
          </a:lstStyle>
          <a:p>
            <a:endParaRPr lang="en-GB"/>
          </a:p>
        </p:txBody>
      </p:sp>
      <p:sp>
        <p:nvSpPr>
          <p:cNvPr id="31751" name="Rectangle 7"/>
          <p:cNvSpPr>
            <a:spLocks noGrp="1" noChangeArrowheads="1"/>
          </p:cNvSpPr>
          <p:nvPr>
            <p:ph type="sldNum" sz="quarter" idx="5"/>
          </p:nvPr>
        </p:nvSpPr>
        <p:spPr bwMode="auto">
          <a:xfrm>
            <a:off x="3773488" y="9339263"/>
            <a:ext cx="28876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fld id="{DD78F81D-FF5C-44CC-91D0-ACB96F81086F}" type="slidenum">
              <a:rPr lang="en-GB"/>
              <a:pPr/>
              <a:t>‹#›</a:t>
            </a:fld>
            <a:endParaRPr lang="en-GB"/>
          </a:p>
        </p:txBody>
      </p:sp>
    </p:spTree>
    <p:extLst>
      <p:ext uri="{BB962C8B-B14F-4D97-AF65-F5344CB8AC3E}">
        <p14:creationId xmlns:p14="http://schemas.microsoft.com/office/powerpoint/2010/main" val="1691990628"/>
      </p:ext>
    </p:extLst>
  </p:cSld>
  <p:clrMap bg1="lt1" tx1="dk1" bg2="lt2" tx2="dk2" accent1="accent1" accent2="accent2" accent3="accent3" accent4="accent4" accent5="accent5" accent6="accent6" hlink="hlink" folHlink="folHlink"/>
  <p:hf ftr="0"/>
  <p:notesStyle>
    <a:lvl1pPr algn="r" rtl="1" fontAlgn="base">
      <a:spcBef>
        <a:spcPct val="30000"/>
      </a:spcBef>
      <a:spcAft>
        <a:spcPct val="0"/>
      </a:spcAft>
      <a:defRPr sz="1200" kern="1200">
        <a:solidFill>
          <a:schemeClr val="tx1"/>
        </a:solidFill>
        <a:latin typeface="Arial" charset="0"/>
        <a:ea typeface="+mn-ea"/>
        <a:cs typeface="Arial" charset="0"/>
      </a:defRPr>
    </a:lvl1pPr>
    <a:lvl2pPr marL="457200" algn="r" rtl="1" fontAlgn="base">
      <a:spcBef>
        <a:spcPct val="30000"/>
      </a:spcBef>
      <a:spcAft>
        <a:spcPct val="0"/>
      </a:spcAft>
      <a:defRPr sz="1200" kern="1200">
        <a:solidFill>
          <a:schemeClr val="tx1"/>
        </a:solidFill>
        <a:latin typeface="Arial" charset="0"/>
        <a:ea typeface="+mn-ea"/>
        <a:cs typeface="Arial" charset="0"/>
      </a:defRPr>
    </a:lvl2pPr>
    <a:lvl3pPr marL="914400" algn="r" rtl="1" fontAlgn="base">
      <a:spcBef>
        <a:spcPct val="30000"/>
      </a:spcBef>
      <a:spcAft>
        <a:spcPct val="0"/>
      </a:spcAft>
      <a:defRPr sz="1200" kern="1200">
        <a:solidFill>
          <a:schemeClr val="tx1"/>
        </a:solidFill>
        <a:latin typeface="Arial" charset="0"/>
        <a:ea typeface="+mn-ea"/>
        <a:cs typeface="Arial" charset="0"/>
      </a:defRPr>
    </a:lvl3pPr>
    <a:lvl4pPr marL="1371600" algn="r" rtl="1" fontAlgn="base">
      <a:spcBef>
        <a:spcPct val="30000"/>
      </a:spcBef>
      <a:spcAft>
        <a:spcPct val="0"/>
      </a:spcAft>
      <a:defRPr sz="1200" kern="1200">
        <a:solidFill>
          <a:schemeClr val="tx1"/>
        </a:solidFill>
        <a:latin typeface="Arial" charset="0"/>
        <a:ea typeface="+mn-ea"/>
        <a:cs typeface="Arial" charset="0"/>
      </a:defRPr>
    </a:lvl4pPr>
    <a:lvl5pPr marL="1828800" algn="r" rtl="1"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t>World Health Organization</a:t>
            </a:r>
          </a:p>
        </p:txBody>
      </p:sp>
      <p:sp>
        <p:nvSpPr>
          <p:cNvPr id="5" name="Rectangle 3"/>
          <p:cNvSpPr>
            <a:spLocks noGrp="1" noChangeArrowheads="1"/>
          </p:cNvSpPr>
          <p:nvPr>
            <p:ph type="dt" idx="1"/>
          </p:nvPr>
        </p:nvSpPr>
        <p:spPr>
          <a:ln/>
        </p:spPr>
        <p:txBody>
          <a:bodyPr/>
          <a:lstStyle/>
          <a:p>
            <a:fld id="{2ADEF65C-3414-4D15-BE0F-B2437FFC0AF6}" type="datetime3">
              <a:rPr lang="en-GB"/>
              <a:pPr/>
              <a:t>21 November, 2016</a:t>
            </a:fld>
            <a:endParaRPr lang="en-GB"/>
          </a:p>
        </p:txBody>
      </p:sp>
      <p:sp>
        <p:nvSpPr>
          <p:cNvPr id="7" name="Rectangle 7"/>
          <p:cNvSpPr>
            <a:spLocks noGrp="1" noChangeArrowheads="1"/>
          </p:cNvSpPr>
          <p:nvPr>
            <p:ph type="sldNum" sz="quarter" idx="5"/>
          </p:nvPr>
        </p:nvSpPr>
        <p:spPr>
          <a:ln/>
        </p:spPr>
        <p:txBody>
          <a:bodyPr/>
          <a:lstStyle/>
          <a:p>
            <a:fld id="{7A74D317-04A4-4BFF-AC66-E81BAD1EAC2C}" type="slidenum">
              <a:rPr lang="en-GB"/>
              <a:pPr/>
              <a:t>1</a:t>
            </a:fld>
            <a:endParaRPr lang="en-GB"/>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pPr algn="l" rtl="0"/>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985838" y="1228725"/>
            <a:ext cx="4691062" cy="3317875"/>
          </a:xfrm>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smtClean="0"/>
              <a:t>World Health Organization</a:t>
            </a:r>
            <a:endParaRPr lang="en-US"/>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18333F2-2484-485A-9D85-A266FEFA4091}" type="datetime3">
              <a:rPr lang="en-US" altLang="en-US" smtClean="0"/>
              <a:pPr eaLnBrk="1" hangingPunct="1">
                <a:spcBef>
                  <a:spcPct val="0"/>
                </a:spcBef>
              </a:pPr>
              <a:t>21 November 2016</a:t>
            </a:fld>
            <a:endParaRPr lang="en-US" altLang="en-US" smtClean="0"/>
          </a:p>
        </p:txBody>
      </p:sp>
      <p:sp>
        <p:nvSpPr>
          <p:cNvPr id="2355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C428DB7B-5682-42F8-8552-FB3C7ACF0564}" type="slidenum">
              <a:rPr lang="en-US" altLang="en-US" smtClean="0"/>
              <a:pPr eaLnBrk="1" hangingPunct="1">
                <a:spcBef>
                  <a:spcPct val="0"/>
                </a:spcBef>
              </a:pPr>
              <a:t>2</a:t>
            </a:fld>
            <a:endParaRPr lang="en-US" altLang="en-US" smtClean="0"/>
          </a:p>
        </p:txBody>
      </p:sp>
    </p:spTree>
    <p:extLst>
      <p:ext uri="{BB962C8B-B14F-4D97-AF65-F5344CB8AC3E}">
        <p14:creationId xmlns:p14="http://schemas.microsoft.com/office/powerpoint/2010/main" val="2346499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985838" y="1228725"/>
            <a:ext cx="4691062" cy="3317875"/>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smtClean="0"/>
              <a:t>World Health Organization</a:t>
            </a:r>
            <a:endParaRPr lang="en-US"/>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9840940-DCA8-4F52-AA7C-3E19BB3972CD}" type="datetime3">
              <a:rPr lang="en-US" altLang="en-US" smtClean="0"/>
              <a:pPr eaLnBrk="1" hangingPunct="1">
                <a:spcBef>
                  <a:spcPct val="0"/>
                </a:spcBef>
              </a:pPr>
              <a:t>21 November 2016</a:t>
            </a:fld>
            <a:endParaRPr lang="en-US" altLang="en-US" smtClean="0"/>
          </a:p>
        </p:txBody>
      </p:sp>
      <p:sp>
        <p:nvSpPr>
          <p:cNvPr id="2458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42BE50B0-7C47-4A04-8833-C55DD387757E}" type="slidenum">
              <a:rPr lang="en-US" altLang="en-US" smtClean="0"/>
              <a:pPr eaLnBrk="1" hangingPunct="1">
                <a:spcBef>
                  <a:spcPct val="0"/>
                </a:spcBef>
              </a:pPr>
              <a:t>7</a:t>
            </a:fld>
            <a:endParaRPr lang="en-US" altLang="en-US" smtClean="0"/>
          </a:p>
        </p:txBody>
      </p:sp>
    </p:spTree>
    <p:extLst>
      <p:ext uri="{BB962C8B-B14F-4D97-AF65-F5344CB8AC3E}">
        <p14:creationId xmlns:p14="http://schemas.microsoft.com/office/powerpoint/2010/main" val="1128233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3"/>
          <p:cNvSpPr>
            <a:spLocks noGrp="1" noChangeArrowheads="1"/>
          </p:cNvSpPr>
          <p:nvPr>
            <p:ph type="sldNum"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211355" indent="-201962" eaLnBrk="0" hangingPunct="0">
              <a:tabLst>
                <a:tab pos="712345" algn="l"/>
                <a:tab pos="1424689" algn="l"/>
                <a:tab pos="2138599" algn="l"/>
                <a:tab pos="2850944" algn="l"/>
              </a:tabLst>
              <a:defRPr sz="2400">
                <a:solidFill>
                  <a:schemeClr val="bg1"/>
                </a:solidFill>
                <a:latin typeface="Arial" pitchFamily="34" charset="0"/>
                <a:ea typeface="ＭＳ Ｐゴシック" pitchFamily="34" charset="-128"/>
              </a:defRPr>
            </a:lvl1pPr>
            <a:lvl2pPr eaLnBrk="0" hangingPunct="0">
              <a:tabLst>
                <a:tab pos="712345" algn="l"/>
                <a:tab pos="1424689" algn="l"/>
                <a:tab pos="2138599" algn="l"/>
                <a:tab pos="2850944" algn="l"/>
              </a:tabLst>
              <a:defRPr sz="2400">
                <a:solidFill>
                  <a:schemeClr val="bg1"/>
                </a:solidFill>
                <a:latin typeface="Arial" pitchFamily="34" charset="0"/>
                <a:ea typeface="ＭＳ Ｐゴシック" pitchFamily="34" charset="-128"/>
              </a:defRPr>
            </a:lvl2pPr>
            <a:lvl3pPr eaLnBrk="0" hangingPunct="0">
              <a:tabLst>
                <a:tab pos="712345" algn="l"/>
                <a:tab pos="1424689" algn="l"/>
                <a:tab pos="2138599" algn="l"/>
                <a:tab pos="2850944" algn="l"/>
              </a:tabLst>
              <a:defRPr sz="2400">
                <a:solidFill>
                  <a:schemeClr val="bg1"/>
                </a:solidFill>
                <a:latin typeface="Arial" pitchFamily="34" charset="0"/>
                <a:ea typeface="ＭＳ Ｐゴシック" pitchFamily="34" charset="-128"/>
              </a:defRPr>
            </a:lvl3pPr>
            <a:lvl4pPr eaLnBrk="0" hangingPunct="0">
              <a:tabLst>
                <a:tab pos="712345" algn="l"/>
                <a:tab pos="1424689" algn="l"/>
                <a:tab pos="2138599" algn="l"/>
                <a:tab pos="2850944" algn="l"/>
              </a:tabLst>
              <a:defRPr sz="2400">
                <a:solidFill>
                  <a:schemeClr val="bg1"/>
                </a:solidFill>
                <a:latin typeface="Arial" pitchFamily="34" charset="0"/>
                <a:ea typeface="ＭＳ Ｐゴシック" pitchFamily="34" charset="-128"/>
              </a:defRPr>
            </a:lvl4pPr>
            <a:lvl5pPr eaLnBrk="0" hangingPunct="0">
              <a:tabLst>
                <a:tab pos="712345" algn="l"/>
                <a:tab pos="1424689" algn="l"/>
                <a:tab pos="2138599" algn="l"/>
                <a:tab pos="2850944" algn="l"/>
              </a:tabLst>
              <a:defRPr sz="2400">
                <a:solidFill>
                  <a:schemeClr val="bg1"/>
                </a:solidFill>
                <a:latin typeface="Arial" pitchFamily="34" charset="0"/>
                <a:ea typeface="ＭＳ Ｐゴシック" pitchFamily="34" charset="-128"/>
              </a:defRPr>
            </a:lvl5pPr>
            <a:lvl6pPr marL="2479899" indent="-225445" defTabSz="443063" eaLnBrk="0" fontAlgn="base" hangingPunct="0">
              <a:spcBef>
                <a:spcPct val="0"/>
              </a:spcBef>
              <a:spcAft>
                <a:spcPct val="0"/>
              </a:spcAft>
              <a:buClr>
                <a:srgbClr val="000000"/>
              </a:buClr>
              <a:buSzPct val="100000"/>
              <a:buFont typeface="Times New Roman" pitchFamily="18" charset="0"/>
              <a:tabLst>
                <a:tab pos="712345" algn="l"/>
                <a:tab pos="1424689" algn="l"/>
                <a:tab pos="2138599" algn="l"/>
                <a:tab pos="2850944" algn="l"/>
              </a:tabLst>
              <a:defRPr sz="2400">
                <a:solidFill>
                  <a:schemeClr val="bg1"/>
                </a:solidFill>
                <a:latin typeface="Arial" pitchFamily="34" charset="0"/>
                <a:ea typeface="ＭＳ Ｐゴシック" pitchFamily="34" charset="-128"/>
              </a:defRPr>
            </a:lvl6pPr>
            <a:lvl7pPr marL="2930789" indent="-225445" defTabSz="443063" eaLnBrk="0" fontAlgn="base" hangingPunct="0">
              <a:spcBef>
                <a:spcPct val="0"/>
              </a:spcBef>
              <a:spcAft>
                <a:spcPct val="0"/>
              </a:spcAft>
              <a:buClr>
                <a:srgbClr val="000000"/>
              </a:buClr>
              <a:buSzPct val="100000"/>
              <a:buFont typeface="Times New Roman" pitchFamily="18" charset="0"/>
              <a:tabLst>
                <a:tab pos="712345" algn="l"/>
                <a:tab pos="1424689" algn="l"/>
                <a:tab pos="2138599" algn="l"/>
                <a:tab pos="2850944" algn="l"/>
              </a:tabLst>
              <a:defRPr sz="2400">
                <a:solidFill>
                  <a:schemeClr val="bg1"/>
                </a:solidFill>
                <a:latin typeface="Arial" pitchFamily="34" charset="0"/>
                <a:ea typeface="ＭＳ Ｐゴシック" pitchFamily="34" charset="-128"/>
              </a:defRPr>
            </a:lvl7pPr>
            <a:lvl8pPr marL="3381680" indent="-225445" defTabSz="443063" eaLnBrk="0" fontAlgn="base" hangingPunct="0">
              <a:spcBef>
                <a:spcPct val="0"/>
              </a:spcBef>
              <a:spcAft>
                <a:spcPct val="0"/>
              </a:spcAft>
              <a:buClr>
                <a:srgbClr val="000000"/>
              </a:buClr>
              <a:buSzPct val="100000"/>
              <a:buFont typeface="Times New Roman" pitchFamily="18" charset="0"/>
              <a:tabLst>
                <a:tab pos="712345" algn="l"/>
                <a:tab pos="1424689" algn="l"/>
                <a:tab pos="2138599" algn="l"/>
                <a:tab pos="2850944" algn="l"/>
              </a:tabLst>
              <a:defRPr sz="2400">
                <a:solidFill>
                  <a:schemeClr val="bg1"/>
                </a:solidFill>
                <a:latin typeface="Arial" pitchFamily="34" charset="0"/>
                <a:ea typeface="ＭＳ Ｐゴシック" pitchFamily="34" charset="-128"/>
              </a:defRPr>
            </a:lvl8pPr>
            <a:lvl9pPr marL="3832570" indent="-225445" defTabSz="443063" eaLnBrk="0" fontAlgn="base" hangingPunct="0">
              <a:spcBef>
                <a:spcPct val="0"/>
              </a:spcBef>
              <a:spcAft>
                <a:spcPct val="0"/>
              </a:spcAft>
              <a:buClr>
                <a:srgbClr val="000000"/>
              </a:buClr>
              <a:buSzPct val="100000"/>
              <a:buFont typeface="Times New Roman" pitchFamily="18" charset="0"/>
              <a:tabLst>
                <a:tab pos="712345" algn="l"/>
                <a:tab pos="1424689" algn="l"/>
                <a:tab pos="2138599" algn="l"/>
                <a:tab pos="2850944" algn="l"/>
              </a:tabLst>
              <a:defRPr sz="2400">
                <a:solidFill>
                  <a:schemeClr val="bg1"/>
                </a:solidFill>
                <a:latin typeface="Arial" pitchFamily="34" charset="0"/>
                <a:ea typeface="ＭＳ Ｐゴシック" pitchFamily="34" charset="-128"/>
              </a:defRPr>
            </a:lvl9pPr>
          </a:lstStyle>
          <a:p>
            <a:pPr eaLnBrk="1" hangingPunct="1"/>
            <a:fld id="{FF84532A-C11C-4231-9A41-A8EE9F85165D}" type="slidenum">
              <a:rPr lang="en-CA" sz="1200">
                <a:solidFill>
                  <a:srgbClr val="000000"/>
                </a:solidFill>
                <a:latin typeface="Times New Roman" pitchFamily="18" charset="0"/>
              </a:rPr>
              <a:pPr eaLnBrk="1" hangingPunct="1"/>
              <a:t>13</a:t>
            </a:fld>
            <a:endParaRPr lang="en-CA" sz="1200">
              <a:solidFill>
                <a:srgbClr val="000000"/>
              </a:solidFill>
              <a:latin typeface="Times New Roman" pitchFamily="18" charset="0"/>
            </a:endParaRPr>
          </a:p>
        </p:txBody>
      </p:sp>
      <p:sp>
        <p:nvSpPr>
          <p:cNvPr id="57347" name="Rectangle 1"/>
          <p:cNvSpPr>
            <a:spLocks noGrp="1" noRot="1" noChangeAspect="1" noChangeArrowheads="1" noTextEdit="1"/>
          </p:cNvSpPr>
          <p:nvPr>
            <p:ph type="sldImg"/>
          </p:nvPr>
        </p:nvSpPr>
        <p:spPr>
          <a:xfrm>
            <a:off x="727075" y="738188"/>
            <a:ext cx="5210175" cy="3684587"/>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8" name="Rectangle 2"/>
          <p:cNvSpPr>
            <a:spLocks noGrp="1" noChangeArrowheads="1"/>
          </p:cNvSpPr>
          <p:nvPr>
            <p:ph type="body" idx="1"/>
          </p:nvPr>
        </p:nvSpPr>
        <p:spPr>
          <a:xfrm>
            <a:off x="667519" y="4669642"/>
            <a:ext cx="5327701" cy="4424367"/>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79" tIns="45040" rIns="90079" bIns="45040" anchor="ctr"/>
          <a:lstStyle/>
          <a:p>
            <a:endParaRPr lang="fr-FR" smtClean="0">
              <a:latin typeface="Times New Roman" pitchFamily="18"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985838" y="1228725"/>
            <a:ext cx="4691062" cy="3317875"/>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smtClean="0"/>
              <a:t>World Health Organization</a:t>
            </a:r>
            <a:endParaRPr lang="en-US"/>
          </a:p>
        </p:txBody>
      </p:sp>
      <p:sp>
        <p:nvSpPr>
          <p:cNvPr id="276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2AA04A08-3863-406C-A3E1-3ED57E7DC9BD}" type="datetime3">
              <a:rPr lang="en-US" altLang="en-US" smtClean="0"/>
              <a:pPr eaLnBrk="1" hangingPunct="1">
                <a:spcBef>
                  <a:spcPct val="0"/>
                </a:spcBef>
              </a:pPr>
              <a:t>21 November 2016</a:t>
            </a:fld>
            <a:endParaRPr lang="en-US" altLang="en-US" smtClean="0"/>
          </a:p>
        </p:txBody>
      </p:sp>
      <p:sp>
        <p:nvSpPr>
          <p:cNvPr id="276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63AC0621-D07D-4726-A1BA-27991445C7FF}" type="slidenum">
              <a:rPr lang="en-US" altLang="en-US" smtClean="0"/>
              <a:pPr eaLnBrk="1" hangingPunct="1">
                <a:spcBef>
                  <a:spcPct val="0"/>
                </a:spcBef>
              </a:pPr>
              <a:t>15</a:t>
            </a:fld>
            <a:endParaRPr lang="en-US" altLang="en-US" smtClean="0"/>
          </a:p>
        </p:txBody>
      </p:sp>
    </p:spTree>
    <p:extLst>
      <p:ext uri="{BB962C8B-B14F-4D97-AF65-F5344CB8AC3E}">
        <p14:creationId xmlns:p14="http://schemas.microsoft.com/office/powerpoint/2010/main" val="2013180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85838" y="1228725"/>
            <a:ext cx="46910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smtClean="0"/>
              <a:t>World Health Organization</a:t>
            </a:r>
            <a:endParaRPr lang="en-US"/>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97764B7-2786-442B-8B95-003F6C55E1A2}" type="datetime3">
              <a:rPr lang="en-US" altLang="en-US" smtClean="0"/>
              <a:pPr eaLnBrk="1" hangingPunct="1">
                <a:spcBef>
                  <a:spcPct val="0"/>
                </a:spcBef>
              </a:pPr>
              <a:t>21 November 2016</a:t>
            </a:fld>
            <a:endParaRPr lang="en-US" altLang="en-US" smtClean="0"/>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BD999B1-EF6C-4502-BABB-F2CEB69CAFF7}" type="slidenum">
              <a:rPr lang="en-US" altLang="en-US" smtClean="0"/>
              <a:pPr eaLnBrk="1" hangingPunct="1">
                <a:spcBef>
                  <a:spcPct val="0"/>
                </a:spcBef>
              </a:pPr>
              <a:t>18</a:t>
            </a:fld>
            <a:endParaRPr lang="en-US" altLang="en-US" smtClean="0"/>
          </a:p>
        </p:txBody>
      </p:sp>
    </p:spTree>
    <p:extLst>
      <p:ext uri="{BB962C8B-B14F-4D97-AF65-F5344CB8AC3E}">
        <p14:creationId xmlns:p14="http://schemas.microsoft.com/office/powerpoint/2010/main" val="2900803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985838" y="1228725"/>
            <a:ext cx="46910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smtClean="0">
                <a:solidFill>
                  <a:prstClr val="black"/>
                </a:solidFill>
              </a:rPr>
              <a:t>World Health Organization</a:t>
            </a:r>
            <a:endParaRPr lang="en-US">
              <a:solidFill>
                <a:prstClr val="black"/>
              </a:solidFill>
            </a:endParaRP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797764B7-2786-442B-8B95-003F6C55E1A2}" type="datetime3">
              <a:rPr lang="en-US" altLang="en-US" smtClean="0">
                <a:solidFill>
                  <a:prstClr val="black"/>
                </a:solidFill>
              </a:rPr>
              <a:pPr eaLnBrk="1" hangingPunct="1">
                <a:spcBef>
                  <a:spcPct val="0"/>
                </a:spcBef>
              </a:pPr>
              <a:t>21 November 2016</a:t>
            </a:fld>
            <a:endParaRPr lang="en-US" altLang="en-US" smtClean="0">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FBD999B1-EF6C-4502-BABB-F2CEB69CAFF7}" type="slidenum">
              <a:rPr lang="en-US" altLang="en-US" smtClean="0">
                <a:solidFill>
                  <a:prstClr val="black"/>
                </a:solidFill>
              </a:rPr>
              <a:pPr eaLnBrk="1" hangingPunct="1">
                <a:spcBef>
                  <a:spcPct val="0"/>
                </a:spcBef>
              </a:pPr>
              <a:t>19</a:t>
            </a:fld>
            <a:endParaRPr lang="en-US" altLang="en-US" smtClean="0">
              <a:solidFill>
                <a:prstClr val="black"/>
              </a:solidFill>
            </a:endParaRPr>
          </a:p>
        </p:txBody>
      </p:sp>
    </p:spTree>
    <p:extLst>
      <p:ext uri="{BB962C8B-B14F-4D97-AF65-F5344CB8AC3E}">
        <p14:creationId xmlns:p14="http://schemas.microsoft.com/office/powerpoint/2010/main" val="405632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E7FB8"/>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20921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0050" y="0"/>
            <a:ext cx="2673350" cy="66071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7867650" cy="6607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885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8893"/>
            <a:ext cx="9089390" cy="1620771"/>
          </a:xfrm>
        </p:spPr>
        <p:txBody>
          <a:bodyPr/>
          <a:lstStyle/>
          <a:p>
            <a:r>
              <a:rPr lang="en-US" smtClean="0"/>
              <a:t>Click to edit Master title style</a:t>
            </a:r>
            <a:endParaRPr lang="en-US"/>
          </a:p>
        </p:txBody>
      </p:sp>
      <p:sp>
        <p:nvSpPr>
          <p:cNvPr id="3" name="Subtitle 2"/>
          <p:cNvSpPr>
            <a:spLocks noGrp="1"/>
          </p:cNvSpPr>
          <p:nvPr>
            <p:ph type="subTitle" idx="1"/>
          </p:nvPr>
        </p:nvSpPr>
        <p:spPr>
          <a:xfrm>
            <a:off x="1604010" y="4284716"/>
            <a:ext cx="7485380" cy="1932323"/>
          </a:xfrm>
        </p:spPr>
        <p:txBody>
          <a:bodyPr/>
          <a:lstStyle>
            <a:lvl1pPr marL="0" indent="0" algn="ctr">
              <a:buNone/>
              <a:defRPr/>
            </a:lvl1pPr>
            <a:lvl2pPr marL="521528" indent="0" algn="ctr">
              <a:buNone/>
              <a:defRPr/>
            </a:lvl2pPr>
            <a:lvl3pPr marL="1043056" indent="0" algn="ctr">
              <a:buNone/>
              <a:defRPr/>
            </a:lvl3pPr>
            <a:lvl4pPr marL="1564584" indent="0" algn="ctr">
              <a:buNone/>
              <a:defRPr/>
            </a:lvl4pPr>
            <a:lvl5pPr marL="2086112" indent="0" algn="ctr">
              <a:buNone/>
              <a:defRPr/>
            </a:lvl5pPr>
            <a:lvl6pPr marL="2607640" indent="0" algn="ctr">
              <a:buNone/>
              <a:defRPr/>
            </a:lvl6pPr>
            <a:lvl7pPr marL="3129168" indent="0" algn="ctr">
              <a:buNone/>
              <a:defRPr/>
            </a:lvl7pPr>
            <a:lvl8pPr marL="3650696" indent="0" algn="ctr">
              <a:buNone/>
              <a:defRPr/>
            </a:lvl8pPr>
            <a:lvl9pPr marL="4172224"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3653579" y="6889151"/>
            <a:ext cx="3386243" cy="504084"/>
          </a:xfrm>
          <a:prstGeom prst="rect">
            <a:avLst/>
          </a:prstGeom>
        </p:spPr>
        <p:txBody>
          <a:bodyPr lIns="104306" tIns="52153" rIns="104306" bIns="52153"/>
          <a:lstStyle>
            <a:lvl1pPr eaLnBrk="0" hangingPunct="0">
              <a:defRPr>
                <a:latin typeface="Arial" charset="0"/>
                <a:ea typeface="ＭＳ Ｐゴシック" pitchFamily="28" charset="-128"/>
                <a:cs typeface="+mn-cs"/>
              </a:defRPr>
            </a:lvl1pPr>
          </a:lstStyle>
          <a:p>
            <a:endParaRPr lang="en-US" dirty="0"/>
          </a:p>
        </p:txBody>
      </p:sp>
      <p:sp>
        <p:nvSpPr>
          <p:cNvPr id="6" name="Slide Number Placeholder 5"/>
          <p:cNvSpPr>
            <a:spLocks noGrp="1"/>
          </p:cNvSpPr>
          <p:nvPr>
            <p:ph type="sldNum" sz="quarter" idx="12"/>
          </p:nvPr>
        </p:nvSpPr>
        <p:spPr>
          <a:xfrm>
            <a:off x="7663603" y="6889151"/>
            <a:ext cx="2227792" cy="504084"/>
          </a:xfrm>
          <a:prstGeom prst="rect">
            <a:avLst/>
          </a:prstGeom>
        </p:spPr>
        <p:txBody>
          <a:bodyPr lIns="104306" tIns="52153" rIns="104306" bIns="52153"/>
          <a:lstStyle>
            <a:lvl1pPr eaLnBrk="0" hangingPunct="0">
              <a:defRPr>
                <a:latin typeface="Arial" charset="0"/>
                <a:ea typeface="ＭＳ Ｐゴシック" pitchFamily="28" charset="-128"/>
                <a:cs typeface="+mn-cs"/>
              </a:defRPr>
            </a:lvl1pPr>
          </a:lstStyle>
          <a:p>
            <a:fld id="{011EA07C-EE9C-40C2-ADB5-5ED734F62BC1}" type="slidenum">
              <a:rPr lang="en-US" smtClean="0"/>
              <a:t>‹#›</a:t>
            </a:fld>
            <a:endParaRPr lang="en-US" dirty="0"/>
          </a:p>
        </p:txBody>
      </p:sp>
      <p:pic>
        <p:nvPicPr>
          <p:cNvPr id="7" name="Content Placeholder 3"/>
          <p:cNvPicPr>
            <a:picLocks noChangeAspect="1"/>
          </p:cNvPicPr>
          <p:nvPr userDrawn="1"/>
        </p:nvPicPr>
        <p:blipFill>
          <a:blip r:embed="rId2"/>
          <a:stretch>
            <a:fillRect/>
          </a:stretch>
        </p:blipFill>
        <p:spPr>
          <a:xfrm>
            <a:off x="9713172" y="6721123"/>
            <a:ext cx="980228" cy="840140"/>
          </a:xfrm>
          <a:prstGeom prst="rect">
            <a:avLst/>
          </a:prstGeom>
        </p:spPr>
      </p:pic>
    </p:spTree>
    <p:extLst>
      <p:ext uri="{BB962C8B-B14F-4D97-AF65-F5344CB8AC3E}">
        <p14:creationId xmlns:p14="http://schemas.microsoft.com/office/powerpoint/2010/main" val="25491059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62775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99FF"/>
          </a:solidFill>
        </p:spPr>
        <p:txBody>
          <a:bodyPr vert="horz" lIns="104306" tIns="52153" rIns="104306" bIns="52153" rtlCol="0" anchor="ctr">
            <a:normAutofit/>
          </a:bodyPr>
          <a:lstStyle>
            <a:lvl1pPr marL="266197" indent="0" algn="ctr" defTabSz="1043056" rtl="0" eaLnBrk="1" latinLnBrk="0" hangingPunct="1">
              <a:spcBef>
                <a:spcPct val="0"/>
              </a:spcBef>
              <a:buNone/>
              <a:defRPr lang="en-US" sz="5000" b="1" kern="1200" dirty="0">
                <a:solidFill>
                  <a:schemeClr val="bg1"/>
                </a:solidFill>
                <a:latin typeface="Arial" pitchFamily="34" charset="0"/>
                <a:ea typeface="+mj-ea"/>
                <a:cs typeface="Arial" pitchFamily="34" charset="0"/>
              </a:defRPr>
            </a:lvl1pPr>
          </a:lstStyle>
          <a:p>
            <a:r>
              <a:rPr lang="en-US" smtClean="0"/>
              <a:t>Click to edit Master title style</a:t>
            </a:r>
            <a:endParaRPr lang="en-US" dirty="0"/>
          </a:p>
        </p:txBody>
      </p:sp>
      <p:sp>
        <p:nvSpPr>
          <p:cNvPr id="5" name="TextBox 4"/>
          <p:cNvSpPr txBox="1"/>
          <p:nvPr/>
        </p:nvSpPr>
        <p:spPr>
          <a:xfrm>
            <a:off x="8198273" y="0"/>
            <a:ext cx="2495127" cy="459268"/>
          </a:xfrm>
          <a:prstGeom prst="rect">
            <a:avLst/>
          </a:prstGeom>
          <a:noFill/>
        </p:spPr>
        <p:txBody>
          <a:bodyPr wrap="square" lIns="104306" tIns="52153" rIns="104306" bIns="52153" rtlCol="0">
            <a:spAutoFit/>
          </a:bodyPr>
          <a:lstStyle/>
          <a:p>
            <a:pPr algn="r"/>
            <a:r>
              <a:rPr lang="en-US" sz="2300" b="1" dirty="0" smtClean="0">
                <a:solidFill>
                  <a:schemeClr val="bg1"/>
                </a:solidFill>
                <a:effectLst/>
                <a:latin typeface="Arial" pitchFamily="34" charset="0"/>
                <a:cs typeface="Arial" pitchFamily="34" charset="0"/>
              </a:rPr>
              <a:t>DRAFT</a:t>
            </a:r>
            <a:endParaRPr lang="en-US" sz="3700" b="1" dirty="0">
              <a:solidFill>
                <a:schemeClr val="bg1"/>
              </a:solidFill>
              <a:effectLst/>
              <a:latin typeface="Arial" pitchFamily="34" charset="0"/>
              <a:cs typeface="Arial" pitchFamily="34" charset="0"/>
            </a:endParaRPr>
          </a:p>
        </p:txBody>
      </p:sp>
      <p:pic>
        <p:nvPicPr>
          <p:cNvPr id="6" name="Content Placeholder 3"/>
          <p:cNvPicPr>
            <a:picLocks noChangeAspect="1"/>
          </p:cNvPicPr>
          <p:nvPr userDrawn="1"/>
        </p:nvPicPr>
        <p:blipFill>
          <a:blip r:embed="rId2"/>
          <a:stretch>
            <a:fillRect/>
          </a:stretch>
        </p:blipFill>
        <p:spPr>
          <a:xfrm>
            <a:off x="9651181" y="6637109"/>
            <a:ext cx="1042219" cy="924153"/>
          </a:xfrm>
          <a:prstGeom prst="rect">
            <a:avLst/>
          </a:prstGeom>
        </p:spPr>
      </p:pic>
    </p:spTree>
    <p:extLst>
      <p:ext uri="{BB962C8B-B14F-4D97-AF65-F5344CB8AC3E}">
        <p14:creationId xmlns:p14="http://schemas.microsoft.com/office/powerpoint/2010/main" val="35232955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4550" y="4859338"/>
            <a:ext cx="9090025" cy="15017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844550" y="3205163"/>
            <a:ext cx="9090025"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9256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7525"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41950" y="1522413"/>
            <a:ext cx="4772025" cy="5084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13439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3213"/>
            <a:ext cx="9623425" cy="126047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34988" y="1692275"/>
            <a:ext cx="4724400"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4988" y="2397125"/>
            <a:ext cx="4724400"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432425" y="1692275"/>
            <a:ext cx="472598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32425" y="2397125"/>
            <a:ext cx="4725988" cy="4357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55984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9425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969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4988" y="301625"/>
            <a:ext cx="3517900" cy="1281113"/>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181475" y="301625"/>
            <a:ext cx="5976938" cy="64531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34988" y="1582738"/>
            <a:ext cx="3517900"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954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5500" y="5292725"/>
            <a:ext cx="6416675" cy="62547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095500" y="676275"/>
            <a:ext cx="6416675" cy="45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095500" y="5918200"/>
            <a:ext cx="6416675" cy="887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7560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0" y="0"/>
            <a:ext cx="10693400" cy="1365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7172" name="Rectangle 4"/>
          <p:cNvSpPr>
            <a:spLocks noGrp="1" noChangeArrowheads="1"/>
          </p:cNvSpPr>
          <p:nvPr>
            <p:ph type="body" idx="1"/>
          </p:nvPr>
        </p:nvSpPr>
        <p:spPr bwMode="auto">
          <a:xfrm>
            <a:off x="517525" y="1522413"/>
            <a:ext cx="9696450" cy="508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7174" name="Line 6"/>
          <p:cNvSpPr>
            <a:spLocks noChangeShapeType="1"/>
          </p:cNvSpPr>
          <p:nvPr/>
        </p:nvSpPr>
        <p:spPr bwMode="auto">
          <a:xfrm>
            <a:off x="0" y="1374775"/>
            <a:ext cx="10693400" cy="0"/>
          </a:xfrm>
          <a:prstGeom prst="line">
            <a:avLst/>
          </a:prstGeom>
          <a:noFill/>
          <a:ln w="38100">
            <a:solidFill>
              <a:srgbClr val="1E7FB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8398" dir="1593903" algn="ctr" rotWithShape="0">
                    <a:schemeClr val="bg2"/>
                  </a:outerShdw>
                </a:effectLst>
              </a14:hiddenEffects>
            </a:ext>
          </a:extLst>
        </p:spPr>
        <p:txBody>
          <a:bodyPr/>
          <a:lstStyle/>
          <a:p>
            <a:endParaRPr lang="en-GB"/>
          </a:p>
        </p:txBody>
      </p:sp>
      <p:sp>
        <p:nvSpPr>
          <p:cNvPr id="7180" name="Rectangle 12"/>
          <p:cNvSpPr>
            <a:spLocks noChangeArrowheads="1"/>
          </p:cNvSpPr>
          <p:nvPr/>
        </p:nvSpPr>
        <p:spPr bwMode="auto">
          <a:xfrm>
            <a:off x="1588" y="6632575"/>
            <a:ext cx="10693400" cy="928688"/>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81" name="Rectangle 13"/>
          <p:cNvSpPr>
            <a:spLocks noChangeArrowheads="1"/>
          </p:cNvSpPr>
          <p:nvPr/>
        </p:nvSpPr>
        <p:spPr bwMode="auto">
          <a:xfrm>
            <a:off x="1084263" y="7085013"/>
            <a:ext cx="496728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1042988" rtl="0"/>
            <a:endParaRPr lang="en-GB" sz="1400" dirty="0">
              <a:solidFill>
                <a:srgbClr val="96CCEE"/>
              </a:solidFill>
              <a:latin typeface="Arial Narrow" pitchFamily="34" charset="0"/>
            </a:endParaRPr>
          </a:p>
        </p:txBody>
      </p:sp>
      <p:sp>
        <p:nvSpPr>
          <p:cNvPr id="7182" name="Rectangle 14"/>
          <p:cNvSpPr>
            <a:spLocks noChangeArrowheads="1"/>
          </p:cNvSpPr>
          <p:nvPr/>
        </p:nvSpPr>
        <p:spPr bwMode="auto">
          <a:xfrm>
            <a:off x="420688" y="7054850"/>
            <a:ext cx="4159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r" defTabSz="1042988" rtl="0"/>
            <a:fld id="{1CB0DA13-8592-4DF1-A0D8-844F98A01AA6}" type="slidenum">
              <a:rPr lang="ar-SA" sz="1700">
                <a:solidFill>
                  <a:srgbClr val="72BBE8"/>
                </a:solidFill>
                <a:latin typeface="Arial Narrow" pitchFamily="34" charset="0"/>
              </a:rPr>
              <a:pPr algn="r" defTabSz="1042988" rtl="0"/>
              <a:t>‹#›</a:t>
            </a:fld>
            <a:r>
              <a:rPr lang="en-GB" sz="1700">
                <a:solidFill>
                  <a:srgbClr val="72BBE8"/>
                </a:solidFill>
                <a:latin typeface="Arial Narrow" pitchFamily="34" charset="0"/>
              </a:rPr>
              <a:t> </a:t>
            </a:r>
            <a:r>
              <a:rPr lang="en-US" sz="2400" baseline="14000">
                <a:solidFill>
                  <a:schemeClr val="bg1"/>
                </a:solidFill>
                <a:latin typeface="Arial Narrow" pitchFamily="34" charset="0"/>
              </a:rPr>
              <a:t>|</a:t>
            </a:r>
          </a:p>
        </p:txBody>
      </p:sp>
      <p:pic>
        <p:nvPicPr>
          <p:cNvPr id="7185" name="Picture 17" descr="WHO-EN-white-H"/>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7521575" y="6659563"/>
            <a:ext cx="2581275" cy="790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userDrawn="1"/>
        </p:nvPicPr>
        <p:blipFill rotWithShape="1">
          <a:blip r:embed="rId30">
            <a:extLst>
              <a:ext uri="{28A0092B-C50C-407E-A947-70E740481C1C}">
                <a14:useLocalDpi xmlns:a14="http://schemas.microsoft.com/office/drawing/2010/main" val="0"/>
              </a:ext>
            </a:extLst>
          </a:blip>
          <a:srcRect l="66503" t="48737" r="7173" b="27825"/>
          <a:stretch/>
        </p:blipFill>
        <p:spPr bwMode="auto">
          <a:xfrm>
            <a:off x="1588" y="6645589"/>
            <a:ext cx="3148508" cy="902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txStyles>
    <p:titleStyle>
      <a:lvl1pPr algn="ctr" defTabSz="1042988" rtl="0" fontAlgn="base">
        <a:spcBef>
          <a:spcPct val="0"/>
        </a:spcBef>
        <a:spcAft>
          <a:spcPct val="0"/>
        </a:spcAft>
        <a:defRPr sz="4000" b="1">
          <a:solidFill>
            <a:srgbClr val="000066"/>
          </a:solidFill>
          <a:latin typeface="+mj-lt"/>
          <a:ea typeface="+mj-ea"/>
          <a:cs typeface="+mj-cs"/>
        </a:defRPr>
      </a:lvl1pPr>
      <a:lvl2pPr algn="ctr" defTabSz="1042988" rtl="0" fontAlgn="base">
        <a:spcBef>
          <a:spcPct val="0"/>
        </a:spcBef>
        <a:spcAft>
          <a:spcPct val="0"/>
        </a:spcAft>
        <a:defRPr sz="4000" b="1">
          <a:solidFill>
            <a:srgbClr val="000066"/>
          </a:solidFill>
          <a:latin typeface="Arial" charset="0"/>
          <a:cs typeface="Arial" charset="0"/>
        </a:defRPr>
      </a:lvl2pPr>
      <a:lvl3pPr algn="ctr" defTabSz="1042988" rtl="0" fontAlgn="base">
        <a:spcBef>
          <a:spcPct val="0"/>
        </a:spcBef>
        <a:spcAft>
          <a:spcPct val="0"/>
        </a:spcAft>
        <a:defRPr sz="4000" b="1">
          <a:solidFill>
            <a:srgbClr val="000066"/>
          </a:solidFill>
          <a:latin typeface="Arial" charset="0"/>
          <a:cs typeface="Arial" charset="0"/>
        </a:defRPr>
      </a:lvl3pPr>
      <a:lvl4pPr algn="ctr" defTabSz="1042988" rtl="0" fontAlgn="base">
        <a:spcBef>
          <a:spcPct val="0"/>
        </a:spcBef>
        <a:spcAft>
          <a:spcPct val="0"/>
        </a:spcAft>
        <a:defRPr sz="4000" b="1">
          <a:solidFill>
            <a:srgbClr val="000066"/>
          </a:solidFill>
          <a:latin typeface="Arial" charset="0"/>
          <a:cs typeface="Arial" charset="0"/>
        </a:defRPr>
      </a:lvl4pPr>
      <a:lvl5pPr algn="ctr" defTabSz="1042988" rtl="0" fontAlgn="base">
        <a:spcBef>
          <a:spcPct val="0"/>
        </a:spcBef>
        <a:spcAft>
          <a:spcPct val="0"/>
        </a:spcAft>
        <a:defRPr sz="4000" b="1">
          <a:solidFill>
            <a:srgbClr val="000066"/>
          </a:solidFill>
          <a:latin typeface="Arial" charset="0"/>
          <a:cs typeface="Arial" charset="0"/>
        </a:defRPr>
      </a:lvl5pPr>
      <a:lvl6pPr marL="457200" algn="ctr" defTabSz="1042988" rtl="0" fontAlgn="base">
        <a:spcBef>
          <a:spcPct val="0"/>
        </a:spcBef>
        <a:spcAft>
          <a:spcPct val="0"/>
        </a:spcAft>
        <a:defRPr sz="4000" b="1">
          <a:solidFill>
            <a:srgbClr val="000066"/>
          </a:solidFill>
          <a:latin typeface="Arial" charset="0"/>
          <a:cs typeface="Arial" charset="0"/>
        </a:defRPr>
      </a:lvl6pPr>
      <a:lvl7pPr marL="914400" algn="ctr" defTabSz="1042988" rtl="0" fontAlgn="base">
        <a:spcBef>
          <a:spcPct val="0"/>
        </a:spcBef>
        <a:spcAft>
          <a:spcPct val="0"/>
        </a:spcAft>
        <a:defRPr sz="4000" b="1">
          <a:solidFill>
            <a:srgbClr val="000066"/>
          </a:solidFill>
          <a:latin typeface="Arial" charset="0"/>
          <a:cs typeface="Arial" charset="0"/>
        </a:defRPr>
      </a:lvl7pPr>
      <a:lvl8pPr marL="1371600" algn="ctr" defTabSz="1042988" rtl="0" fontAlgn="base">
        <a:spcBef>
          <a:spcPct val="0"/>
        </a:spcBef>
        <a:spcAft>
          <a:spcPct val="0"/>
        </a:spcAft>
        <a:defRPr sz="4000" b="1">
          <a:solidFill>
            <a:srgbClr val="000066"/>
          </a:solidFill>
          <a:latin typeface="Arial" charset="0"/>
          <a:cs typeface="Arial" charset="0"/>
        </a:defRPr>
      </a:lvl8pPr>
      <a:lvl9pPr marL="1828800" algn="ctr" defTabSz="1042988" rtl="0" fontAlgn="base">
        <a:spcBef>
          <a:spcPct val="0"/>
        </a:spcBef>
        <a:spcAft>
          <a:spcPct val="0"/>
        </a:spcAft>
        <a:defRPr sz="4000" b="1">
          <a:solidFill>
            <a:srgbClr val="000066"/>
          </a:solidFill>
          <a:latin typeface="Arial" charset="0"/>
          <a:cs typeface="Arial" charset="0"/>
        </a:defRPr>
      </a:lvl9pPr>
    </p:titleStyle>
    <p:bodyStyle>
      <a:lvl1pPr marL="390525" indent="-390525" algn="l" defTabSz="1042988" rtl="0" fontAlgn="base">
        <a:spcBef>
          <a:spcPct val="80000"/>
        </a:spcBef>
        <a:spcAft>
          <a:spcPct val="0"/>
        </a:spcAft>
        <a:buClr>
          <a:srgbClr val="1E7FB8"/>
        </a:buClr>
        <a:buFont typeface="Wingdings" pitchFamily="2" charset="2"/>
        <a:buChar char="l"/>
        <a:defRPr sz="2800">
          <a:solidFill>
            <a:srgbClr val="000066"/>
          </a:solidFill>
          <a:latin typeface="+mn-lt"/>
          <a:ea typeface="+mn-ea"/>
          <a:cs typeface="+mn-cs"/>
        </a:defRPr>
      </a:lvl1pPr>
      <a:lvl2pPr marL="919163" indent="-322263" algn="l" defTabSz="1042988" rtl="0" fontAlgn="base">
        <a:spcBef>
          <a:spcPct val="20000"/>
        </a:spcBef>
        <a:spcAft>
          <a:spcPct val="0"/>
        </a:spcAft>
        <a:buClr>
          <a:srgbClr val="1E7FB8"/>
        </a:buClr>
        <a:buFont typeface="Arial" charset="0"/>
        <a:buChar char="–"/>
        <a:defRPr sz="2400">
          <a:solidFill>
            <a:srgbClr val="000066"/>
          </a:solidFill>
          <a:latin typeface="+mn-lt"/>
          <a:cs typeface="+mn-cs"/>
        </a:defRPr>
      </a:lvl2pPr>
      <a:lvl3pPr marL="1433513" indent="-307975"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3pPr>
      <a:lvl4pPr marL="1898650" indent="-258763" algn="l" defTabSz="1042988" rtl="0" fontAlgn="base">
        <a:spcBef>
          <a:spcPct val="20000"/>
        </a:spcBef>
        <a:spcAft>
          <a:spcPct val="0"/>
        </a:spcAft>
        <a:buClr>
          <a:srgbClr val="1E7FB8"/>
        </a:buClr>
        <a:buChar char="–"/>
        <a:defRPr sz="2400">
          <a:solidFill>
            <a:srgbClr val="000066"/>
          </a:solidFill>
          <a:latin typeface="Arial Narrow" pitchFamily="34" charset="0"/>
          <a:cs typeface="+mn-cs"/>
        </a:defRPr>
      </a:lvl4pPr>
      <a:lvl5pPr marL="2268538" indent="-165100" algn="r" defTabSz="1042988" rtl="1" fontAlgn="base">
        <a:spcBef>
          <a:spcPct val="20000"/>
        </a:spcBef>
        <a:spcAft>
          <a:spcPct val="0"/>
        </a:spcAft>
        <a:buChar char="»"/>
        <a:defRPr sz="2300">
          <a:solidFill>
            <a:srgbClr val="000066"/>
          </a:solidFill>
          <a:latin typeface="+mn-lt"/>
          <a:cs typeface="+mn-cs"/>
        </a:defRPr>
      </a:lvl5pPr>
      <a:lvl6pPr marL="2725738" indent="-165100" algn="r" defTabSz="1042988" rtl="1" fontAlgn="base">
        <a:spcBef>
          <a:spcPct val="20000"/>
        </a:spcBef>
        <a:spcAft>
          <a:spcPct val="0"/>
        </a:spcAft>
        <a:buChar char="»"/>
        <a:defRPr sz="2300">
          <a:solidFill>
            <a:srgbClr val="000066"/>
          </a:solidFill>
          <a:latin typeface="+mn-lt"/>
          <a:cs typeface="+mn-cs"/>
        </a:defRPr>
      </a:lvl6pPr>
      <a:lvl7pPr marL="3182938" indent="-165100" algn="r" defTabSz="1042988" rtl="1" fontAlgn="base">
        <a:spcBef>
          <a:spcPct val="20000"/>
        </a:spcBef>
        <a:spcAft>
          <a:spcPct val="0"/>
        </a:spcAft>
        <a:buChar char="»"/>
        <a:defRPr sz="2300">
          <a:solidFill>
            <a:srgbClr val="000066"/>
          </a:solidFill>
          <a:latin typeface="+mn-lt"/>
          <a:cs typeface="+mn-cs"/>
        </a:defRPr>
      </a:lvl7pPr>
      <a:lvl8pPr marL="3640138" indent="-165100" algn="r" defTabSz="1042988" rtl="1" fontAlgn="base">
        <a:spcBef>
          <a:spcPct val="20000"/>
        </a:spcBef>
        <a:spcAft>
          <a:spcPct val="0"/>
        </a:spcAft>
        <a:buChar char="»"/>
        <a:defRPr sz="2300">
          <a:solidFill>
            <a:srgbClr val="000066"/>
          </a:solidFill>
          <a:latin typeface="+mn-lt"/>
          <a:cs typeface="+mn-cs"/>
        </a:defRPr>
      </a:lvl8pPr>
      <a:lvl9pPr marL="4097338" indent="-165100" algn="r" defTabSz="1042988" rtl="1" fontAlgn="base">
        <a:spcBef>
          <a:spcPct val="20000"/>
        </a:spcBef>
        <a:spcAft>
          <a:spcPct val="0"/>
        </a:spcAft>
        <a:buChar char="»"/>
        <a:defRPr sz="23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ho.int/water_sanitation_health/publications/ssp-manual/e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who.int/water_sanitation_health/publications/ssp-manual/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ifrc.org/Global/sw-watsan-eru-philippines0808.pdf" TargetMode="External"/><Relationship Id="rId5" Type="http://schemas.openxmlformats.org/officeDocument/2006/relationships/hyperlink" Target="http://www.who.int/water_sanitation_health/publications/wash-health-care-facilities/en/" TargetMode="External"/><Relationship Id="rId4" Type="http://schemas.openxmlformats.org/officeDocument/2006/relationships/hyperlink" Target="http://www.who.int/water_sanitation_health/publications/2011/tn9_how_much_water_en.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7FB8"/>
        </a:solidFill>
        <a:effectLst/>
      </p:bgPr>
    </p:bg>
    <p:spTree>
      <p:nvGrpSpPr>
        <p:cNvPr id="1" name=""/>
        <p:cNvGrpSpPr/>
        <p:nvPr/>
      </p:nvGrpSpPr>
      <p:grpSpPr>
        <a:xfrm>
          <a:off x="0" y="0"/>
          <a:ext cx="0" cy="0"/>
          <a:chOff x="0" y="0"/>
          <a:chExt cx="0" cy="0"/>
        </a:xfrm>
      </p:grpSpPr>
      <p:sp>
        <p:nvSpPr>
          <p:cNvPr id="246791" name="Rectangle 7"/>
          <p:cNvSpPr>
            <a:spLocks noChangeArrowheads="1"/>
          </p:cNvSpPr>
          <p:nvPr/>
        </p:nvSpPr>
        <p:spPr bwMode="auto">
          <a:xfrm>
            <a:off x="0" y="5310188"/>
            <a:ext cx="10693400" cy="2251075"/>
          </a:xfrm>
          <a:prstGeom prst="rect">
            <a:avLst/>
          </a:prstGeom>
          <a:solidFill>
            <a:srgbClr val="1E7FB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46789"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663" y="5781314"/>
            <a:ext cx="3320354" cy="1020732"/>
          </a:xfrm>
          <a:prstGeom prst="rect">
            <a:avLst/>
          </a:prstGeom>
          <a:noFill/>
          <a:extLst>
            <a:ext uri="{909E8E84-426E-40DD-AFC4-6F175D3DCCD1}">
              <a14:hiddenFill xmlns:a14="http://schemas.microsoft.com/office/drawing/2010/main">
                <a:solidFill>
                  <a:srgbClr val="FFFFFF"/>
                </a:solidFill>
              </a14:hiddenFill>
            </a:ext>
          </a:extLst>
        </p:spPr>
      </p:pic>
      <p:sp>
        <p:nvSpPr>
          <p:cNvPr id="246792" name="Rectangle 8"/>
          <p:cNvSpPr>
            <a:spLocks noChangeArrowheads="1"/>
          </p:cNvSpPr>
          <p:nvPr/>
        </p:nvSpPr>
        <p:spPr bwMode="auto">
          <a:xfrm>
            <a:off x="779462" y="1774987"/>
            <a:ext cx="9134475" cy="1154112"/>
          </a:xfrm>
          <a:prstGeom prst="rect">
            <a:avLst/>
          </a:prstGeom>
          <a:noFill/>
          <a:ln>
            <a:noFill/>
          </a:ln>
          <a:effectLst>
            <a:outerShdw dist="28398" dir="3806097" algn="ctr" rotWithShape="0">
              <a:srgbClr val="000066"/>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p>
            <a:pPr algn="ctr" defTabSz="1042988" rtl="0"/>
            <a:r>
              <a:rPr lang="en-US" sz="5400" dirty="0" smtClean="0">
                <a:solidFill>
                  <a:schemeClr val="bg1"/>
                </a:solidFill>
              </a:rPr>
              <a:t>Module 4 </a:t>
            </a:r>
          </a:p>
          <a:p>
            <a:pPr algn="ctr" defTabSz="1042988" rtl="0"/>
            <a:r>
              <a:rPr lang="en-US" sz="5400" dirty="0" smtClean="0">
                <a:solidFill>
                  <a:schemeClr val="bg1"/>
                </a:solidFill>
              </a:rPr>
              <a:t>SANITATION</a:t>
            </a:r>
          </a:p>
          <a:p>
            <a:pPr algn="ctr" defTabSz="1042988" rtl="0"/>
            <a:endParaRPr lang="en-US" sz="5400" dirty="0">
              <a:solidFill>
                <a:schemeClr val="bg1"/>
              </a:solidFill>
            </a:endParaRPr>
          </a:p>
          <a:p>
            <a:pPr algn="ctr" defTabSz="1042988" rtl="0"/>
            <a:r>
              <a:rPr lang="en-US" sz="5400" dirty="0" smtClean="0">
                <a:solidFill>
                  <a:schemeClr val="bg1"/>
                </a:solidFill>
              </a:rPr>
              <a:t>WASH FIT</a:t>
            </a:r>
          </a:p>
        </p:txBody>
      </p:sp>
      <p:pic>
        <p:nvPicPr>
          <p:cNvPr id="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6503" t="48737" r="7173" b="27825"/>
          <a:stretch/>
        </p:blipFill>
        <p:spPr bwMode="auto">
          <a:xfrm>
            <a:off x="7042057" y="5857501"/>
            <a:ext cx="3028868" cy="86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Sanitation requirements</a:t>
            </a:r>
            <a:endParaRPr lang="en-GB" dirty="0"/>
          </a:p>
        </p:txBody>
      </p:sp>
      <p:sp>
        <p:nvSpPr>
          <p:cNvPr id="3" name="Content Placeholder 2"/>
          <p:cNvSpPr>
            <a:spLocks noGrp="1"/>
          </p:cNvSpPr>
          <p:nvPr>
            <p:ph idx="1"/>
          </p:nvPr>
        </p:nvSpPr>
        <p:spPr/>
        <p:txBody>
          <a:bodyPr/>
          <a:lstStyle/>
          <a:p>
            <a:r>
              <a:rPr lang="en-GB" dirty="0" smtClean="0"/>
              <a:t>Toilets: </a:t>
            </a:r>
          </a:p>
          <a:p>
            <a:pPr lvl="1"/>
            <a:r>
              <a:rPr lang="en-GB" dirty="0" smtClean="0"/>
              <a:t>Inpatients = 1 per 20 users</a:t>
            </a:r>
          </a:p>
          <a:p>
            <a:pPr lvl="1"/>
            <a:r>
              <a:rPr lang="en-GB" dirty="0" smtClean="0"/>
              <a:t>Outpatients = 4 (male/ female staff &amp; male/female patients)</a:t>
            </a:r>
          </a:p>
          <a:p>
            <a:r>
              <a:rPr lang="en-GB" dirty="0" smtClean="0"/>
              <a:t>Showers:</a:t>
            </a:r>
          </a:p>
          <a:p>
            <a:pPr lvl="1"/>
            <a:r>
              <a:rPr lang="en-GB" dirty="0" smtClean="0"/>
              <a:t>Inpatients = 1 per 40 users</a:t>
            </a:r>
          </a:p>
          <a:p>
            <a:r>
              <a:rPr lang="en-GB" dirty="0" smtClean="0"/>
              <a:t>Wastewater:</a:t>
            </a:r>
          </a:p>
          <a:p>
            <a:pPr lvl="1"/>
            <a:r>
              <a:rPr lang="en-GB" dirty="0" smtClean="0"/>
              <a:t>Will depend on types of latrines/toilets and number of users</a:t>
            </a:r>
          </a:p>
          <a:p>
            <a:pPr marL="596900" lvl="1" indent="0">
              <a:buNone/>
            </a:pPr>
            <a:endParaRPr lang="en-GB" dirty="0"/>
          </a:p>
        </p:txBody>
      </p:sp>
    </p:spTree>
    <p:extLst>
      <p:ext uri="{BB962C8B-B14F-4D97-AF65-F5344CB8AC3E}">
        <p14:creationId xmlns:p14="http://schemas.microsoft.com/office/powerpoint/2010/main" val="3533329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Cleaning </a:t>
            </a:r>
            <a:endParaRPr lang="en-GB" dirty="0"/>
          </a:p>
        </p:txBody>
      </p:sp>
      <p:sp>
        <p:nvSpPr>
          <p:cNvPr id="3" name="Content Placeholder 2"/>
          <p:cNvSpPr>
            <a:spLocks noGrp="1"/>
          </p:cNvSpPr>
          <p:nvPr>
            <p:ph idx="1"/>
          </p:nvPr>
        </p:nvSpPr>
        <p:spPr/>
        <p:txBody>
          <a:bodyPr/>
          <a:lstStyle/>
          <a:p>
            <a:pPr>
              <a:buClr>
                <a:srgbClr val="4189DD"/>
              </a:buClr>
              <a:buFont typeface="Arial" panose="020B0604020202020204" pitchFamily="34" charset="0"/>
              <a:buChar char="•"/>
            </a:pPr>
            <a:r>
              <a:rPr lang="en-US" sz="2600" dirty="0" smtClean="0">
                <a:solidFill>
                  <a:prstClr val="black"/>
                </a:solidFill>
              </a:rPr>
              <a:t>Clean </a:t>
            </a:r>
            <a:r>
              <a:rPr lang="en-US" sz="2600" b="1" dirty="0" smtClean="0">
                <a:solidFill>
                  <a:prstClr val="black"/>
                </a:solidFill>
              </a:rPr>
              <a:t>floors</a:t>
            </a:r>
            <a:r>
              <a:rPr lang="en-US" sz="2600" dirty="0" smtClean="0">
                <a:solidFill>
                  <a:prstClr val="black"/>
                </a:solidFill>
              </a:rPr>
              <a:t> at least twice a day or as needed with wet mop, detergent and water; </a:t>
            </a:r>
          </a:p>
          <a:p>
            <a:pPr>
              <a:buClr>
                <a:srgbClr val="4189DD"/>
              </a:buClr>
              <a:buFont typeface="Arial" panose="020B0604020202020204" pitchFamily="34" charset="0"/>
              <a:buChar char="•"/>
            </a:pPr>
            <a:r>
              <a:rPr lang="en-US" sz="2600" dirty="0" smtClean="0">
                <a:solidFill>
                  <a:prstClr val="black"/>
                </a:solidFill>
              </a:rPr>
              <a:t>Scrub </a:t>
            </a:r>
            <a:r>
              <a:rPr lang="en-US" sz="2600" b="1" dirty="0" smtClean="0">
                <a:solidFill>
                  <a:prstClr val="black"/>
                </a:solidFill>
              </a:rPr>
              <a:t>sinks</a:t>
            </a:r>
            <a:r>
              <a:rPr lang="en-US" sz="2600" dirty="0" smtClean="0">
                <a:solidFill>
                  <a:prstClr val="black"/>
                </a:solidFill>
              </a:rPr>
              <a:t> frequently with a cloth or brush and detergent and water solution; </a:t>
            </a:r>
          </a:p>
          <a:p>
            <a:pPr>
              <a:buClr>
                <a:srgbClr val="4189DD"/>
              </a:buClr>
              <a:buFont typeface="Arial" panose="020B0604020202020204" pitchFamily="34" charset="0"/>
              <a:buChar char="•"/>
            </a:pPr>
            <a:r>
              <a:rPr lang="en-US" sz="2600" dirty="0" smtClean="0">
                <a:solidFill>
                  <a:prstClr val="black"/>
                </a:solidFill>
              </a:rPr>
              <a:t>Clean </a:t>
            </a:r>
            <a:r>
              <a:rPr lang="en-US" sz="2600" b="1" dirty="0" smtClean="0">
                <a:solidFill>
                  <a:prstClr val="black"/>
                </a:solidFill>
              </a:rPr>
              <a:t>toilets</a:t>
            </a:r>
            <a:r>
              <a:rPr lang="en-US" sz="2600" dirty="0" smtClean="0">
                <a:solidFill>
                  <a:prstClr val="black"/>
                </a:solidFill>
              </a:rPr>
              <a:t> frequently at least 2 times a day or as needed.</a:t>
            </a:r>
          </a:p>
          <a:p>
            <a:pPr>
              <a:buClr>
                <a:srgbClr val="4189DD"/>
              </a:buClr>
              <a:buFont typeface="Arial" panose="020B0604020202020204" pitchFamily="34" charset="0"/>
              <a:buChar char="•"/>
            </a:pPr>
            <a:r>
              <a:rPr lang="en-US" sz="2600" dirty="0" smtClean="0">
                <a:solidFill>
                  <a:prstClr val="black"/>
                </a:solidFill>
              </a:rPr>
              <a:t>Ensure a good </a:t>
            </a:r>
            <a:r>
              <a:rPr lang="en-US" sz="2600" b="1" dirty="0" smtClean="0">
                <a:solidFill>
                  <a:prstClr val="black"/>
                </a:solidFill>
              </a:rPr>
              <a:t>stock of supplies</a:t>
            </a:r>
            <a:r>
              <a:rPr lang="en-US" sz="2600" dirty="0" smtClean="0">
                <a:solidFill>
                  <a:prstClr val="black"/>
                </a:solidFill>
              </a:rPr>
              <a:t> to permit effective cleaning</a:t>
            </a:r>
          </a:p>
          <a:p>
            <a:pPr>
              <a:buClr>
                <a:srgbClr val="4189DD"/>
              </a:buClr>
              <a:buFont typeface="Arial" panose="020B0604020202020204" pitchFamily="34" charset="0"/>
              <a:buChar char="•"/>
            </a:pPr>
            <a:r>
              <a:rPr lang="en-US" sz="2600" dirty="0" smtClean="0">
                <a:solidFill>
                  <a:prstClr val="black"/>
                </a:solidFill>
              </a:rPr>
              <a:t>Make visible a </a:t>
            </a:r>
            <a:r>
              <a:rPr lang="en-US" sz="2600" b="1" dirty="0" smtClean="0">
                <a:solidFill>
                  <a:prstClr val="black"/>
                </a:solidFill>
              </a:rPr>
              <a:t>signed cleaning record</a:t>
            </a:r>
            <a:r>
              <a:rPr lang="en-US" sz="2600" dirty="0" smtClean="0">
                <a:solidFill>
                  <a:prstClr val="black"/>
                </a:solidFill>
              </a:rPr>
              <a:t> visible at all toilets</a:t>
            </a:r>
          </a:p>
          <a:p>
            <a:endParaRPr lang="en-GB" dirty="0"/>
          </a:p>
        </p:txBody>
      </p:sp>
    </p:spTree>
    <p:extLst>
      <p:ext uri="{BB962C8B-B14F-4D97-AF65-F5344CB8AC3E}">
        <p14:creationId xmlns:p14="http://schemas.microsoft.com/office/powerpoint/2010/main" val="1054090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smtClean="0"/>
              <a:t>Managing and maintaining sanitation facilities</a:t>
            </a:r>
            <a:endParaRPr lang="en-US" sz="3700" dirty="0"/>
          </a:p>
        </p:txBody>
      </p:sp>
      <p:sp>
        <p:nvSpPr>
          <p:cNvPr id="3" name="Content Placeholder 2"/>
          <p:cNvSpPr>
            <a:spLocks noGrp="1"/>
          </p:cNvSpPr>
          <p:nvPr>
            <p:ph idx="1"/>
          </p:nvPr>
        </p:nvSpPr>
        <p:spPr/>
        <p:txBody>
          <a:bodyPr/>
          <a:lstStyle/>
          <a:p>
            <a:pPr>
              <a:buClr>
                <a:srgbClr val="4189DD"/>
              </a:buClr>
              <a:buFont typeface="Arial" panose="020B0604020202020204" pitchFamily="34" charset="0"/>
              <a:buChar char="•"/>
            </a:pPr>
            <a:r>
              <a:rPr lang="en-US" sz="2200" dirty="0" smtClean="0">
                <a:solidFill>
                  <a:prstClr val="black"/>
                </a:solidFill>
              </a:rPr>
              <a:t>Train technical staff in operation and maintenance of facilities.</a:t>
            </a:r>
            <a:endParaRPr lang="en-US" sz="2200" i="1" dirty="0" smtClean="0">
              <a:solidFill>
                <a:prstClr val="black"/>
              </a:solidFill>
            </a:endParaRPr>
          </a:p>
          <a:p>
            <a:pPr>
              <a:buClr>
                <a:srgbClr val="4189DD"/>
              </a:buClr>
              <a:buFont typeface="Arial" panose="020B0604020202020204" pitchFamily="34" charset="0"/>
              <a:buChar char="•"/>
            </a:pPr>
            <a:r>
              <a:rPr lang="en-US" sz="2200" dirty="0" smtClean="0">
                <a:solidFill>
                  <a:prstClr val="black"/>
                </a:solidFill>
              </a:rPr>
              <a:t>Ensure there is a process in place for rapidly addressing dirty or broken toilets.</a:t>
            </a:r>
          </a:p>
          <a:p>
            <a:pPr>
              <a:buClr>
                <a:srgbClr val="4189DD"/>
              </a:buClr>
              <a:buFont typeface="Arial" panose="020B0604020202020204" pitchFamily="34" charset="0"/>
              <a:buChar char="•"/>
            </a:pPr>
            <a:r>
              <a:rPr lang="en-US" sz="2200" dirty="0" smtClean="0">
                <a:solidFill>
                  <a:prstClr val="black"/>
                </a:solidFill>
              </a:rPr>
              <a:t>Perform routine maintenance of sanitation facilities; if using pit latrines decommission when full.</a:t>
            </a:r>
          </a:p>
          <a:p>
            <a:pPr>
              <a:buClr>
                <a:srgbClr val="4189DD"/>
              </a:buClr>
              <a:buFont typeface="Arial" panose="020B0604020202020204" pitchFamily="34" charset="0"/>
              <a:buChar char="•"/>
            </a:pPr>
            <a:r>
              <a:rPr lang="en-US" sz="2200" dirty="0" smtClean="0">
                <a:solidFill>
                  <a:prstClr val="black"/>
                </a:solidFill>
              </a:rPr>
              <a:t>Listen to all members of staff, including cleaners, technicians, managers, engineers. </a:t>
            </a:r>
          </a:p>
          <a:p>
            <a:pPr>
              <a:buClr>
                <a:srgbClr val="4189DD"/>
              </a:buClr>
              <a:buFont typeface="Arial" panose="020B0604020202020204" pitchFamily="34" charset="0"/>
              <a:buChar char="•"/>
            </a:pPr>
            <a:r>
              <a:rPr lang="en-US" sz="2200" dirty="0" smtClean="0">
                <a:solidFill>
                  <a:prstClr val="black"/>
                </a:solidFill>
              </a:rPr>
              <a:t>Conduct supportive supervision and monitoring.</a:t>
            </a:r>
          </a:p>
          <a:p>
            <a:pPr>
              <a:buClr>
                <a:srgbClr val="4189DD"/>
              </a:buClr>
              <a:buFont typeface="Arial" panose="020B0604020202020204" pitchFamily="34" charset="0"/>
              <a:buChar char="•"/>
            </a:pPr>
            <a:r>
              <a:rPr lang="en-US" sz="2200" dirty="0" smtClean="0">
                <a:solidFill>
                  <a:prstClr val="black"/>
                </a:solidFill>
              </a:rPr>
              <a:t>Remember that everyone has a role to play! </a:t>
            </a:r>
          </a:p>
          <a:p>
            <a:pPr>
              <a:buClr>
                <a:srgbClr val="4189DD"/>
              </a:buClr>
              <a:buFont typeface="Arial" panose="020B0604020202020204" pitchFamily="34" charset="0"/>
              <a:buChar char="•"/>
            </a:pPr>
            <a:endParaRPr lang="en-US" sz="2000" dirty="0" smtClean="0">
              <a:solidFill>
                <a:prstClr val="black"/>
              </a:solidFill>
            </a:endParaRPr>
          </a:p>
          <a:p>
            <a:pPr>
              <a:buClr>
                <a:srgbClr val="4189DD"/>
              </a:buClr>
              <a:buFont typeface="Arial" panose="020B0604020202020204" pitchFamily="34" charset="0"/>
              <a:buChar char="•"/>
            </a:pPr>
            <a:endParaRPr lang="en-US" sz="2000" dirty="0" smtClean="0">
              <a:solidFill>
                <a:prstClr val="black"/>
              </a:solidFill>
            </a:endParaRPr>
          </a:p>
          <a:p>
            <a:pPr>
              <a:buClr>
                <a:srgbClr val="4189DD"/>
              </a:buClr>
              <a:buFont typeface="Arial" panose="020B0604020202020204" pitchFamily="34" charset="0"/>
              <a:buChar char="•"/>
            </a:pPr>
            <a:endParaRPr lang="en-GB" sz="2000" dirty="0"/>
          </a:p>
        </p:txBody>
      </p:sp>
    </p:spTree>
    <p:extLst>
      <p:ext uri="{BB962C8B-B14F-4D97-AF65-F5344CB8AC3E}">
        <p14:creationId xmlns:p14="http://schemas.microsoft.com/office/powerpoint/2010/main" val="3165916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873"/>
          <a:stretch/>
        </p:blipFill>
        <p:spPr bwMode="auto">
          <a:xfrm>
            <a:off x="292913" y="1503123"/>
            <a:ext cx="2597307" cy="2910737"/>
          </a:xfrm>
          <a:prstGeom prst="rect">
            <a:avLst/>
          </a:prstGeom>
          <a:noFill/>
          <a:ln w="9525">
            <a:solidFill>
              <a:schemeClr val="bg2"/>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a:xfrm>
            <a:off x="-927" y="0"/>
            <a:ext cx="10693400" cy="1365250"/>
          </a:xfrm>
        </p:spPr>
        <p:txBody>
          <a:bodyPr/>
          <a:lstStyle/>
          <a:p>
            <a:r>
              <a:rPr lang="en-GB" dirty="0" smtClean="0"/>
              <a:t>Simple improvements </a:t>
            </a:r>
            <a:endParaRPr lang="en-GB" dirty="0"/>
          </a:p>
        </p:txBody>
      </p:sp>
      <p:sp>
        <p:nvSpPr>
          <p:cNvPr id="3" name="TextBox 2"/>
          <p:cNvSpPr txBox="1"/>
          <p:nvPr/>
        </p:nvSpPr>
        <p:spPr>
          <a:xfrm>
            <a:off x="255335" y="4561741"/>
            <a:ext cx="2525443" cy="707886"/>
          </a:xfrm>
          <a:prstGeom prst="rect">
            <a:avLst/>
          </a:prstGeom>
          <a:noFill/>
        </p:spPr>
        <p:txBody>
          <a:bodyPr wrap="square" rtlCol="0">
            <a:spAutoFit/>
          </a:bodyPr>
          <a:lstStyle/>
          <a:p>
            <a:pPr rtl="0"/>
            <a:r>
              <a:rPr lang="en-GB" sz="2000" b="0" dirty="0" smtClean="0"/>
              <a:t>Concrete covering latrine</a:t>
            </a:r>
            <a:endParaRPr lang="en-GB" sz="2000" b="0" dirty="0"/>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744" y="1503123"/>
            <a:ext cx="2283594" cy="3128658"/>
          </a:xfrm>
          <a:prstGeom prst="rect">
            <a:avLst/>
          </a:prstGeom>
          <a:noFill/>
          <a:ln w="9525">
            <a:solidFill>
              <a:srgbClr val="80808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1306" y="1545817"/>
            <a:ext cx="2409728" cy="1906069"/>
          </a:xfrm>
          <a:prstGeom prst="rect">
            <a:avLst/>
          </a:prstGeom>
          <a:noFill/>
          <a:ln w="9525">
            <a:solidFill>
              <a:schemeClr val="bg2"/>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 name="TextBox 15"/>
          <p:cNvSpPr txBox="1"/>
          <p:nvPr/>
        </p:nvSpPr>
        <p:spPr>
          <a:xfrm>
            <a:off x="3098744" y="4780272"/>
            <a:ext cx="2525443" cy="707886"/>
          </a:xfrm>
          <a:prstGeom prst="rect">
            <a:avLst/>
          </a:prstGeom>
          <a:noFill/>
        </p:spPr>
        <p:txBody>
          <a:bodyPr wrap="square" rtlCol="0">
            <a:spAutoFit/>
          </a:bodyPr>
          <a:lstStyle/>
          <a:p>
            <a:pPr rtl="0"/>
            <a:r>
              <a:rPr lang="en-GB" sz="2000" b="0" dirty="0" smtClean="0"/>
              <a:t>Appropriate cleaning materials available</a:t>
            </a:r>
            <a:endParaRPr lang="en-GB" sz="2000" b="0" dirty="0"/>
          </a:p>
        </p:txBody>
      </p:sp>
      <p:sp>
        <p:nvSpPr>
          <p:cNvPr id="17" name="TextBox 16"/>
          <p:cNvSpPr txBox="1"/>
          <p:nvPr/>
        </p:nvSpPr>
        <p:spPr>
          <a:xfrm>
            <a:off x="8355848" y="3546078"/>
            <a:ext cx="2525443" cy="1015663"/>
          </a:xfrm>
          <a:prstGeom prst="rect">
            <a:avLst/>
          </a:prstGeom>
          <a:noFill/>
        </p:spPr>
        <p:txBody>
          <a:bodyPr wrap="square" rtlCol="0">
            <a:spAutoFit/>
          </a:bodyPr>
          <a:lstStyle/>
          <a:p>
            <a:pPr rtl="0"/>
            <a:r>
              <a:rPr lang="en-GB" sz="2000" b="0" dirty="0" smtClean="0"/>
              <a:t>Net on ventilation pipe to prevent insects entering</a:t>
            </a:r>
            <a:endParaRPr lang="en-GB" sz="2000" b="0" dirty="0"/>
          </a:p>
        </p:txBody>
      </p:sp>
      <p:pic>
        <p:nvPicPr>
          <p:cNvPr id="18" name="Picture 6"/>
          <p:cNvPicPr>
            <a:picLocks noChangeAspect="1"/>
          </p:cNvPicPr>
          <p:nvPr/>
        </p:nvPicPr>
        <p:blipFill rotWithShape="1">
          <a:blip r:embed="rId6">
            <a:extLst>
              <a:ext uri="{28A0092B-C50C-407E-A947-70E740481C1C}">
                <a14:useLocalDpi xmlns:a14="http://schemas.microsoft.com/office/drawing/2010/main" val="0"/>
              </a:ext>
            </a:extLst>
          </a:blip>
          <a:srcRect b="7657"/>
          <a:stretch/>
        </p:blipFill>
        <p:spPr bwMode="auto">
          <a:xfrm>
            <a:off x="5545057" y="1503123"/>
            <a:ext cx="2591093" cy="292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5685863" y="4561741"/>
            <a:ext cx="2525443" cy="707886"/>
          </a:xfrm>
          <a:prstGeom prst="rect">
            <a:avLst/>
          </a:prstGeom>
          <a:noFill/>
        </p:spPr>
        <p:txBody>
          <a:bodyPr wrap="square" rtlCol="0">
            <a:spAutoFit/>
          </a:bodyPr>
          <a:lstStyle/>
          <a:p>
            <a:pPr rtl="0"/>
            <a:r>
              <a:rPr lang="en-GB" sz="2000" b="0" dirty="0" smtClean="0"/>
              <a:t>Gender separation painted on wall</a:t>
            </a:r>
            <a:endParaRPr lang="en-GB" sz="2000" b="0" dirty="0"/>
          </a:p>
        </p:txBody>
      </p:sp>
    </p:spTree>
    <p:extLst>
      <p:ext uri="{BB962C8B-B14F-4D97-AF65-F5344CB8AC3E}">
        <p14:creationId xmlns:p14="http://schemas.microsoft.com/office/powerpoint/2010/main" val="364458534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Safe wastewater management</a:t>
            </a:r>
            <a:endParaRPr lang="en-GB" dirty="0"/>
          </a:p>
        </p:txBody>
      </p:sp>
      <p:sp>
        <p:nvSpPr>
          <p:cNvPr id="14339" name="Content Placeholder 4"/>
          <p:cNvSpPr>
            <a:spLocks noGrp="1"/>
          </p:cNvSpPr>
          <p:nvPr>
            <p:ph idx="1"/>
          </p:nvPr>
        </p:nvSpPr>
        <p:spPr>
          <a:xfrm>
            <a:off x="136524" y="1527493"/>
            <a:ext cx="5149851" cy="5084762"/>
          </a:xfrm>
        </p:spPr>
        <p:txBody>
          <a:bodyPr/>
          <a:lstStyle/>
          <a:p>
            <a:r>
              <a:rPr lang="en-US" altLang="en-US" sz="2000" dirty="0" smtClean="0">
                <a:ea typeface="ＭＳ Ｐゴシック" pitchFamily="34" charset="-128"/>
              </a:rPr>
              <a:t>Sanitation safety planning provides a framework to safely manage wastewater.</a:t>
            </a:r>
          </a:p>
          <a:p>
            <a:r>
              <a:rPr lang="en-US" altLang="en-US" sz="2000" dirty="0" smtClean="0">
                <a:ea typeface="ＭＳ Ｐゴシック" pitchFamily="34" charset="-128"/>
              </a:rPr>
              <a:t>Sewage (flushing toilet water) should be disposed through municipal sewer system or with an appropriate septic tank/soak away pit system that is regularly maintained and monitored.</a:t>
            </a:r>
          </a:p>
          <a:p>
            <a:r>
              <a:rPr lang="en-US" altLang="en-US" sz="2000" dirty="0" smtClean="0">
                <a:ea typeface="ＭＳ Ｐゴシック" pitchFamily="34" charset="-128"/>
              </a:rPr>
              <a:t>The wastewater soak-away pit should be approximately 30 </a:t>
            </a:r>
            <a:r>
              <a:rPr lang="en-US" altLang="en-US" sz="2000" dirty="0" err="1" smtClean="0">
                <a:ea typeface="ＭＳ Ｐゴシック" pitchFamily="34" charset="-128"/>
              </a:rPr>
              <a:t>metres</a:t>
            </a:r>
            <a:r>
              <a:rPr lang="en-US" altLang="en-US" sz="2000" dirty="0" smtClean="0">
                <a:ea typeface="ＭＳ Ｐゴシック" pitchFamily="34" charset="-128"/>
              </a:rPr>
              <a:t> away  from water sources  and more than 1.5m above the water table.</a:t>
            </a:r>
          </a:p>
          <a:p>
            <a:r>
              <a:rPr lang="en-US" altLang="en-US" sz="2000" dirty="0">
                <a:ea typeface="ＭＳ Ｐゴシック" pitchFamily="34" charset="-128"/>
                <a:hlinkClick r:id="rId2"/>
              </a:rPr>
              <a:t>http://www.who.int/water_sanitation_health/publications/ssp-manual/en</a:t>
            </a:r>
            <a:r>
              <a:rPr lang="en-US" altLang="en-US" sz="2000" dirty="0" smtClean="0">
                <a:ea typeface="ＭＳ Ｐゴシック" pitchFamily="34" charset="-128"/>
                <a:hlinkClick r:id="rId2"/>
              </a:rPr>
              <a:t>/</a:t>
            </a:r>
            <a:r>
              <a:rPr lang="en-US" altLang="en-US" sz="2000" dirty="0" smtClean="0">
                <a:ea typeface="ＭＳ Ｐゴシック" pitchFamily="34" charset="-128"/>
              </a:rPr>
              <a:t> </a:t>
            </a:r>
          </a:p>
          <a:p>
            <a:endParaRPr lang="en-GB" altLang="en-US" sz="2000" dirty="0" smtClean="0">
              <a:ea typeface="ＭＳ Ｐゴシック" pitchFamily="34" charset="-128"/>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044" t="12305" r="1856" b="3906"/>
          <a:stretch/>
        </p:blipFill>
        <p:spPr bwMode="auto">
          <a:xfrm>
            <a:off x="5575300" y="2232967"/>
            <a:ext cx="4965700" cy="35518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6280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Storm water drainage</a:t>
            </a:r>
            <a:endParaRPr lang="en-GB" dirty="0"/>
          </a:p>
        </p:txBody>
      </p:sp>
      <p:sp>
        <p:nvSpPr>
          <p:cNvPr id="15363" name="Content Placeholder 2"/>
          <p:cNvSpPr>
            <a:spLocks noGrp="1"/>
          </p:cNvSpPr>
          <p:nvPr>
            <p:ph idx="1"/>
          </p:nvPr>
        </p:nvSpPr>
        <p:spPr/>
        <p:txBody>
          <a:bodyPr/>
          <a:lstStyle/>
          <a:p>
            <a:r>
              <a:rPr lang="en-US" altLang="en-US" dirty="0" smtClean="0">
                <a:ea typeface="ＭＳ Ｐゴシック" pitchFamily="34" charset="-128"/>
              </a:rPr>
              <a:t>Facilities need storm water channels that are of sufficient size and functional. </a:t>
            </a:r>
          </a:p>
          <a:p>
            <a:r>
              <a:rPr lang="en-US" altLang="en-US" dirty="0" smtClean="0">
                <a:ea typeface="ＭＳ Ｐゴシック" pitchFamily="34" charset="-128"/>
              </a:rPr>
              <a:t>Rain water should not flood nearby residents or communities to prevent the risk of spreading infectious agents. </a:t>
            </a:r>
          </a:p>
          <a:p>
            <a:r>
              <a:rPr lang="en-US" altLang="en-US" dirty="0" smtClean="0">
                <a:ea typeface="ＭＳ Ｐゴシック" pitchFamily="34" charset="-128"/>
              </a:rPr>
              <a:t>Rain water should NOT be directed into septic tanks to avoid overspill.</a:t>
            </a:r>
            <a:endParaRPr lang="en-GB" altLang="en-US" dirty="0" smtClean="0">
              <a:ea typeface="ＭＳ Ｐゴシック" pitchFamily="34" charset="-128"/>
            </a:endParaRPr>
          </a:p>
          <a:p>
            <a:endParaRPr lang="en-GB" altLang="en-US" dirty="0" smtClean="0">
              <a:ea typeface="ＭＳ Ｐゴシック" pitchFamily="34" charset="-128"/>
            </a:endParaRPr>
          </a:p>
        </p:txBody>
      </p:sp>
    </p:spTree>
    <p:extLst>
      <p:ext uri="{BB962C8B-B14F-4D97-AF65-F5344CB8AC3E}">
        <p14:creationId xmlns:p14="http://schemas.microsoft.com/office/powerpoint/2010/main" val="1778574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WASH FIT sanitation indicators</a:t>
            </a:r>
            <a:endParaRPr lang="en-GB" dirty="0"/>
          </a:p>
        </p:txBody>
      </p:sp>
      <p:sp>
        <p:nvSpPr>
          <p:cNvPr id="3" name="Content Placeholder 2"/>
          <p:cNvSpPr>
            <a:spLocks noGrp="1"/>
          </p:cNvSpPr>
          <p:nvPr>
            <p:ph idx="1"/>
          </p:nvPr>
        </p:nvSpPr>
        <p:spPr>
          <a:xfrm>
            <a:off x="254000" y="1484313"/>
            <a:ext cx="10337800" cy="5084762"/>
          </a:xfrm>
        </p:spPr>
        <p:txBody>
          <a:bodyPr/>
          <a:lstStyle/>
          <a:p>
            <a:pPr marL="0" indent="0">
              <a:spcBef>
                <a:spcPts val="200"/>
              </a:spcBef>
              <a:buNone/>
            </a:pPr>
            <a:r>
              <a:rPr lang="en-US" sz="2400" b="1" dirty="0" smtClean="0"/>
              <a:t>ESSENTIAL</a:t>
            </a:r>
          </a:p>
          <a:p>
            <a:pPr marL="0" indent="0">
              <a:spcBef>
                <a:spcPts val="200"/>
              </a:spcBef>
              <a:buNone/>
            </a:pPr>
            <a:r>
              <a:rPr lang="en-US" sz="2400" b="1" dirty="0" smtClean="0"/>
              <a:t>2.1 	</a:t>
            </a:r>
            <a:r>
              <a:rPr lang="en-US" sz="2400" dirty="0" smtClean="0"/>
              <a:t>Number </a:t>
            </a:r>
            <a:r>
              <a:rPr lang="en-US" sz="2400" dirty="0"/>
              <a:t>of available and usable toilets or improved latrines </a:t>
            </a:r>
            <a:r>
              <a:rPr lang="en-US" sz="2400" dirty="0" smtClean="0"/>
              <a:t>for 	patients</a:t>
            </a:r>
            <a:r>
              <a:rPr lang="en-US" sz="2400" dirty="0"/>
              <a:t>.</a:t>
            </a:r>
            <a:endParaRPr lang="en-GB" sz="2400" dirty="0"/>
          </a:p>
          <a:p>
            <a:pPr marL="0" indent="0">
              <a:spcBef>
                <a:spcPts val="200"/>
              </a:spcBef>
              <a:buNone/>
            </a:pPr>
            <a:r>
              <a:rPr lang="en-US" sz="2400" b="1" dirty="0"/>
              <a:t>2.2 </a:t>
            </a:r>
            <a:r>
              <a:rPr lang="en-US" sz="2400" b="1" dirty="0" smtClean="0"/>
              <a:t>	</a:t>
            </a:r>
            <a:r>
              <a:rPr lang="en-US" sz="2400" dirty="0" smtClean="0"/>
              <a:t>Toilets </a:t>
            </a:r>
            <a:r>
              <a:rPr lang="en-US" sz="2400" dirty="0"/>
              <a:t>or improved latrines clearly separated for staff and </a:t>
            </a:r>
            <a:r>
              <a:rPr lang="en-US" sz="2400" dirty="0" smtClean="0"/>
              <a:t>	patients </a:t>
            </a:r>
            <a:r>
              <a:rPr lang="en-US" sz="2400" dirty="0"/>
              <a:t>and visitors.</a:t>
            </a:r>
            <a:endParaRPr lang="en-GB" sz="2400" dirty="0"/>
          </a:p>
          <a:p>
            <a:pPr marL="0" indent="0">
              <a:spcBef>
                <a:spcPts val="200"/>
              </a:spcBef>
              <a:buNone/>
            </a:pPr>
            <a:r>
              <a:rPr lang="en-US" sz="2400" b="1" dirty="0"/>
              <a:t>2.3 </a:t>
            </a:r>
            <a:r>
              <a:rPr lang="en-US" sz="2400" b="1" dirty="0" smtClean="0"/>
              <a:t>	</a:t>
            </a:r>
            <a:r>
              <a:rPr lang="en-US" sz="2400" dirty="0" smtClean="0"/>
              <a:t>Toilets </a:t>
            </a:r>
            <a:r>
              <a:rPr lang="en-US" sz="2400" dirty="0"/>
              <a:t>or improved latrines clearly separated for male and </a:t>
            </a:r>
            <a:r>
              <a:rPr lang="en-US" sz="2400" dirty="0" smtClean="0"/>
              <a:t>	female</a:t>
            </a:r>
            <a:r>
              <a:rPr lang="en-US" sz="2400" dirty="0"/>
              <a:t>.</a:t>
            </a:r>
            <a:endParaRPr lang="en-GB" sz="2400" dirty="0"/>
          </a:p>
          <a:p>
            <a:pPr marL="0" indent="0">
              <a:spcBef>
                <a:spcPts val="200"/>
              </a:spcBef>
              <a:buNone/>
            </a:pPr>
            <a:r>
              <a:rPr lang="en-US" sz="2400" b="1" dirty="0" smtClean="0"/>
              <a:t>2.4	</a:t>
            </a:r>
            <a:r>
              <a:rPr lang="en-US" sz="2400" dirty="0" smtClean="0"/>
              <a:t>At </a:t>
            </a:r>
            <a:r>
              <a:rPr lang="en-US" sz="2400" dirty="0"/>
              <a:t>least one toilet or improved latrine provides the means </a:t>
            </a:r>
            <a:r>
              <a:rPr lang="en-US" sz="2400" dirty="0" smtClean="0"/>
              <a:t>to </a:t>
            </a:r>
            <a:r>
              <a:rPr lang="en-US" sz="2400" dirty="0"/>
              <a:t>manage </a:t>
            </a:r>
            <a:r>
              <a:rPr lang="en-US" sz="2400" dirty="0" smtClean="0"/>
              <a:t>	menstrual </a:t>
            </a:r>
            <a:r>
              <a:rPr lang="en-US" sz="2400" dirty="0"/>
              <a:t>hygiene needs. </a:t>
            </a:r>
            <a:endParaRPr lang="en-GB" sz="2400" dirty="0"/>
          </a:p>
          <a:p>
            <a:pPr marL="0" indent="0">
              <a:spcBef>
                <a:spcPts val="200"/>
              </a:spcBef>
              <a:buNone/>
            </a:pPr>
            <a:r>
              <a:rPr lang="en-US" sz="2400" b="1" dirty="0" smtClean="0"/>
              <a:t>2.5	</a:t>
            </a:r>
            <a:r>
              <a:rPr lang="en-US" sz="2400" dirty="0" smtClean="0"/>
              <a:t>At </a:t>
            </a:r>
            <a:r>
              <a:rPr lang="en-US" sz="2400" dirty="0"/>
              <a:t>least one toilet </a:t>
            </a:r>
            <a:r>
              <a:rPr lang="en-GB" sz="2400" dirty="0"/>
              <a:t>meets the needs of people with reduced </a:t>
            </a:r>
            <a:r>
              <a:rPr lang="en-GB" sz="2400" dirty="0" smtClean="0"/>
              <a:t>	mobility</a:t>
            </a:r>
            <a:r>
              <a:rPr lang="en-GB" sz="2400" dirty="0"/>
              <a:t>.</a:t>
            </a:r>
          </a:p>
          <a:p>
            <a:pPr marL="0" indent="0">
              <a:spcBef>
                <a:spcPts val="200"/>
              </a:spcBef>
              <a:buNone/>
            </a:pPr>
            <a:r>
              <a:rPr lang="en-US" sz="2400" b="1" dirty="0" smtClean="0"/>
              <a:t>2.6	</a:t>
            </a:r>
            <a:r>
              <a:rPr lang="en-US" sz="2400" dirty="0" smtClean="0"/>
              <a:t>Functioning </a:t>
            </a:r>
            <a:r>
              <a:rPr lang="en-US" sz="2400" dirty="0"/>
              <a:t>hand hygiene stations within 5 m of latrines.</a:t>
            </a:r>
            <a:endParaRPr lang="en-GB" sz="2400" dirty="0"/>
          </a:p>
        </p:txBody>
      </p:sp>
    </p:spTree>
    <p:extLst>
      <p:ext uri="{BB962C8B-B14F-4D97-AF65-F5344CB8AC3E}">
        <p14:creationId xmlns:p14="http://schemas.microsoft.com/office/powerpoint/2010/main" val="752684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WASH FIT sanitation indicators</a:t>
            </a:r>
          </a:p>
        </p:txBody>
      </p:sp>
      <p:sp>
        <p:nvSpPr>
          <p:cNvPr id="3" name="Content Placeholder 2"/>
          <p:cNvSpPr>
            <a:spLocks noGrp="1"/>
          </p:cNvSpPr>
          <p:nvPr>
            <p:ph idx="1"/>
          </p:nvPr>
        </p:nvSpPr>
        <p:spPr>
          <a:xfrm>
            <a:off x="517524" y="1522413"/>
            <a:ext cx="10175875" cy="5084762"/>
          </a:xfrm>
        </p:spPr>
        <p:txBody>
          <a:bodyPr/>
          <a:lstStyle/>
          <a:p>
            <a:pPr marL="0" indent="0">
              <a:spcBef>
                <a:spcPts val="1000"/>
              </a:spcBef>
              <a:buNone/>
            </a:pPr>
            <a:r>
              <a:rPr lang="en-US" b="1" dirty="0"/>
              <a:t>2.7 </a:t>
            </a:r>
            <a:r>
              <a:rPr lang="en-US" b="1" dirty="0" smtClean="0"/>
              <a:t>	</a:t>
            </a:r>
            <a:r>
              <a:rPr lang="en-US" dirty="0" smtClean="0"/>
              <a:t>Record </a:t>
            </a:r>
            <a:r>
              <a:rPr lang="en-US" dirty="0"/>
              <a:t>of cleaning visible and signed by the cleaners </a:t>
            </a:r>
            <a:r>
              <a:rPr lang="en-US" dirty="0" smtClean="0"/>
              <a:t>	each </a:t>
            </a:r>
            <a:r>
              <a:rPr lang="en-US" dirty="0"/>
              <a:t>day.</a:t>
            </a:r>
            <a:endParaRPr lang="en-GB" dirty="0"/>
          </a:p>
          <a:p>
            <a:pPr marL="0" indent="0">
              <a:spcBef>
                <a:spcPts val="1000"/>
              </a:spcBef>
              <a:buNone/>
            </a:pPr>
            <a:r>
              <a:rPr lang="en-US" b="1" dirty="0" smtClean="0"/>
              <a:t>2.8 	</a:t>
            </a:r>
            <a:r>
              <a:rPr lang="en-US" dirty="0" smtClean="0"/>
              <a:t>Wastewater </a:t>
            </a:r>
            <a:r>
              <a:rPr lang="en-US" dirty="0"/>
              <a:t>is safely managed through use of on-site </a:t>
            </a:r>
            <a:r>
              <a:rPr lang="en-US" dirty="0" smtClean="0"/>
              <a:t>	treatment </a:t>
            </a:r>
            <a:r>
              <a:rPr lang="en-US" dirty="0"/>
              <a:t>(i.e. septic tank followed by drainage pit) or </a:t>
            </a:r>
            <a:r>
              <a:rPr lang="en-US" dirty="0" smtClean="0"/>
              <a:t>	sent to </a:t>
            </a:r>
            <a:r>
              <a:rPr lang="en-US" dirty="0"/>
              <a:t>a functioning sewer system. </a:t>
            </a:r>
            <a:endParaRPr lang="en-GB" dirty="0"/>
          </a:p>
          <a:p>
            <a:pPr marL="0" indent="0">
              <a:spcBef>
                <a:spcPts val="1000"/>
              </a:spcBef>
              <a:buNone/>
            </a:pPr>
            <a:r>
              <a:rPr lang="en-US" b="1" dirty="0"/>
              <a:t>2.9 </a:t>
            </a:r>
            <a:r>
              <a:rPr lang="en-US" b="1" dirty="0" smtClean="0"/>
              <a:t>	</a:t>
            </a:r>
            <a:r>
              <a:rPr lang="en-US" dirty="0" smtClean="0"/>
              <a:t>Greywater </a:t>
            </a:r>
            <a:r>
              <a:rPr lang="en-US" dirty="0"/>
              <a:t>(i.e. rainwater or </a:t>
            </a:r>
            <a:r>
              <a:rPr lang="en-US" dirty="0" err="1"/>
              <a:t>washwater</a:t>
            </a:r>
            <a:r>
              <a:rPr lang="en-US" dirty="0"/>
              <a:t>) drainage </a:t>
            </a:r>
            <a:r>
              <a:rPr lang="en-US" dirty="0" smtClean="0"/>
              <a:t>	system </a:t>
            </a:r>
            <a:r>
              <a:rPr lang="en-US" dirty="0"/>
              <a:t>is in place that diverts water away from the </a:t>
            </a:r>
            <a:r>
              <a:rPr lang="en-US" dirty="0" smtClean="0"/>
              <a:t>	facility </a:t>
            </a:r>
            <a:r>
              <a:rPr lang="en-US" dirty="0"/>
              <a:t>(i.e. no standing water) and also protects </a:t>
            </a:r>
            <a:r>
              <a:rPr lang="en-US" dirty="0" smtClean="0"/>
              <a:t>	nearby </a:t>
            </a:r>
            <a:r>
              <a:rPr lang="en-US" dirty="0"/>
              <a:t>households.</a:t>
            </a:r>
            <a:endParaRPr lang="en-GB" dirty="0"/>
          </a:p>
          <a:p>
            <a:pPr marL="0" indent="0">
              <a:spcBef>
                <a:spcPts val="1000"/>
              </a:spcBef>
              <a:buNone/>
            </a:pPr>
            <a:r>
              <a:rPr lang="en-US" b="1" dirty="0"/>
              <a:t>2.10 </a:t>
            </a:r>
            <a:r>
              <a:rPr lang="en-US" b="1" dirty="0" smtClean="0"/>
              <a:t>	</a:t>
            </a:r>
            <a:r>
              <a:rPr lang="en-US" dirty="0" smtClean="0"/>
              <a:t>Latrines </a:t>
            </a:r>
            <a:r>
              <a:rPr lang="en-US" dirty="0"/>
              <a:t>are adequately lit, including at night.</a:t>
            </a:r>
            <a:endParaRPr lang="en-GB" dirty="0"/>
          </a:p>
        </p:txBody>
      </p:sp>
    </p:spTree>
    <p:extLst>
      <p:ext uri="{BB962C8B-B14F-4D97-AF65-F5344CB8AC3E}">
        <p14:creationId xmlns:p14="http://schemas.microsoft.com/office/powerpoint/2010/main" val="59105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09520"/>
            <a:ext cx="10693400" cy="1365250"/>
          </a:xfrm>
        </p:spPr>
        <p:txBody>
          <a:bodyPr>
            <a:normAutofit fontScale="90000"/>
          </a:bodyPr>
          <a:lstStyle/>
          <a:p>
            <a:pPr>
              <a:defRPr/>
            </a:pPr>
            <a:r>
              <a:rPr lang="en-GB" altLang="en-US" dirty="0"/>
              <a:t/>
            </a:r>
            <a:br>
              <a:rPr lang="en-GB" altLang="en-US" dirty="0"/>
            </a:br>
            <a:r>
              <a:rPr lang="en-GB" altLang="en-US" dirty="0" smtClean="0"/>
              <a:t>Questions?</a:t>
            </a:r>
            <a:r>
              <a:rPr lang="en-GB" altLang="en-US" dirty="0">
                <a:ea typeface="ＭＳ Ｐゴシック" pitchFamily="34" charset="-128"/>
              </a:rPr>
              <a:t/>
            </a:r>
            <a:br>
              <a:rPr lang="en-GB" altLang="en-US" dirty="0">
                <a:ea typeface="ＭＳ Ｐゴシック" pitchFamily="34" charset="-128"/>
              </a:rPr>
            </a:br>
            <a:endParaRPr lang="en-GB" dirty="0"/>
          </a:p>
        </p:txBody>
      </p:sp>
    </p:spTree>
    <p:extLst>
      <p:ext uri="{BB962C8B-B14F-4D97-AF65-F5344CB8AC3E}">
        <p14:creationId xmlns:p14="http://schemas.microsoft.com/office/powerpoint/2010/main" val="3886756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GB" altLang="en-US" dirty="0"/>
              <a:t/>
            </a:r>
            <a:br>
              <a:rPr lang="en-GB" altLang="en-US" dirty="0"/>
            </a:br>
            <a:r>
              <a:rPr lang="en-GB" altLang="en-US" dirty="0" smtClean="0"/>
              <a:t>References</a:t>
            </a:r>
            <a:endParaRPr lang="en-GB" dirty="0"/>
          </a:p>
        </p:txBody>
      </p:sp>
      <p:sp>
        <p:nvSpPr>
          <p:cNvPr id="3" name="Content Placeholder 2"/>
          <p:cNvSpPr>
            <a:spLocks noGrp="1"/>
          </p:cNvSpPr>
          <p:nvPr>
            <p:ph idx="1"/>
          </p:nvPr>
        </p:nvSpPr>
        <p:spPr/>
        <p:txBody>
          <a:bodyPr/>
          <a:lstStyle/>
          <a:p>
            <a:pPr>
              <a:spcBef>
                <a:spcPts val="0"/>
              </a:spcBef>
              <a:spcAft>
                <a:spcPts val="0"/>
              </a:spcAft>
              <a:tabLst>
                <a:tab pos="901809" algn="l"/>
              </a:tabLst>
            </a:pPr>
            <a:r>
              <a:rPr lang="en-GB" sz="1600" dirty="0" smtClean="0">
                <a:solidFill>
                  <a:schemeClr val="tx1"/>
                </a:solidFill>
                <a:latin typeface="+mj-lt"/>
                <a:ea typeface="Calibri" panose="020F0502020204030204" pitchFamily="34" charset="0"/>
                <a:cs typeface="Times New Roman" panose="02020603050405020304" pitchFamily="18" charset="0"/>
              </a:rPr>
              <a:t>WHO (2015). Sanitation </a:t>
            </a:r>
            <a:r>
              <a:rPr lang="en-GB" sz="1600" dirty="0">
                <a:solidFill>
                  <a:schemeClr val="tx1"/>
                </a:solidFill>
                <a:latin typeface="+mj-lt"/>
                <a:ea typeface="Calibri" panose="020F0502020204030204" pitchFamily="34" charset="0"/>
                <a:cs typeface="Times New Roman" panose="02020603050405020304" pitchFamily="18" charset="0"/>
              </a:rPr>
              <a:t>safety </a:t>
            </a:r>
            <a:r>
              <a:rPr lang="en-GB" sz="1600" dirty="0" smtClean="0">
                <a:solidFill>
                  <a:schemeClr val="tx1"/>
                </a:solidFill>
                <a:latin typeface="+mj-lt"/>
                <a:ea typeface="Calibri" panose="020F0502020204030204" pitchFamily="34" charset="0"/>
                <a:cs typeface="Times New Roman" panose="02020603050405020304" pitchFamily="18" charset="0"/>
              </a:rPr>
              <a:t>planning: manual for safe use and disposal of wastewater, greywater and excreta. </a:t>
            </a:r>
            <a:r>
              <a:rPr lang="en-GB" sz="1600" dirty="0">
                <a:solidFill>
                  <a:schemeClr val="tx1"/>
                </a:solidFill>
                <a:latin typeface="+mj-lt"/>
                <a:ea typeface="Calibri" panose="020F0502020204030204" pitchFamily="34" charset="0"/>
                <a:cs typeface="Times New Roman" panose="02020603050405020304" pitchFamily="18" charset="0"/>
                <a:hlinkClick r:id="rId3"/>
              </a:rPr>
              <a:t>http://www.who.int/water_sanitation_health/publications/ssp-manual/en</a:t>
            </a:r>
            <a:r>
              <a:rPr lang="en-GB" sz="1600" dirty="0" smtClean="0">
                <a:solidFill>
                  <a:schemeClr val="tx1"/>
                </a:solidFill>
                <a:latin typeface="+mj-lt"/>
                <a:ea typeface="Calibri" panose="020F0502020204030204" pitchFamily="34" charset="0"/>
                <a:cs typeface="Times New Roman" panose="02020603050405020304" pitchFamily="18" charset="0"/>
                <a:hlinkClick r:id="rId3"/>
              </a:rPr>
              <a:t>/</a:t>
            </a:r>
            <a:endParaRPr lang="en-GB" sz="1600" dirty="0" smtClean="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tabLst>
                <a:tab pos="901809" algn="l"/>
              </a:tabLst>
            </a:pPr>
            <a:endParaRPr lang="en-GB" sz="1600" dirty="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tabLst>
                <a:tab pos="901809" algn="l"/>
              </a:tabLst>
            </a:pPr>
            <a:r>
              <a:rPr lang="en-GB" sz="1600" dirty="0" smtClean="0">
                <a:solidFill>
                  <a:schemeClr val="tx1"/>
                </a:solidFill>
                <a:latin typeface="+mj-lt"/>
                <a:ea typeface="Calibri" panose="020F0502020204030204" pitchFamily="34" charset="0"/>
                <a:cs typeface="Times New Roman" panose="02020603050405020304" pitchFamily="18" charset="0"/>
              </a:rPr>
              <a:t>WHO (2008). Essential environmental health standards in health care.</a:t>
            </a:r>
            <a:r>
              <a:rPr lang="en-US" sz="1600" dirty="0">
                <a:solidFill>
                  <a:schemeClr val="tx1"/>
                </a:solidFill>
                <a:latin typeface="+mj-lt"/>
                <a:ea typeface="Calibri" panose="020F0502020204030204" pitchFamily="34" charset="0"/>
                <a:cs typeface="Times New Roman" panose="02020603050405020304" pitchFamily="18" charset="0"/>
              </a:rPr>
              <a:t> http://www.who.int/water_sanitation_health/hygiene/settings/ehs_hc/en/ </a:t>
            </a:r>
            <a:endParaRPr lang="en-US" sz="1600" dirty="0" smtClean="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tabLst>
                <a:tab pos="901809" algn="l"/>
              </a:tabLst>
            </a:pPr>
            <a:endParaRPr lang="en-US" sz="1600" dirty="0" smtClean="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tabLst>
                <a:tab pos="901809" algn="l"/>
              </a:tabLst>
            </a:pPr>
            <a:r>
              <a:rPr lang="en-GB" sz="1600" dirty="0" smtClean="0">
                <a:solidFill>
                  <a:schemeClr val="tx1"/>
                </a:solidFill>
                <a:latin typeface="+mj-lt"/>
                <a:ea typeface="Calibri" panose="020F0502020204030204" pitchFamily="34" charset="0"/>
                <a:cs typeface="Times New Roman" panose="02020603050405020304" pitchFamily="18" charset="0"/>
              </a:rPr>
              <a:t>WHO (2011). Technical notes on drinking water, sanitation and hygiene in emergencies. Available at </a:t>
            </a:r>
            <a:r>
              <a:rPr lang="en-GB" sz="1600" dirty="0" smtClean="0">
                <a:solidFill>
                  <a:schemeClr val="tx1"/>
                </a:solidFill>
                <a:latin typeface="+mj-lt"/>
                <a:ea typeface="Calibri" panose="020F0502020204030204" pitchFamily="34" charset="0"/>
                <a:cs typeface="Times New Roman" panose="02020603050405020304" pitchFamily="18" charset="0"/>
                <a:hlinkClick r:id="rId4"/>
              </a:rPr>
              <a:t>http://www.who.int/water_sanitation_health/publications/2011/tn9_how_much_water_en.pdf</a:t>
            </a:r>
            <a:endParaRPr lang="en-GB" sz="1600" dirty="0" smtClean="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tabLst>
                <a:tab pos="901809" algn="l"/>
              </a:tabLst>
            </a:pPr>
            <a:endParaRPr lang="en-GB" sz="1600" dirty="0" smtClean="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tabLst>
                <a:tab pos="901809" algn="l"/>
              </a:tabLst>
            </a:pPr>
            <a:r>
              <a:rPr lang="en-GB" sz="1600" dirty="0" smtClean="0">
                <a:solidFill>
                  <a:schemeClr val="tx1"/>
                </a:solidFill>
                <a:latin typeface="+mj-lt"/>
                <a:ea typeface="Calibri" panose="020F0502020204030204" pitchFamily="34" charset="0"/>
                <a:cs typeface="Times New Roman" panose="02020603050405020304" pitchFamily="18" charset="0"/>
              </a:rPr>
              <a:t>WHO/UNICEF (2015). Water, sanitation and hygiene in healthcare facilities: Status in low-and middle-income countries and way forward</a:t>
            </a:r>
            <a:r>
              <a:rPr lang="en-GB" sz="1600" dirty="0">
                <a:solidFill>
                  <a:schemeClr val="tx1"/>
                </a:solidFill>
                <a:latin typeface="+mj-lt"/>
                <a:ea typeface="Calibri" panose="020F0502020204030204" pitchFamily="34" charset="0"/>
                <a:cs typeface="Times New Roman" panose="02020603050405020304" pitchFamily="18" charset="0"/>
              </a:rPr>
              <a:t>. </a:t>
            </a:r>
            <a:r>
              <a:rPr lang="en-GB" sz="1600" dirty="0">
                <a:solidFill>
                  <a:schemeClr val="tx1"/>
                </a:solidFill>
                <a:latin typeface="+mj-lt"/>
                <a:ea typeface="Calibri" panose="020F0502020204030204" pitchFamily="34" charset="0"/>
                <a:cs typeface="Times New Roman" panose="02020603050405020304" pitchFamily="18" charset="0"/>
                <a:hlinkClick r:id="rId5"/>
              </a:rPr>
              <a:t>http://www.who.int/water_sanitation_health/publications/wash-health-care-facilities/en</a:t>
            </a:r>
            <a:r>
              <a:rPr lang="en-GB" sz="1600" dirty="0" smtClean="0">
                <a:solidFill>
                  <a:schemeClr val="tx1"/>
                </a:solidFill>
                <a:latin typeface="+mj-lt"/>
                <a:ea typeface="Calibri" panose="020F0502020204030204" pitchFamily="34" charset="0"/>
                <a:cs typeface="Times New Roman" panose="02020603050405020304" pitchFamily="18" charset="0"/>
                <a:hlinkClick r:id="rId5"/>
              </a:rPr>
              <a:t>/</a:t>
            </a:r>
            <a:endParaRPr lang="en-GB" sz="1600" dirty="0" smtClean="0">
              <a:solidFill>
                <a:schemeClr val="tx1"/>
              </a:solidFill>
              <a:latin typeface="+mj-lt"/>
              <a:ea typeface="Calibri" panose="020F0502020204030204" pitchFamily="34" charset="0"/>
              <a:cs typeface="Times New Roman" panose="02020603050405020304" pitchFamily="18" charset="0"/>
            </a:endParaRPr>
          </a:p>
          <a:p>
            <a:pPr marL="0" indent="0">
              <a:spcBef>
                <a:spcPts val="0"/>
              </a:spcBef>
              <a:spcAft>
                <a:spcPts val="0"/>
              </a:spcAft>
              <a:buNone/>
              <a:tabLst>
                <a:tab pos="901809" algn="l"/>
              </a:tabLst>
            </a:pPr>
            <a:endParaRPr lang="en-GB" sz="1600" dirty="0" smtClean="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tabLst>
                <a:tab pos="901809" algn="l"/>
              </a:tabLst>
            </a:pPr>
            <a:r>
              <a:rPr lang="en-GB" altLang="en-US" sz="1600" dirty="0" smtClean="0">
                <a:solidFill>
                  <a:schemeClr val="tx1"/>
                </a:solidFill>
                <a:latin typeface="+mj-lt"/>
                <a:ea typeface="MS PGothic" pitchFamily="34" charset="-128"/>
              </a:rPr>
              <a:t>Swedish Red Cross (Ed.) (2008): Slide show of Swedish Red Cross water and sanitation module 4O ERU deployed in Philippines. Stockholm: Swedish Red Cross. URL: </a:t>
            </a:r>
            <a:r>
              <a:rPr lang="en-GB" altLang="en-US" sz="1600" dirty="0" smtClean="0">
                <a:solidFill>
                  <a:schemeClr val="tx1"/>
                </a:solidFill>
                <a:latin typeface="+mj-lt"/>
                <a:ea typeface="MS PGothic" pitchFamily="34" charset="-128"/>
                <a:hlinkClick r:id="rId6"/>
              </a:rPr>
              <a:t>http://www.ifrc.org/Global/sw-watsan-eru-philippines0808.pdf</a:t>
            </a:r>
            <a:r>
              <a:rPr lang="en-GB" altLang="en-US" sz="1600" dirty="0" smtClean="0">
                <a:solidFill>
                  <a:schemeClr val="tx1"/>
                </a:solidFill>
                <a:latin typeface="+mj-lt"/>
                <a:ea typeface="MS PGothic" pitchFamily="34" charset="-128"/>
              </a:rPr>
              <a:t> [Accessed: 20.03.2015].</a:t>
            </a:r>
          </a:p>
          <a:p>
            <a:pPr marL="0" indent="0">
              <a:spcBef>
                <a:spcPts val="0"/>
              </a:spcBef>
              <a:spcAft>
                <a:spcPts val="0"/>
              </a:spcAft>
              <a:buNone/>
              <a:tabLst>
                <a:tab pos="901809" algn="l"/>
              </a:tabLst>
            </a:pPr>
            <a:endParaRPr lang="en-GB" altLang="en-US" sz="1600" dirty="0" smtClean="0">
              <a:solidFill>
                <a:schemeClr val="tx1"/>
              </a:solidFill>
              <a:latin typeface="+mj-lt"/>
              <a:ea typeface="MS PGothic" pitchFamily="34" charset="-128"/>
            </a:endParaRPr>
          </a:p>
          <a:p>
            <a:pPr>
              <a:spcBef>
                <a:spcPts val="0"/>
              </a:spcBef>
              <a:spcAft>
                <a:spcPts val="0"/>
              </a:spcAft>
              <a:tabLst>
                <a:tab pos="901809" algn="l"/>
              </a:tabLst>
            </a:pPr>
            <a:r>
              <a:rPr lang="en-GB" sz="1600" dirty="0" smtClean="0">
                <a:solidFill>
                  <a:schemeClr val="tx1"/>
                </a:solidFill>
                <a:latin typeface="+mj-lt"/>
                <a:ea typeface="MS PGothic" pitchFamily="34" charset="-128"/>
              </a:rPr>
              <a:t>Peal, Andy; Evans, Barbara; Van der </a:t>
            </a:r>
            <a:r>
              <a:rPr lang="en-GB" sz="1600" dirty="0" err="1" smtClean="0">
                <a:solidFill>
                  <a:schemeClr val="tx1"/>
                </a:solidFill>
                <a:latin typeface="+mj-lt"/>
                <a:ea typeface="MS PGothic" pitchFamily="34" charset="-128"/>
              </a:rPr>
              <a:t>Voorden</a:t>
            </a:r>
            <a:r>
              <a:rPr lang="en-GB" sz="1600" dirty="0" smtClean="0">
                <a:solidFill>
                  <a:schemeClr val="tx1"/>
                </a:solidFill>
                <a:latin typeface="+mj-lt"/>
                <a:ea typeface="MS PGothic" pitchFamily="34" charset="-128"/>
              </a:rPr>
              <a:t>, </a:t>
            </a:r>
            <a:r>
              <a:rPr lang="en-GB" sz="1600" dirty="0" err="1" smtClean="0">
                <a:solidFill>
                  <a:schemeClr val="tx1"/>
                </a:solidFill>
                <a:latin typeface="+mj-lt"/>
                <a:ea typeface="MS PGothic" pitchFamily="34" charset="-128"/>
              </a:rPr>
              <a:t>Calolin</a:t>
            </a:r>
            <a:r>
              <a:rPr lang="en-GB" sz="1600" dirty="0" smtClean="0">
                <a:solidFill>
                  <a:schemeClr val="tx1"/>
                </a:solidFill>
                <a:latin typeface="+mj-lt"/>
                <a:ea typeface="MS PGothic" pitchFamily="34" charset="-128"/>
              </a:rPr>
              <a:t> (2010): Hygiene and Sanitation Software: An Overview of Approaches. Geneva: Water Supply &amp; Sanitation Collaborative Council.</a:t>
            </a:r>
          </a:p>
          <a:p>
            <a:pPr>
              <a:spcBef>
                <a:spcPts val="0"/>
              </a:spcBef>
              <a:spcAft>
                <a:spcPts val="0"/>
              </a:spcAft>
              <a:tabLst>
                <a:tab pos="901809" algn="l"/>
              </a:tabLst>
            </a:pPr>
            <a:endParaRPr lang="en-US" sz="1600" dirty="0" smtClean="0">
              <a:solidFill>
                <a:schemeClr val="tx1"/>
              </a:solidFill>
              <a:latin typeface="+mj-lt"/>
              <a:ea typeface="Calibri" panose="020F0502020204030204" pitchFamily="34" charset="0"/>
              <a:cs typeface="Times New Roman" panose="02020603050405020304" pitchFamily="18" charset="0"/>
            </a:endParaRPr>
          </a:p>
          <a:p>
            <a:pPr>
              <a:spcBef>
                <a:spcPts val="0"/>
              </a:spcBef>
              <a:spcAft>
                <a:spcPts val="0"/>
              </a:spcAft>
            </a:pPr>
            <a:endParaRPr lang="en-GB" sz="1600" dirty="0">
              <a:solidFill>
                <a:schemeClr val="tx1"/>
              </a:solidFill>
              <a:latin typeface="+mj-lt"/>
            </a:endParaRPr>
          </a:p>
        </p:txBody>
      </p:sp>
    </p:spTree>
    <p:extLst>
      <p:ext uri="{BB962C8B-B14F-4D97-AF65-F5344CB8AC3E}">
        <p14:creationId xmlns:p14="http://schemas.microsoft.com/office/powerpoint/2010/main" val="3645131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Overview</a:t>
            </a:r>
            <a:endParaRPr lang="en-GB" dirty="0"/>
          </a:p>
        </p:txBody>
      </p:sp>
      <p:sp>
        <p:nvSpPr>
          <p:cNvPr id="5123" name="Content Placeholder 2"/>
          <p:cNvSpPr>
            <a:spLocks noGrp="1"/>
          </p:cNvSpPr>
          <p:nvPr>
            <p:ph idx="1"/>
          </p:nvPr>
        </p:nvSpPr>
        <p:spPr>
          <a:xfrm>
            <a:off x="517525" y="1595983"/>
            <a:ext cx="9696450" cy="5084762"/>
          </a:xfrm>
        </p:spPr>
        <p:txBody>
          <a:bodyPr/>
          <a:lstStyle/>
          <a:p>
            <a:pPr>
              <a:buFont typeface="Wingdings" pitchFamily="2" charset="2"/>
              <a:buChar char="§"/>
            </a:pPr>
            <a:r>
              <a:rPr lang="en-GB" altLang="en-US" dirty="0" smtClean="0"/>
              <a:t>Minimum requirements for sanitation in health care facilities</a:t>
            </a:r>
          </a:p>
          <a:p>
            <a:pPr>
              <a:buFont typeface="Wingdings" pitchFamily="2" charset="2"/>
              <a:buChar char="§"/>
            </a:pPr>
            <a:r>
              <a:rPr lang="en-US" altLang="en-US" dirty="0">
                <a:ea typeface="ＭＳ Ｐゴシック" pitchFamily="34" charset="-128"/>
              </a:rPr>
              <a:t>U</a:t>
            </a:r>
            <a:r>
              <a:rPr lang="en-US" altLang="en-US" dirty="0" smtClean="0">
                <a:ea typeface="ＭＳ Ｐゴシック" pitchFamily="34" charset="-128"/>
              </a:rPr>
              <a:t>se </a:t>
            </a:r>
            <a:r>
              <a:rPr lang="en-US" altLang="en-US" dirty="0">
                <a:ea typeface="ＭＳ Ｐゴシック" pitchFamily="34" charset="-128"/>
              </a:rPr>
              <a:t>and maintenance of sanitation facilities in health care facilities</a:t>
            </a:r>
          </a:p>
          <a:p>
            <a:pPr>
              <a:buFont typeface="Wingdings" pitchFamily="2" charset="2"/>
              <a:buChar char="§"/>
            </a:pPr>
            <a:r>
              <a:rPr lang="en-GB" altLang="en-US" dirty="0" smtClean="0"/>
              <a:t>How to share knowledge and skills to improve sanitation services in health care facilities</a:t>
            </a:r>
          </a:p>
        </p:txBody>
      </p:sp>
    </p:spTree>
    <p:extLst>
      <p:ext uri="{BB962C8B-B14F-4D97-AF65-F5344CB8AC3E}">
        <p14:creationId xmlns:p14="http://schemas.microsoft.com/office/powerpoint/2010/main" val="604375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sanitation</a:t>
            </a:r>
            <a:endParaRPr lang="en-GB" dirty="0"/>
          </a:p>
        </p:txBody>
      </p:sp>
      <p:sp>
        <p:nvSpPr>
          <p:cNvPr id="3" name="Content Placeholder 2"/>
          <p:cNvSpPr>
            <a:spLocks noGrp="1"/>
          </p:cNvSpPr>
          <p:nvPr>
            <p:ph idx="1"/>
          </p:nvPr>
        </p:nvSpPr>
        <p:spPr>
          <a:xfrm>
            <a:off x="517525" y="1331913"/>
            <a:ext cx="9696450" cy="5084762"/>
          </a:xfrm>
        </p:spPr>
        <p:txBody>
          <a:bodyPr/>
          <a:lstStyle/>
          <a:p>
            <a:r>
              <a:rPr lang="en-GB" sz="2600" dirty="0" smtClean="0"/>
              <a:t>Human faeces is the most common source microbial pathogens (germs). One gram  of human faces has over 1,000,000,000 pathogens.</a:t>
            </a:r>
          </a:p>
          <a:p>
            <a:r>
              <a:rPr lang="en-GB" sz="2600" dirty="0" smtClean="0"/>
              <a:t>Germs are passed on from an infected person to a new host through contaminated food, fingers, fluids (i.e. water) fields (agriculture) and flies.</a:t>
            </a:r>
          </a:p>
          <a:p>
            <a:r>
              <a:rPr lang="en-GB" sz="2600" dirty="0" smtClean="0"/>
              <a:t>Safely managed sanitation systems (i.e. improved latrines / toilets connected to a sewer) are a primary barrier that breaks the transmission route by safely confining and treating faeces.</a:t>
            </a:r>
          </a:p>
          <a:p>
            <a:r>
              <a:rPr lang="en-GB" sz="2600" dirty="0" smtClean="0"/>
              <a:t>Safe water supply (fluids) and hand hygiene provide the secondary barriers to prevent faecal – oral contamination</a:t>
            </a:r>
            <a:endParaRPr lang="en-GB" sz="2600" dirty="0"/>
          </a:p>
        </p:txBody>
      </p:sp>
    </p:spTree>
    <p:extLst>
      <p:ext uri="{BB962C8B-B14F-4D97-AF65-F5344CB8AC3E}">
        <p14:creationId xmlns:p14="http://schemas.microsoft.com/office/powerpoint/2010/main" val="3207920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 Diagram</a:t>
            </a:r>
            <a:endParaRPr lang="en-GB" dirty="0"/>
          </a:p>
        </p:txBody>
      </p:sp>
      <p:pic>
        <p:nvPicPr>
          <p:cNvPr id="5" name="Picture 4"/>
          <p:cNvPicPr/>
          <p:nvPr/>
        </p:nvPicPr>
        <p:blipFill>
          <a:blip r:embed="rId2">
            <a:extLst>
              <a:ext uri="{28A0092B-C50C-407E-A947-70E740481C1C}">
                <a14:useLocalDpi xmlns:a14="http://schemas.microsoft.com/office/drawing/2010/main" val="0"/>
              </a:ext>
            </a:extLst>
          </a:blip>
          <a:srcRect b="5193"/>
          <a:stretch>
            <a:fillRect/>
          </a:stretch>
        </p:blipFill>
        <p:spPr bwMode="auto">
          <a:xfrm>
            <a:off x="891117" y="1428239"/>
            <a:ext cx="8911167" cy="5208869"/>
          </a:xfrm>
          <a:prstGeom prst="rect">
            <a:avLst/>
          </a:prstGeom>
          <a:noFill/>
          <a:ln>
            <a:noFill/>
          </a:ln>
        </p:spPr>
      </p:pic>
    </p:spTree>
    <p:extLst>
      <p:ext uri="{BB962C8B-B14F-4D97-AF65-F5344CB8AC3E}">
        <p14:creationId xmlns:p14="http://schemas.microsoft.com/office/powerpoint/2010/main" val="4255364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a:t>
            </a:r>
            <a:endParaRPr lang="en-GB" dirty="0"/>
          </a:p>
        </p:txBody>
      </p:sp>
      <p:sp>
        <p:nvSpPr>
          <p:cNvPr id="4" name="Content Placeholder 3"/>
          <p:cNvSpPr>
            <a:spLocks noGrp="1"/>
          </p:cNvSpPr>
          <p:nvPr>
            <p:ph idx="1"/>
          </p:nvPr>
        </p:nvSpPr>
        <p:spPr/>
        <p:txBody>
          <a:bodyPr/>
          <a:lstStyle/>
          <a:p>
            <a:r>
              <a:rPr lang="en-GB" dirty="0" smtClean="0"/>
              <a:t>Which are the primary barriers to spread of germs?</a:t>
            </a:r>
          </a:p>
          <a:p>
            <a:r>
              <a:rPr lang="en-GB" dirty="0" smtClean="0"/>
              <a:t>Which are the secondary barriers?</a:t>
            </a:r>
          </a:p>
          <a:p>
            <a:endParaRPr lang="en-GB" dirty="0"/>
          </a:p>
        </p:txBody>
      </p:sp>
      <p:sp>
        <p:nvSpPr>
          <p:cNvPr id="3" name="Content Placeholder 2"/>
          <p:cNvSpPr txBox="1">
            <a:spLocks/>
          </p:cNvSpPr>
          <p:nvPr/>
        </p:nvSpPr>
        <p:spPr>
          <a:xfrm>
            <a:off x="89112" y="1344225"/>
            <a:ext cx="10604288" cy="5586933"/>
          </a:xfrm>
          <a:prstGeom prst="rect">
            <a:avLst/>
          </a:prstGeom>
        </p:spPr>
        <p:txBody>
          <a:bodyPr vert="horz" lIns="104306" tIns="52153" rIns="104306" bIns="52153" rtlCol="0">
            <a:normAutofit/>
          </a:bodyPr>
          <a:lstStyle>
            <a:lvl1pPr marL="342900" indent="-342900" algn="l" defTabSz="914400" rtl="0" eaLnBrk="1" latinLnBrk="0" hangingPunct="1">
              <a:spcBef>
                <a:spcPct val="20000"/>
              </a:spcBef>
              <a:buClr>
                <a:srgbClr val="DE2414"/>
              </a:buClr>
              <a:buFont typeface="Wingdings" pitchFamily="2" charset="2"/>
              <a:buChar char="§"/>
              <a:defRPr sz="2600" b="0" kern="1200">
                <a:solidFill>
                  <a:schemeClr val="tx1"/>
                </a:solidFill>
                <a:latin typeface="Arial" pitchFamily="34" charset="0"/>
                <a:ea typeface="+mn-ea"/>
                <a:cs typeface="Arial" pitchFamily="34" charset="0"/>
              </a:defRPr>
            </a:lvl1pPr>
            <a:lvl2pPr marL="684213" indent="-285750" algn="l" defTabSz="914400" rtl="0" eaLnBrk="1" latinLnBrk="0" hangingPunct="1">
              <a:spcBef>
                <a:spcPct val="20000"/>
              </a:spcBef>
              <a:buClr>
                <a:srgbClr val="F7941D"/>
              </a:buClr>
              <a:buFont typeface="Arial" pitchFamily="34" charset="0"/>
              <a:buChar char="–"/>
              <a:defRPr sz="2200" kern="1200">
                <a:solidFill>
                  <a:schemeClr val="tx1"/>
                </a:solidFill>
                <a:latin typeface="Arial" pitchFamily="34" charset="0"/>
                <a:ea typeface="+mn-ea"/>
                <a:cs typeface="Arial" pitchFamily="34" charset="0"/>
              </a:defRPr>
            </a:lvl2pPr>
            <a:lvl3pPr marL="911225" indent="-228600" algn="l" defTabSz="914400" rtl="0" eaLnBrk="1" latinLnBrk="0" hangingPunct="1">
              <a:spcBef>
                <a:spcPct val="20000"/>
              </a:spcBef>
              <a:buClr>
                <a:srgbClr val="FF0099"/>
              </a:buClr>
              <a:buFont typeface="Arial" pitchFamily="34" charset="0"/>
              <a:buChar char="•"/>
              <a:defRPr sz="2000" kern="1200">
                <a:solidFill>
                  <a:schemeClr val="tx1"/>
                </a:solidFill>
                <a:latin typeface="Arial" pitchFamily="34" charset="0"/>
                <a:ea typeface="+mn-ea"/>
                <a:cs typeface="Arial" pitchFamily="34" charset="0"/>
              </a:defRPr>
            </a:lvl3pPr>
            <a:lvl4pPr marL="1149350" indent="-228600" algn="l" defTabSz="914400" rtl="0" eaLnBrk="1" latinLnBrk="0" hangingPunct="1">
              <a:spcBef>
                <a:spcPct val="20000"/>
              </a:spcBef>
              <a:buClr>
                <a:srgbClr val="333399"/>
              </a:buClr>
              <a:buSzPct val="49000"/>
              <a:buFont typeface="Wingdings" pitchFamily="2" charset="2"/>
              <a:buChar char="v"/>
              <a:defRPr sz="1800" kern="1200">
                <a:solidFill>
                  <a:schemeClr val="tx1"/>
                </a:solidFill>
                <a:latin typeface="Arial" pitchFamily="34" charset="0"/>
                <a:ea typeface="+mn-ea"/>
                <a:cs typeface="Arial" pitchFamily="34" charset="0"/>
              </a:defRPr>
            </a:lvl4pPr>
            <a:lvl5pPr marL="1373188"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479879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Sanitation Aspects</a:t>
            </a:r>
            <a:endParaRPr lang="en-US" dirty="0"/>
          </a:p>
        </p:txBody>
      </p:sp>
      <p:sp>
        <p:nvSpPr>
          <p:cNvPr id="3" name="Content Placeholder 2"/>
          <p:cNvSpPr>
            <a:spLocks noGrp="1"/>
          </p:cNvSpPr>
          <p:nvPr>
            <p:ph idx="1"/>
          </p:nvPr>
        </p:nvSpPr>
        <p:spPr/>
        <p:txBody>
          <a:bodyPr>
            <a:normAutofit fontScale="92500" lnSpcReduction="10000"/>
          </a:bodyPr>
          <a:lstStyle/>
          <a:p>
            <a:r>
              <a:rPr lang="en-US" sz="3100" b="1" dirty="0"/>
              <a:t>Toilets</a:t>
            </a:r>
            <a:r>
              <a:rPr lang="en-US" sz="3100" dirty="0"/>
              <a:t>: Permitting safe defecation that </a:t>
            </a:r>
            <a:r>
              <a:rPr lang="en-US" sz="3100" dirty="0" smtClean="0"/>
              <a:t>protect </a:t>
            </a:r>
            <a:r>
              <a:rPr lang="en-US" sz="3100" dirty="0"/>
              <a:t>public health and the environment.</a:t>
            </a:r>
          </a:p>
          <a:p>
            <a:pPr lvl="0"/>
            <a:r>
              <a:rPr lang="en-US" sz="3100" b="1" dirty="0" smtClean="0"/>
              <a:t>Bathrooms/showers</a:t>
            </a:r>
            <a:r>
              <a:rPr lang="en-US" sz="3100" dirty="0" smtClean="0"/>
              <a:t>: </a:t>
            </a:r>
            <a:r>
              <a:rPr lang="en-US" sz="3100" dirty="0"/>
              <a:t>Permitting safe body washing that protect public health and environment.</a:t>
            </a:r>
          </a:p>
          <a:p>
            <a:r>
              <a:rPr lang="en-US" sz="3100" b="1" dirty="0"/>
              <a:t>Safe management of feces and urine</a:t>
            </a:r>
            <a:r>
              <a:rPr lang="en-US" sz="3100" dirty="0"/>
              <a:t>: Safe collection, storage, treatment, and disposal of human excreta.</a:t>
            </a:r>
          </a:p>
          <a:p>
            <a:r>
              <a:rPr lang="en-US" sz="3100" b="1" dirty="0"/>
              <a:t>Proper drainage</a:t>
            </a:r>
            <a:r>
              <a:rPr lang="en-US" sz="3100" dirty="0"/>
              <a:t> and disposal of </a:t>
            </a:r>
            <a:r>
              <a:rPr lang="en-US" sz="3100" dirty="0" err="1" smtClean="0"/>
              <a:t>stormwater</a:t>
            </a:r>
            <a:r>
              <a:rPr lang="en-US" sz="3100" dirty="0" smtClean="0"/>
              <a:t> and </a:t>
            </a:r>
            <a:r>
              <a:rPr lang="en-US" sz="3100" dirty="0" err="1" smtClean="0"/>
              <a:t>washwater</a:t>
            </a:r>
            <a:r>
              <a:rPr lang="en-US" sz="3100" dirty="0" smtClean="0"/>
              <a:t> (grey water).</a:t>
            </a:r>
            <a:endParaRPr lang="en-US" sz="3100" dirty="0"/>
          </a:p>
          <a:p>
            <a:pPr marL="0" indent="0">
              <a:buNone/>
              <a:defRPr/>
            </a:pPr>
            <a:r>
              <a:rPr lang="en-US" dirty="0"/>
              <a:t> </a:t>
            </a:r>
          </a:p>
          <a:p>
            <a:pPr marL="0" indent="0">
              <a:buNone/>
              <a:defRPr/>
            </a:pPr>
            <a:endParaRPr lang="en-US" dirty="0"/>
          </a:p>
        </p:txBody>
      </p:sp>
    </p:spTree>
    <p:extLst>
      <p:ext uri="{BB962C8B-B14F-4D97-AF65-F5344CB8AC3E}">
        <p14:creationId xmlns:p14="http://schemas.microsoft.com/office/powerpoint/2010/main" val="2260437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Global Sanitation Standards</a:t>
            </a:r>
            <a:endParaRPr lang="en-GB" dirty="0"/>
          </a:p>
        </p:txBody>
      </p:sp>
      <p:sp>
        <p:nvSpPr>
          <p:cNvPr id="3" name="Content Placeholder 2"/>
          <p:cNvSpPr>
            <a:spLocks noGrp="1"/>
          </p:cNvSpPr>
          <p:nvPr>
            <p:ph idx="1"/>
          </p:nvPr>
        </p:nvSpPr>
        <p:spPr/>
        <p:txBody>
          <a:bodyPr>
            <a:normAutofit/>
          </a:bodyPr>
          <a:lstStyle/>
          <a:p>
            <a:pPr>
              <a:spcBef>
                <a:spcPts val="0"/>
              </a:spcBef>
              <a:defRPr/>
            </a:pPr>
            <a:r>
              <a:rPr lang="en-US" sz="2600" dirty="0" smtClean="0"/>
              <a:t>Toilets </a:t>
            </a:r>
            <a:r>
              <a:rPr lang="en-US" sz="2600" dirty="0"/>
              <a:t>and bathrooms should be </a:t>
            </a:r>
            <a:r>
              <a:rPr lang="en-US" sz="2600" dirty="0" smtClean="0"/>
              <a:t>on-site, usable and accessible </a:t>
            </a:r>
            <a:r>
              <a:rPr lang="en-US" sz="2600" dirty="0"/>
              <a:t>to all staff, patients and </a:t>
            </a:r>
            <a:r>
              <a:rPr lang="en-US" sz="2600" dirty="0" smtClean="0"/>
              <a:t>visitors.</a:t>
            </a:r>
          </a:p>
          <a:p>
            <a:pPr>
              <a:spcBef>
                <a:spcPts val="0"/>
              </a:spcBef>
              <a:defRPr/>
            </a:pPr>
            <a:endParaRPr lang="en-US" sz="2600" dirty="0"/>
          </a:p>
          <a:p>
            <a:pPr>
              <a:spcBef>
                <a:spcPts val="0"/>
              </a:spcBef>
              <a:defRPr/>
            </a:pPr>
            <a:r>
              <a:rPr lang="en-US" sz="2600" dirty="0"/>
              <a:t>Toilets shall be </a:t>
            </a:r>
            <a:r>
              <a:rPr lang="en-US" sz="2600" dirty="0" smtClean="0"/>
              <a:t>clearly separated </a:t>
            </a:r>
            <a:r>
              <a:rPr lang="en-US" sz="2600" dirty="0"/>
              <a:t>for staff and </a:t>
            </a:r>
            <a:r>
              <a:rPr lang="en-US" sz="2600" dirty="0" smtClean="0"/>
              <a:t>patients/visitors.</a:t>
            </a:r>
          </a:p>
          <a:p>
            <a:pPr>
              <a:spcBef>
                <a:spcPts val="0"/>
              </a:spcBef>
              <a:defRPr/>
            </a:pPr>
            <a:endParaRPr lang="en-US" sz="2600" dirty="0" smtClean="0"/>
          </a:p>
          <a:p>
            <a:pPr>
              <a:spcBef>
                <a:spcPts val="0"/>
              </a:spcBef>
              <a:defRPr/>
            </a:pPr>
            <a:r>
              <a:rPr lang="en-US" sz="2600" dirty="0" smtClean="0"/>
              <a:t>Toilets should be clearly separated for </a:t>
            </a:r>
            <a:r>
              <a:rPr lang="en-US" sz="2600" dirty="0"/>
              <a:t>male and </a:t>
            </a:r>
            <a:r>
              <a:rPr lang="en-US" sz="2600" dirty="0" smtClean="0"/>
              <a:t>female users.</a:t>
            </a:r>
          </a:p>
          <a:p>
            <a:pPr>
              <a:spcBef>
                <a:spcPts val="0"/>
              </a:spcBef>
              <a:defRPr/>
            </a:pPr>
            <a:endParaRPr lang="en-US" sz="2600" dirty="0" smtClean="0"/>
          </a:p>
          <a:p>
            <a:pPr>
              <a:spcBef>
                <a:spcPts val="0"/>
              </a:spcBef>
              <a:defRPr/>
            </a:pPr>
            <a:r>
              <a:rPr lang="en-US" sz="2600" dirty="0" smtClean="0"/>
              <a:t>At least one facility should meet the needs of people with limited mobility and menstrual hygiene management needs.</a:t>
            </a:r>
            <a:endParaRPr lang="en-US" sz="2600" dirty="0"/>
          </a:p>
          <a:p>
            <a:pPr marL="0" indent="0">
              <a:buNone/>
              <a:defRPr/>
            </a:pPr>
            <a:endParaRPr lang="en-GB" dirty="0"/>
          </a:p>
        </p:txBody>
      </p:sp>
    </p:spTree>
    <p:extLst>
      <p:ext uri="{BB962C8B-B14F-4D97-AF65-F5344CB8AC3E}">
        <p14:creationId xmlns:p14="http://schemas.microsoft.com/office/powerpoint/2010/main" val="3835776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 sanitation standards continued </a:t>
            </a:r>
            <a:endParaRPr lang="en-GB" dirty="0"/>
          </a:p>
        </p:txBody>
      </p:sp>
      <p:sp>
        <p:nvSpPr>
          <p:cNvPr id="3" name="Content Placeholder 2"/>
          <p:cNvSpPr>
            <a:spLocks noGrp="1"/>
          </p:cNvSpPr>
          <p:nvPr>
            <p:ph idx="1"/>
          </p:nvPr>
        </p:nvSpPr>
        <p:spPr>
          <a:xfrm>
            <a:off x="243205" y="1370013"/>
            <a:ext cx="7733096" cy="5084762"/>
          </a:xfrm>
        </p:spPr>
        <p:txBody>
          <a:bodyPr/>
          <a:lstStyle/>
          <a:p>
            <a:r>
              <a:rPr lang="en-GB" sz="2400" dirty="0" smtClean="0"/>
              <a:t>Toilets should be </a:t>
            </a:r>
            <a:r>
              <a:rPr lang="en-GB" sz="2400" b="1" dirty="0" smtClean="0"/>
              <a:t>usable</a:t>
            </a:r>
          </a:p>
          <a:p>
            <a:pPr lvl="1"/>
            <a:r>
              <a:rPr lang="en-US" sz="1800" dirty="0" smtClean="0"/>
              <a:t>A </a:t>
            </a:r>
            <a:r>
              <a:rPr lang="en-US" sz="1800" dirty="0"/>
              <a:t>toilet/latrine should have a door which is unlocked when not in use (or for which a key is </a:t>
            </a:r>
            <a:r>
              <a:rPr lang="en-US" sz="1800" dirty="0" smtClean="0"/>
              <a:t>available) </a:t>
            </a:r>
            <a:r>
              <a:rPr lang="en-US" sz="1800" dirty="0"/>
              <a:t>and can be locked from the inside during use, there should be no major holes in the structure, the hole or pit should not be blocked, water should be available for flush/pour flush toilets, and there should be no cracks, or leaks in the toilet structure. It should be within the grounds of the facility</a:t>
            </a:r>
            <a:r>
              <a:rPr lang="en-US" sz="1800" b="1" dirty="0"/>
              <a:t> </a:t>
            </a:r>
            <a:r>
              <a:rPr lang="en-US" sz="1800" dirty="0"/>
              <a:t>and it should be clean as noted by absence of waste, visible dirt and excreta and </a:t>
            </a:r>
            <a:r>
              <a:rPr lang="en-US" sz="1800" dirty="0" smtClean="0"/>
              <a:t>insects)</a:t>
            </a:r>
            <a:r>
              <a:rPr lang="en-GB" sz="1800" dirty="0"/>
              <a:t>.</a:t>
            </a:r>
            <a:endParaRPr lang="en-GB" sz="1800" dirty="0" smtClean="0"/>
          </a:p>
          <a:p>
            <a:r>
              <a:rPr lang="en-GB" sz="2400" dirty="0" smtClean="0"/>
              <a:t>Toilets should have a functioning </a:t>
            </a:r>
            <a:r>
              <a:rPr lang="en-GB" sz="2400" b="1" dirty="0" smtClean="0"/>
              <a:t>hand hygiene </a:t>
            </a:r>
            <a:r>
              <a:rPr lang="en-GB" sz="2400" dirty="0" smtClean="0"/>
              <a:t>station within 5m. </a:t>
            </a:r>
          </a:p>
          <a:p>
            <a:r>
              <a:rPr lang="en-GB" sz="2400" dirty="0" smtClean="0"/>
              <a:t>Toilets should be </a:t>
            </a:r>
            <a:r>
              <a:rPr lang="en-GB" sz="2400" b="1" dirty="0" smtClean="0"/>
              <a:t>cleaned every day</a:t>
            </a:r>
            <a:r>
              <a:rPr lang="en-GB" sz="2400" dirty="0" smtClean="0"/>
              <a:t>, and have a record of cleaning clearly visible. </a:t>
            </a:r>
          </a:p>
          <a:p>
            <a:r>
              <a:rPr lang="en-GB" sz="2400" dirty="0" smtClean="0"/>
              <a:t>Toilets should be </a:t>
            </a:r>
            <a:r>
              <a:rPr lang="en-GB" sz="2400" b="1" dirty="0" smtClean="0"/>
              <a:t>adequately lit </a:t>
            </a:r>
            <a:r>
              <a:rPr lang="en-GB" sz="2400" dirty="0" smtClean="0"/>
              <a:t>for use at night </a:t>
            </a:r>
            <a:endParaRPr lang="en-GB" sz="2400" dirty="0"/>
          </a:p>
        </p:txBody>
      </p:sp>
      <p:pic>
        <p:nvPicPr>
          <p:cNvPr id="4" name="Picture 3"/>
          <p:cNvPicPr>
            <a:picLocks noChangeAspect="1"/>
          </p:cNvPicPr>
          <p:nvPr/>
        </p:nvPicPr>
        <p:blipFill>
          <a:blip r:embed="rId2"/>
          <a:stretch>
            <a:fillRect/>
          </a:stretch>
        </p:blipFill>
        <p:spPr>
          <a:xfrm>
            <a:off x="8275322" y="3910554"/>
            <a:ext cx="2264236" cy="2511269"/>
          </a:xfrm>
          <a:prstGeom prst="rect">
            <a:avLst/>
          </a:prstGeom>
        </p:spPr>
      </p:pic>
      <p:pic>
        <p:nvPicPr>
          <p:cNvPr id="5" name="Picture 4"/>
          <p:cNvPicPr>
            <a:picLocks noChangeAspect="1"/>
          </p:cNvPicPr>
          <p:nvPr/>
        </p:nvPicPr>
        <p:blipFill>
          <a:blip r:embed="rId3"/>
          <a:stretch>
            <a:fillRect/>
          </a:stretch>
        </p:blipFill>
        <p:spPr>
          <a:xfrm>
            <a:off x="8275321" y="1579115"/>
            <a:ext cx="2228426" cy="2260371"/>
          </a:xfrm>
          <a:prstGeom prst="rect">
            <a:avLst/>
          </a:prstGeom>
        </p:spPr>
      </p:pic>
    </p:spTree>
    <p:extLst>
      <p:ext uri="{BB962C8B-B14F-4D97-AF65-F5344CB8AC3E}">
        <p14:creationId xmlns:p14="http://schemas.microsoft.com/office/powerpoint/2010/main" val="286733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smtClean="0"/>
              <a:t>Global sanitation standards continued</a:t>
            </a:r>
            <a:endParaRPr lang="en-GB" dirty="0"/>
          </a:p>
        </p:txBody>
      </p:sp>
      <p:sp>
        <p:nvSpPr>
          <p:cNvPr id="9219" name="Content Placeholder 2"/>
          <p:cNvSpPr>
            <a:spLocks noGrp="1"/>
          </p:cNvSpPr>
          <p:nvPr>
            <p:ph idx="1"/>
          </p:nvPr>
        </p:nvSpPr>
        <p:spPr/>
        <p:txBody>
          <a:bodyPr/>
          <a:lstStyle/>
          <a:p>
            <a:r>
              <a:rPr lang="en-US" altLang="en-US" dirty="0" smtClean="0">
                <a:ea typeface="ＭＳ Ｐゴシック" pitchFamily="34" charset="-128"/>
              </a:rPr>
              <a:t>Wastewater generated in healthcare facilities should be disposed of promptly and safely to avoid contamination. </a:t>
            </a:r>
          </a:p>
          <a:p>
            <a:r>
              <a:rPr lang="en-US" altLang="en-US" dirty="0" smtClean="0">
                <a:ea typeface="ＭＳ Ｐゴシック" pitchFamily="34" charset="-128"/>
              </a:rPr>
              <a:t>Wastewater treatment facilities can be onsite or off-site depending on availability of such facilities.</a:t>
            </a:r>
          </a:p>
          <a:p>
            <a:r>
              <a:rPr lang="en-US" altLang="en-US" dirty="0" smtClean="0">
                <a:ea typeface="ＭＳ Ｐゴシック" pitchFamily="34" charset="-128"/>
              </a:rPr>
              <a:t>Storm water should be drained through properly designed channels directing flow away from buildings and into a safe area in the environment.</a:t>
            </a:r>
            <a:endParaRPr lang="en-GB" altLang="en-US" dirty="0" smtClean="0">
              <a:ea typeface="ＭＳ Ｐゴシック" pitchFamily="34" charset="-128"/>
            </a:endParaRPr>
          </a:p>
        </p:txBody>
      </p:sp>
    </p:spTree>
    <p:extLst>
      <p:ext uri="{BB962C8B-B14F-4D97-AF65-F5344CB8AC3E}">
        <p14:creationId xmlns:p14="http://schemas.microsoft.com/office/powerpoint/2010/main" val="3674415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
  <a:themeElements>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master">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42988" rtl="1" eaLnBrk="1" fontAlgn="base" latinLnBrk="0" hangingPunct="1">
          <a:lnSpc>
            <a:spcPct val="100000"/>
          </a:lnSpc>
          <a:spcBef>
            <a:spcPct val="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1303</TotalTime>
  <Words>1018</Words>
  <Application>Microsoft Office PowerPoint</Application>
  <PresentationFormat>Custom</PresentationFormat>
  <Paragraphs>122</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master</vt:lpstr>
      <vt:lpstr>PowerPoint Presentation</vt:lpstr>
      <vt:lpstr>Overview</vt:lpstr>
      <vt:lpstr>Importance of sanitation</vt:lpstr>
      <vt:lpstr>F Diagram</vt:lpstr>
      <vt:lpstr>Barriers</vt:lpstr>
      <vt:lpstr>Sanitation Aspects</vt:lpstr>
      <vt:lpstr>Global Sanitation Standards</vt:lpstr>
      <vt:lpstr>Global sanitation standards continued </vt:lpstr>
      <vt:lpstr>Global sanitation standards continued</vt:lpstr>
      <vt:lpstr>Sanitation requirements</vt:lpstr>
      <vt:lpstr>Cleaning </vt:lpstr>
      <vt:lpstr>Managing and maintaining sanitation facilities</vt:lpstr>
      <vt:lpstr>Simple improvements </vt:lpstr>
      <vt:lpstr>Safe wastewater management</vt:lpstr>
      <vt:lpstr>Storm water drainage</vt:lpstr>
      <vt:lpstr>WASH FIT sanitation indicators</vt:lpstr>
      <vt:lpstr>WASH FIT sanitation indicators</vt:lpstr>
      <vt:lpstr> Questions? </vt:lpstr>
      <vt:lpstr> References</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dc:title>
  <dc:subject>WHO template and recommendations</dc:subject>
  <dc:creator>Anne Guilloux</dc:creator>
  <cp:keywords>communication, photos, text</cp:keywords>
  <cp:lastModifiedBy>HAYTER, Arabella</cp:lastModifiedBy>
  <cp:revision>65</cp:revision>
  <dcterms:created xsi:type="dcterms:W3CDTF">2005-03-01T08:26:43Z</dcterms:created>
  <dcterms:modified xsi:type="dcterms:W3CDTF">2016-11-21T16:36:14Z</dcterms:modified>
  <cp:category>Guidelines</cp:category>
</cp:coreProperties>
</file>