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81" r:id="rId6"/>
    <p:sldId id="261" r:id="rId7"/>
    <p:sldId id="282" r:id="rId8"/>
    <p:sldId id="263" r:id="rId9"/>
    <p:sldId id="283" r:id="rId10"/>
    <p:sldId id="264" r:id="rId11"/>
    <p:sldId id="284" r:id="rId12"/>
    <p:sldId id="265" r:id="rId13"/>
    <p:sldId id="285" r:id="rId14"/>
    <p:sldId id="266" r:id="rId15"/>
    <p:sldId id="286" r:id="rId16"/>
    <p:sldId id="267" r:id="rId17"/>
    <p:sldId id="287" r:id="rId18"/>
    <p:sldId id="268" r:id="rId19"/>
    <p:sldId id="288" r:id="rId20"/>
    <p:sldId id="269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70" r:id="rId29"/>
    <p:sldId id="296" r:id="rId30"/>
    <p:sldId id="271" r:id="rId31"/>
    <p:sldId id="28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D4"/>
    <a:srgbClr val="4C7088"/>
    <a:srgbClr val="569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55"/>
    <p:restoredTop sz="96162"/>
  </p:normalViewPr>
  <p:slideViewPr>
    <p:cSldViewPr snapToGrid="0" snapToObjects="1">
      <p:cViewPr varScale="1">
        <p:scale>
          <a:sx n="159" d="100"/>
          <a:sy n="159" d="100"/>
        </p:scale>
        <p:origin x="2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5" d="100"/>
          <a:sy n="125" d="100"/>
        </p:scale>
        <p:origin x="524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A0887E9-DB38-8E46-89C0-C2CE33B660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536D07-5344-954C-932C-0E6996A7D4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AFCC-72F7-F045-B98B-6642267733FB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5DE5D-9DEF-AF44-BEAA-41EAAA6D87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806DF-E6FE-CF47-957E-C1015C18DB7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9470F-734C-8D40-8EA1-1A4D9AF2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37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A68BA-D614-3B4A-A090-6E2EA9F5A1CE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54E39-B4E3-6B4C-8A28-4639DD72D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2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question is</a:t>
            </a:r>
            <a:r>
              <a:rPr lang="en-US" baseline="0" dirty="0"/>
              <a:t> on </a:t>
            </a:r>
            <a:r>
              <a:rPr lang="en-US" baseline="0"/>
              <a:t>a separate page, with the answer following on the next page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54E39-B4E3-6B4C-8A28-4639DD72D9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0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87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2087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0F93CA82-1C11-8347-97DC-30E6B9DEF24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29500" y="265473"/>
            <a:ext cx="1562100" cy="63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355614" y="1745786"/>
            <a:ext cx="7852329" cy="1446550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lnSpc>
                <a:spcPct val="100000"/>
              </a:lnSpc>
            </a:pPr>
            <a:r>
              <a:rPr lang="en-US" sz="4000" b="1" spc="-114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Toilet Twinning</a:t>
            </a:r>
          </a:p>
          <a:p>
            <a:pPr marL="12700" algn="l">
              <a:lnSpc>
                <a:spcPct val="100000"/>
              </a:lnSpc>
            </a:pPr>
            <a:r>
              <a:rPr lang="en-US" sz="5400" spc="-114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804108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117021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5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Which of the following is </a:t>
            </a:r>
            <a:r>
              <a:rPr lang="en-US" sz="2400" b="1" u="sng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not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an alternative word for a </a:t>
            </a:r>
            <a:r>
              <a:rPr lang="en-US" sz="2400" b="1" spc="-5" dirty="0" err="1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potty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?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chamber pot 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thunder box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plant pot </a:t>
            </a:r>
          </a:p>
        </p:txBody>
      </p:sp>
    </p:spTree>
    <p:extLst>
      <p:ext uri="{BB962C8B-B14F-4D97-AF65-F5344CB8AC3E}">
        <p14:creationId xmlns:p14="http://schemas.microsoft.com/office/powerpoint/2010/main" val="311963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117021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5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Which of the following is </a:t>
            </a:r>
            <a:r>
              <a:rPr lang="en-US" sz="2400" b="1" u="sng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not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an alternative word for a </a:t>
            </a:r>
            <a:r>
              <a:rPr lang="en-US" sz="2400" b="1" spc="-5" dirty="0" err="1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potty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?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chamber pot 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thunder box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plant pot </a:t>
            </a:r>
          </a:p>
        </p:txBody>
      </p:sp>
    </p:spTree>
    <p:extLst>
      <p:ext uri="{BB962C8B-B14F-4D97-AF65-F5344CB8AC3E}">
        <p14:creationId xmlns:p14="http://schemas.microsoft.com/office/powerpoint/2010/main" val="167095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858484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6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In times past, human wee and dog poo were used in the tanning industry to: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remove hair from animal hides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mask the smell of rotting animal flesh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colour</a:t>
            </a: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the skins yellow or brown</a:t>
            </a:r>
          </a:p>
        </p:txBody>
      </p:sp>
    </p:spTree>
    <p:extLst>
      <p:ext uri="{BB962C8B-B14F-4D97-AF65-F5344CB8AC3E}">
        <p14:creationId xmlns:p14="http://schemas.microsoft.com/office/powerpoint/2010/main" val="1922913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858484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6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In times past, human wee and dog poo were used in the tanning industry to: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solidFill>
                <a:srgbClr val="0091D4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remove hair from animal hides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mask the smell of rotting animal flesh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colour</a:t>
            </a: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the skins yellow or brown</a:t>
            </a:r>
          </a:p>
        </p:txBody>
      </p:sp>
    </p:spTree>
    <p:extLst>
      <p:ext uri="{BB962C8B-B14F-4D97-AF65-F5344CB8AC3E}">
        <p14:creationId xmlns:p14="http://schemas.microsoft.com/office/powerpoint/2010/main" val="1736466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5870390" cy="2879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7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World Toilet day is on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17 November</a:t>
            </a:r>
            <a:b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</a:b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b) 18 November</a:t>
            </a:r>
            <a:b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</a:b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19 November</a:t>
            </a:r>
          </a:p>
        </p:txBody>
      </p:sp>
    </p:spTree>
    <p:extLst>
      <p:ext uri="{BB962C8B-B14F-4D97-AF65-F5344CB8AC3E}">
        <p14:creationId xmlns:p14="http://schemas.microsoft.com/office/powerpoint/2010/main" val="1743572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5870390" cy="2879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7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World Toilet day is on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17 November</a:t>
            </a:r>
            <a:b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</a:b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b) 18 November</a:t>
            </a:r>
            <a:b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</a:b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c) 19 November</a:t>
            </a:r>
          </a:p>
        </p:txBody>
      </p:sp>
    </p:spTree>
    <p:extLst>
      <p:ext uri="{BB962C8B-B14F-4D97-AF65-F5344CB8AC3E}">
        <p14:creationId xmlns:p14="http://schemas.microsoft.com/office/powerpoint/2010/main" val="202863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7517108" cy="367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8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In medical terms, poo can be sorted into 7 types, ranging from Type 1 (separate hard lumps) to Type 7 (entirely liquid). This is known as: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the Bath Chair Scale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b) the Bristol Stool Scale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the Taunton Throne Scale</a:t>
            </a:r>
          </a:p>
        </p:txBody>
      </p:sp>
    </p:spTree>
    <p:extLst>
      <p:ext uri="{BB962C8B-B14F-4D97-AF65-F5344CB8AC3E}">
        <p14:creationId xmlns:p14="http://schemas.microsoft.com/office/powerpoint/2010/main" val="1266847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7517108" cy="367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8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In medical terms, poo can be sorted into 7 types, ranging from Type 1 (separate hard lumps) to Type 7 (entirely liquid). This is known as: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the Bath Chair Scale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b) the Bristol Stool Scale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the Taunton Throne Scale</a:t>
            </a:r>
          </a:p>
        </p:txBody>
      </p:sp>
    </p:spTree>
    <p:extLst>
      <p:ext uri="{BB962C8B-B14F-4D97-AF65-F5344CB8AC3E}">
        <p14:creationId xmlns:p14="http://schemas.microsoft.com/office/powerpoint/2010/main" val="1808267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5643411" cy="327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9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What’s the average number of times per day that people pass wind?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4C7088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3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b) 15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25</a:t>
            </a:r>
          </a:p>
        </p:txBody>
      </p:sp>
    </p:spTree>
    <p:extLst>
      <p:ext uri="{BB962C8B-B14F-4D97-AF65-F5344CB8AC3E}">
        <p14:creationId xmlns:p14="http://schemas.microsoft.com/office/powerpoint/2010/main" val="283853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5643411" cy="327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9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What’s the average number of times per day that people pass wind?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4C7088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3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b) 15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25</a:t>
            </a:r>
          </a:p>
        </p:txBody>
      </p:sp>
    </p:spTree>
    <p:extLst>
      <p:ext uri="{BB962C8B-B14F-4D97-AF65-F5344CB8AC3E}">
        <p14:creationId xmlns:p14="http://schemas.microsoft.com/office/powerpoint/2010/main" val="94893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117021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Over a lifetime, the average person spends how long sitting on the toilet?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6</a:t>
            </a:r>
            <a:r>
              <a:rPr lang="en-US" sz="2400" spc="-1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months</a:t>
            </a: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1</a:t>
            </a: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8</a:t>
            </a:r>
            <a:r>
              <a:rPr lang="en-US" sz="2400" spc="-1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months</a:t>
            </a: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3</a:t>
            </a:r>
            <a:r>
              <a:rPr lang="en-US" sz="2400" spc="-1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years</a:t>
            </a: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245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7517108" cy="327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10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Who would meet in loos to discuss business whilst doing their business?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Vikings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b) Romans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politicians</a:t>
            </a:r>
          </a:p>
        </p:txBody>
      </p:sp>
    </p:spTree>
    <p:extLst>
      <p:ext uri="{BB962C8B-B14F-4D97-AF65-F5344CB8AC3E}">
        <p14:creationId xmlns:p14="http://schemas.microsoft.com/office/powerpoint/2010/main" val="154058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7517108" cy="327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10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Who would meet in loos to discuss business whilst doing their business?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Vikings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b) Romans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politicians</a:t>
            </a:r>
          </a:p>
        </p:txBody>
      </p:sp>
    </p:spTree>
    <p:extLst>
      <p:ext uri="{BB962C8B-B14F-4D97-AF65-F5344CB8AC3E}">
        <p14:creationId xmlns:p14="http://schemas.microsoft.com/office/powerpoint/2010/main" val="262021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7517108" cy="327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11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What might happen to your wee if you eat beetroot, rhubarb or blackberries?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it might smell very sweet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b) it might turn a pinky-red </a:t>
            </a:r>
            <a:r>
              <a:rPr lang="en-US" sz="2400" spc="-5" dirty="0" err="1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colour</a:t>
            </a: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the amount of wee might double </a:t>
            </a:r>
          </a:p>
        </p:txBody>
      </p:sp>
    </p:spTree>
    <p:extLst>
      <p:ext uri="{BB962C8B-B14F-4D97-AF65-F5344CB8AC3E}">
        <p14:creationId xmlns:p14="http://schemas.microsoft.com/office/powerpoint/2010/main" val="617495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7517108" cy="327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11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What might happen to your wee if you eat beetroot, rhubarb or blackberries?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it might smell very sweet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b) it might turn a pinky-red </a:t>
            </a:r>
            <a:r>
              <a:rPr lang="en-US" sz="2400" b="1" spc="-5" dirty="0" err="1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colour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the amount of wee might double </a:t>
            </a:r>
          </a:p>
        </p:txBody>
      </p:sp>
    </p:spTree>
    <p:extLst>
      <p:ext uri="{BB962C8B-B14F-4D97-AF65-F5344CB8AC3E}">
        <p14:creationId xmlns:p14="http://schemas.microsoft.com/office/powerpoint/2010/main" val="146377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7517108" cy="327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12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The term WC, used as an alternative name for a toilet, stands for: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wee cupboard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b) water closet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water chamber</a:t>
            </a:r>
          </a:p>
        </p:txBody>
      </p:sp>
    </p:spTree>
    <p:extLst>
      <p:ext uri="{BB962C8B-B14F-4D97-AF65-F5344CB8AC3E}">
        <p14:creationId xmlns:p14="http://schemas.microsoft.com/office/powerpoint/2010/main" val="1630624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7517108" cy="327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12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The term WC, used as an alternative name for a toilet, stands for: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wee cupboard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b) water closet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water chamber</a:t>
            </a:r>
          </a:p>
        </p:txBody>
      </p:sp>
    </p:spTree>
    <p:extLst>
      <p:ext uri="{BB962C8B-B14F-4D97-AF65-F5344CB8AC3E}">
        <p14:creationId xmlns:p14="http://schemas.microsoft.com/office/powerpoint/2010/main" val="1528548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7517108" cy="327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13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How many sheets of toilet paper does the average person use in one day?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</a:t>
            </a:r>
            <a:r>
              <a:rPr lang="is-I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29 </a:t>
            </a:r>
          </a:p>
          <a:p>
            <a:pPr marL="12700" marR="1570990">
              <a:lnSpc>
                <a:spcPct val="132000"/>
              </a:lnSpc>
            </a:pPr>
            <a:r>
              <a:rPr lang="is-I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b) 57 </a:t>
            </a:r>
          </a:p>
          <a:p>
            <a:pPr marL="12700" marR="1570990">
              <a:lnSpc>
                <a:spcPct val="132000"/>
              </a:lnSpc>
            </a:pPr>
            <a:r>
              <a:rPr lang="is-I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76 </a:t>
            </a:r>
          </a:p>
        </p:txBody>
      </p:sp>
    </p:spTree>
    <p:extLst>
      <p:ext uri="{BB962C8B-B14F-4D97-AF65-F5344CB8AC3E}">
        <p14:creationId xmlns:p14="http://schemas.microsoft.com/office/powerpoint/2010/main" val="1027886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7517108" cy="327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13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How many sheets of toilet paper does the average person use in one day?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</a:t>
            </a:r>
            <a:r>
              <a:rPr lang="is-I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29 </a:t>
            </a:r>
          </a:p>
          <a:p>
            <a:pPr marL="12700" marR="1570990">
              <a:lnSpc>
                <a:spcPct val="132000"/>
              </a:lnSpc>
            </a:pPr>
            <a:r>
              <a:rPr lang="is-I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b) 57 </a:t>
            </a:r>
          </a:p>
          <a:p>
            <a:pPr marL="12700" marR="1570990">
              <a:lnSpc>
                <a:spcPct val="132000"/>
              </a:lnSpc>
            </a:pPr>
            <a:r>
              <a:rPr lang="is-I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76 </a:t>
            </a:r>
          </a:p>
        </p:txBody>
      </p:sp>
    </p:spTree>
    <p:extLst>
      <p:ext uri="{BB962C8B-B14F-4D97-AF65-F5344CB8AC3E}">
        <p14:creationId xmlns:p14="http://schemas.microsoft.com/office/powerpoint/2010/main" val="388918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0" y="1809506"/>
            <a:ext cx="9205231" cy="3533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14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The ‘Big Stink’ is the name given to: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pc="-5" dirty="0">
              <a:solidFill>
                <a:srgbClr val="231F20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marL="342900" marR="1570990" indent="-342900">
              <a:buAutoNum type="alphaLcParenR"/>
            </a:pPr>
            <a:r>
              <a:rPr lang="en-US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the time in the 1850s when Parliament had to shut down in the summer because of the smell from the poo in the River Thames</a:t>
            </a:r>
          </a:p>
          <a:p>
            <a:pPr marL="342900" marR="1570990" indent="-342900">
              <a:buAutoNum type="alphaLcParenR"/>
            </a:pPr>
            <a:endParaRPr lang="en-US" spc="-5" dirty="0">
              <a:solidFill>
                <a:srgbClr val="231F20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marL="342900" marR="1570990" indent="-342900">
              <a:buAutoNum type="alphaLcParenR"/>
            </a:pPr>
            <a:r>
              <a:rPr lang="en-US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the time in 1936 when a sewage works in London exploded, sending </a:t>
            </a:r>
            <a:br>
              <a:rPr lang="en-US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</a:br>
            <a:r>
              <a:rPr lang="en-US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15 tons of poo over the surrounding houses</a:t>
            </a:r>
          </a:p>
          <a:p>
            <a:pPr marL="342900" marR="1570990" indent="-342900">
              <a:buAutoNum type="alphaLcParenR"/>
            </a:pPr>
            <a:endParaRPr lang="en-US" spc="-5" dirty="0">
              <a:solidFill>
                <a:srgbClr val="231F20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marL="342900" marR="1570990" indent="-342900">
              <a:buAutoNum type="alphaLcParenR"/>
            </a:pPr>
            <a:r>
              <a:rPr lang="en-US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the time in 1967 when it was so cold in Scotland that all the pipes froze, causing poo to flow back through the toilets into people’s houses</a:t>
            </a:r>
          </a:p>
        </p:txBody>
      </p:sp>
    </p:spTree>
    <p:extLst>
      <p:ext uri="{BB962C8B-B14F-4D97-AF65-F5344CB8AC3E}">
        <p14:creationId xmlns:p14="http://schemas.microsoft.com/office/powerpoint/2010/main" val="1081559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0" y="1809506"/>
            <a:ext cx="9205231" cy="3533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14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The ‘Big Stink’ is the name given to: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pc="-5" dirty="0">
              <a:solidFill>
                <a:srgbClr val="0091D4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marL="342900" marR="1570990" indent="-342900">
              <a:buAutoNum type="alphaLcParenR"/>
            </a:pPr>
            <a:r>
              <a:rPr lang="en-US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the time in the 1850s when Parliament had to shut down in the summer because of the smell from the poo in the River Thames</a:t>
            </a:r>
          </a:p>
          <a:p>
            <a:pPr marL="342900" marR="1570990" indent="-342900">
              <a:buAutoNum type="alphaLcParenR"/>
            </a:pPr>
            <a:endParaRPr lang="en-US" spc="-5" dirty="0">
              <a:solidFill>
                <a:srgbClr val="231F20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marL="342900" marR="1570990" indent="-342900">
              <a:buAutoNum type="alphaLcParenR"/>
            </a:pPr>
            <a:r>
              <a:rPr lang="en-US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the time in 1936 when a sewage works in London exploded, sending </a:t>
            </a:r>
            <a:br>
              <a:rPr lang="en-US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</a:br>
            <a:r>
              <a:rPr lang="en-US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15 tons of poo over the surrounding houses</a:t>
            </a:r>
          </a:p>
          <a:p>
            <a:pPr marL="342900" marR="1570990" indent="-342900">
              <a:buAutoNum type="alphaLcParenR"/>
            </a:pPr>
            <a:endParaRPr lang="en-US" spc="-5" dirty="0">
              <a:solidFill>
                <a:srgbClr val="231F20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marL="342900" marR="1570990" indent="-342900">
              <a:buAutoNum type="alphaLcParenR"/>
            </a:pPr>
            <a:r>
              <a:rPr lang="en-US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the time in 1967 when it was so cold in Scotland that all the pipes froze, causing poo to flow back through the toilets into people’s houses</a:t>
            </a:r>
          </a:p>
        </p:txBody>
      </p:sp>
    </p:spTree>
    <p:extLst>
      <p:ext uri="{BB962C8B-B14F-4D97-AF65-F5344CB8AC3E}">
        <p14:creationId xmlns:p14="http://schemas.microsoft.com/office/powerpoint/2010/main" val="1355091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117021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O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v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e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r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l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f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etime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,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th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e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av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era</a:t>
            </a:r>
            <a:r>
              <a:rPr lang="en-US" sz="2400" b="1" spc="-1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g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e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perso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spend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h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o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lon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g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si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ting o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th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e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toile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t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?</a:t>
            </a:r>
          </a:p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6</a:t>
            </a:r>
            <a:r>
              <a:rPr lang="en-US" sz="2400" spc="-1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months</a:t>
            </a: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1</a:t>
            </a: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8</a:t>
            </a:r>
            <a:r>
              <a:rPr lang="en-US" sz="2400" spc="-1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months</a:t>
            </a: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3</a:t>
            </a:r>
            <a:r>
              <a:rPr lang="en-US" sz="2400" b="1" spc="-10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years</a:t>
            </a:r>
            <a:endParaRPr lang="en-US" sz="2400" b="1" dirty="0">
              <a:solidFill>
                <a:srgbClr val="0091D4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6860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0" y="1809506"/>
            <a:ext cx="7190995" cy="376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13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1.7 billion people worldwide don’t have anywhere safe, clean or hygienic to go to the loo. This is: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19% of the world’s population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b) 22% of the world’s population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33% of the world’s population</a:t>
            </a:r>
          </a:p>
          <a:p>
            <a:pPr marL="12700" marR="1570990">
              <a:lnSpc>
                <a:spcPct val="132000"/>
              </a:lnSpc>
            </a:pPr>
            <a:endParaRPr lang="en-US" sz="2400" dirty="0">
              <a:latin typeface="Unit-Regular"/>
              <a:cs typeface="Uni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524088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0" y="1809506"/>
            <a:ext cx="7190995" cy="376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13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1.7 billion people worldwide don’t have anywhere safe, clean or hygienic to go to the loo. This is: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a) 19% of the world’s population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b) 22% of the world’s population </a:t>
            </a:r>
          </a:p>
          <a:p>
            <a:pPr marL="12700" marR="1570990">
              <a:lnSpc>
                <a:spcPct val="132000"/>
              </a:lnSpc>
            </a:pPr>
            <a:r>
              <a:rPr lang="en-US" sz="2400" spc="-5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c) 33% of the world’s population</a:t>
            </a:r>
          </a:p>
          <a:p>
            <a:pPr marL="12700" marR="1570990">
              <a:lnSpc>
                <a:spcPct val="132000"/>
              </a:lnSpc>
            </a:pPr>
            <a:endParaRPr lang="en-US" sz="2400" dirty="0">
              <a:latin typeface="Unit-Regular"/>
              <a:cs typeface="Uni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9734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117021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2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Who invented the modern toilet in the 16th century?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Sir John Harrington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Queen Elizabeth I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Alexander Cummings</a:t>
            </a:r>
          </a:p>
        </p:txBody>
      </p:sp>
    </p:spTree>
    <p:extLst>
      <p:ext uri="{BB962C8B-B14F-4D97-AF65-F5344CB8AC3E}">
        <p14:creationId xmlns:p14="http://schemas.microsoft.com/office/powerpoint/2010/main" val="603656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117021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2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Who invented the modern toilet in the 16th century?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solidFill>
                <a:srgbClr val="0091D4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Sir John Harrington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Queen Elizabeth I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Alexander Cummings</a:t>
            </a:r>
          </a:p>
        </p:txBody>
      </p:sp>
    </p:spTree>
    <p:extLst>
      <p:ext uri="{BB962C8B-B14F-4D97-AF65-F5344CB8AC3E}">
        <p14:creationId xmlns:p14="http://schemas.microsoft.com/office/powerpoint/2010/main" val="1964658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117021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3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Roughly what proportion of your poo, by weight, is made up of water?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4C7088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a quarter 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half 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three quarters </a:t>
            </a:r>
          </a:p>
        </p:txBody>
      </p:sp>
    </p:spTree>
    <p:extLst>
      <p:ext uri="{BB962C8B-B14F-4D97-AF65-F5344CB8AC3E}">
        <p14:creationId xmlns:p14="http://schemas.microsoft.com/office/powerpoint/2010/main" val="726450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117021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3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Roughly what proportion of your poo, by weight, is made up of water?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4C7088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a quarter 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half 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three quarters </a:t>
            </a:r>
          </a:p>
        </p:txBody>
      </p:sp>
    </p:spTree>
    <p:extLst>
      <p:ext uri="{BB962C8B-B14F-4D97-AF65-F5344CB8AC3E}">
        <p14:creationId xmlns:p14="http://schemas.microsoft.com/office/powerpoint/2010/main" val="1710198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117021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4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Who commonly used a sponge on a stick to wipe their bottoms?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the Vikings 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North American Indians 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the Romans </a:t>
            </a:r>
          </a:p>
        </p:txBody>
      </p:sp>
    </p:spTree>
    <p:extLst>
      <p:ext uri="{BB962C8B-B14F-4D97-AF65-F5344CB8AC3E}">
        <p14:creationId xmlns:p14="http://schemas.microsoft.com/office/powerpoint/2010/main" val="317855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4861" y="1809506"/>
            <a:ext cx="6117021" cy="3078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4160" marR="23495" indent="-2520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QUESTION </a:t>
            </a: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4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r>
              <a:rPr lang="en-US" sz="2400" b="1" spc="-5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Who commonly used a sponge on a stick to wipe their bottoms? </a:t>
            </a:r>
          </a:p>
          <a:p>
            <a:pPr marR="23495">
              <a:lnSpc>
                <a:spcPct val="108300"/>
              </a:lnSpc>
              <a:spcBef>
                <a:spcPts val="525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the Vikings 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dirty="0">
                <a:solidFill>
                  <a:srgbClr val="231F20"/>
                </a:solidFill>
                <a:latin typeface="Myriad Pro" charset="0"/>
                <a:ea typeface="Myriad Pro" charset="0"/>
                <a:cs typeface="Myriad Pro" charset="0"/>
              </a:rPr>
              <a:t> North American Indians </a:t>
            </a:r>
          </a:p>
          <a:p>
            <a:pPr marL="264160" indent="-251460">
              <a:lnSpc>
                <a:spcPct val="100000"/>
              </a:lnSpc>
              <a:spcBef>
                <a:spcPts val="380"/>
              </a:spcBef>
              <a:buAutoNum type="alphaLcParenR"/>
              <a:tabLst>
                <a:tab pos="264795" algn="l"/>
              </a:tabLst>
            </a:pPr>
            <a:r>
              <a:rPr lang="en-US" sz="2400" b="1" dirty="0">
                <a:solidFill>
                  <a:srgbClr val="0091D4"/>
                </a:solidFill>
                <a:latin typeface="Myriad Pro" charset="0"/>
                <a:ea typeface="Myriad Pro" charset="0"/>
                <a:cs typeface="Myriad Pro" charset="0"/>
              </a:rPr>
              <a:t> the Romans </a:t>
            </a:r>
          </a:p>
        </p:txBody>
      </p:sp>
    </p:spTree>
    <p:extLst>
      <p:ext uri="{BB962C8B-B14F-4D97-AF65-F5344CB8AC3E}">
        <p14:creationId xmlns:p14="http://schemas.microsoft.com/office/powerpoint/2010/main" val="1986352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1058</Words>
  <Application>Microsoft Macintosh PowerPoint</Application>
  <PresentationFormat>On-screen Show (4:3)</PresentationFormat>
  <Paragraphs>184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Myriad Pro</vt:lpstr>
      <vt:lpstr>Unit-Regular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Vernon Kingsley</dc:creator>
  <cp:lastModifiedBy>vernon.kingsley</cp:lastModifiedBy>
  <cp:revision>43</cp:revision>
  <dcterms:created xsi:type="dcterms:W3CDTF">2015-09-16T09:50:20Z</dcterms:created>
  <dcterms:modified xsi:type="dcterms:W3CDTF">2021-10-14T12:08:31Z</dcterms:modified>
</cp:coreProperties>
</file>