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8" r:id="rId2"/>
    <p:sldId id="256" r:id="rId3"/>
    <p:sldId id="299" r:id="rId4"/>
    <p:sldId id="257" r:id="rId5"/>
    <p:sldId id="280" r:id="rId6"/>
    <p:sldId id="276" r:id="rId7"/>
    <p:sldId id="281" r:id="rId8"/>
    <p:sldId id="258" r:id="rId9"/>
    <p:sldId id="282" r:id="rId10"/>
    <p:sldId id="259" r:id="rId11"/>
    <p:sldId id="283" r:id="rId12"/>
    <p:sldId id="260" r:id="rId13"/>
    <p:sldId id="284" r:id="rId14"/>
    <p:sldId id="261" r:id="rId15"/>
    <p:sldId id="285" r:id="rId16"/>
    <p:sldId id="262" r:id="rId17"/>
    <p:sldId id="286" r:id="rId18"/>
    <p:sldId id="263" r:id="rId19"/>
    <p:sldId id="287" r:id="rId20"/>
    <p:sldId id="264" r:id="rId21"/>
    <p:sldId id="288" r:id="rId22"/>
    <p:sldId id="265" r:id="rId23"/>
    <p:sldId id="289" r:id="rId24"/>
    <p:sldId id="266" r:id="rId25"/>
    <p:sldId id="290" r:id="rId26"/>
    <p:sldId id="267" r:id="rId27"/>
    <p:sldId id="291" r:id="rId28"/>
    <p:sldId id="268" r:id="rId29"/>
    <p:sldId id="292" r:id="rId30"/>
    <p:sldId id="269" r:id="rId31"/>
    <p:sldId id="293" r:id="rId32"/>
    <p:sldId id="270" r:id="rId33"/>
    <p:sldId id="271" r:id="rId34"/>
    <p:sldId id="277" r:id="rId35"/>
    <p:sldId id="294" r:id="rId36"/>
    <p:sldId id="272" r:id="rId37"/>
    <p:sldId id="295" r:id="rId38"/>
    <p:sldId id="273" r:id="rId39"/>
    <p:sldId id="296" r:id="rId40"/>
    <p:sldId id="274" r:id="rId41"/>
    <p:sldId id="297" r:id="rId42"/>
    <p:sldId id="278" r:id="rId43"/>
    <p:sldId id="275"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717" autoAdjust="0"/>
  </p:normalViewPr>
  <p:slideViewPr>
    <p:cSldViewPr>
      <p:cViewPr varScale="1">
        <p:scale>
          <a:sx n="104" d="100"/>
          <a:sy n="104" d="100"/>
        </p:scale>
        <p:origin x="12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7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FC494518-4BEC-407F-91B4-0A88D3BA77AC}" type="datetimeFigureOut">
              <a:rPr lang="en-GB"/>
              <a:pPr>
                <a:defRPr/>
              </a:pPr>
              <a:t>24/10/2018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7688BC3-B0FD-43FA-BE52-63B82C8EC9F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C9C7909-6355-4323-93D6-A0DFF5D089BB}" type="datetimeFigureOut">
              <a:rPr lang="en-US"/>
              <a:pPr>
                <a:defRPr/>
              </a:pPr>
              <a:t>10/24/2018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8B6F1F-C611-42BD-A2C1-BEBA23253726}" type="slidenum">
              <a:rPr lang="en-US" altLang="en-US"/>
              <a:pPr>
                <a:defRPr/>
              </a:pPr>
              <a:t>‹#›</a:t>
            </a:fld>
            <a:endParaRPr lang="en-US" altLang="en-US"/>
          </a:p>
        </p:txBody>
      </p:sp>
    </p:spTree>
    <p:extLst>
      <p:ext uri="{BB962C8B-B14F-4D97-AF65-F5344CB8AC3E}">
        <p14:creationId xmlns:p14="http://schemas.microsoft.com/office/powerpoint/2010/main" val="123885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3AE2E5-0290-4A13-ABBA-5E580EBBA108}" type="datetimeFigureOut">
              <a:rPr lang="en-US"/>
              <a:pPr>
                <a:defRPr/>
              </a:pPr>
              <a:t>10/24/2018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E216A9-2CF1-43A1-9768-FA12EF36FEF7}" type="slidenum">
              <a:rPr lang="en-US" altLang="en-US"/>
              <a:pPr>
                <a:defRPr/>
              </a:pPr>
              <a:t>‹#›</a:t>
            </a:fld>
            <a:endParaRPr lang="en-US" altLang="en-US"/>
          </a:p>
        </p:txBody>
      </p:sp>
    </p:spTree>
    <p:extLst>
      <p:ext uri="{BB962C8B-B14F-4D97-AF65-F5344CB8AC3E}">
        <p14:creationId xmlns:p14="http://schemas.microsoft.com/office/powerpoint/2010/main" val="126524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F73CFC-AC79-4012-A411-A33B3E84188B}" type="datetimeFigureOut">
              <a:rPr lang="en-US"/>
              <a:pPr>
                <a:defRPr/>
              </a:pPr>
              <a:t>10/24/2018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34FF13-1B1C-4225-84E1-6367ADE687D5}" type="slidenum">
              <a:rPr lang="en-US" altLang="en-US"/>
              <a:pPr>
                <a:defRPr/>
              </a:pPr>
              <a:t>‹#›</a:t>
            </a:fld>
            <a:endParaRPr lang="en-US" altLang="en-US"/>
          </a:p>
        </p:txBody>
      </p:sp>
    </p:spTree>
    <p:extLst>
      <p:ext uri="{BB962C8B-B14F-4D97-AF65-F5344CB8AC3E}">
        <p14:creationId xmlns:p14="http://schemas.microsoft.com/office/powerpoint/2010/main" val="125791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60490B-32D1-4396-B4E0-EB31224BE2AE}" type="datetimeFigureOut">
              <a:rPr lang="en-US"/>
              <a:pPr>
                <a:defRPr/>
              </a:pPr>
              <a:t>10/24/2018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122D88-9088-4B20-B4AF-EF1C54F1843B}" type="slidenum">
              <a:rPr lang="en-US" altLang="en-US"/>
              <a:pPr>
                <a:defRPr/>
              </a:pPr>
              <a:t>‹#›</a:t>
            </a:fld>
            <a:endParaRPr lang="en-US" altLang="en-US"/>
          </a:p>
        </p:txBody>
      </p:sp>
    </p:spTree>
    <p:extLst>
      <p:ext uri="{BB962C8B-B14F-4D97-AF65-F5344CB8AC3E}">
        <p14:creationId xmlns:p14="http://schemas.microsoft.com/office/powerpoint/2010/main" val="3826051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23DDD8D-52A8-4C44-A7D9-9F2B05F73CA0}" type="datetimeFigureOut">
              <a:rPr lang="en-US"/>
              <a:pPr>
                <a:defRPr/>
              </a:pPr>
              <a:t>10/24/2018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2CD3AB-4F90-4334-80F8-A2090D29C4C3}" type="slidenum">
              <a:rPr lang="en-US" altLang="en-US"/>
              <a:pPr>
                <a:defRPr/>
              </a:pPr>
              <a:t>‹#›</a:t>
            </a:fld>
            <a:endParaRPr lang="en-US" altLang="en-US"/>
          </a:p>
        </p:txBody>
      </p:sp>
    </p:spTree>
    <p:extLst>
      <p:ext uri="{BB962C8B-B14F-4D97-AF65-F5344CB8AC3E}">
        <p14:creationId xmlns:p14="http://schemas.microsoft.com/office/powerpoint/2010/main" val="57797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3146ED5-48C7-4EA9-8537-A730E686CB7D}" type="datetimeFigureOut">
              <a:rPr lang="en-US"/>
              <a:pPr>
                <a:defRPr/>
              </a:pPr>
              <a:t>10/24/2018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907026-ADDC-4F51-984A-F954A609514A}" type="slidenum">
              <a:rPr lang="en-US" altLang="en-US"/>
              <a:pPr>
                <a:defRPr/>
              </a:pPr>
              <a:t>‹#›</a:t>
            </a:fld>
            <a:endParaRPr lang="en-US" altLang="en-US"/>
          </a:p>
        </p:txBody>
      </p:sp>
    </p:spTree>
    <p:extLst>
      <p:ext uri="{BB962C8B-B14F-4D97-AF65-F5344CB8AC3E}">
        <p14:creationId xmlns:p14="http://schemas.microsoft.com/office/powerpoint/2010/main" val="136802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EADDC9C-5CEC-4702-9482-33FE14E6209E}" type="datetimeFigureOut">
              <a:rPr lang="en-US"/>
              <a:pPr>
                <a:defRPr/>
              </a:pPr>
              <a:t>10/24/2018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02CAE78-EC64-4AAA-AC36-9BF930C0297F}" type="slidenum">
              <a:rPr lang="en-US" altLang="en-US"/>
              <a:pPr>
                <a:defRPr/>
              </a:pPr>
              <a:t>‹#›</a:t>
            </a:fld>
            <a:endParaRPr lang="en-US" altLang="en-US"/>
          </a:p>
        </p:txBody>
      </p:sp>
    </p:spTree>
    <p:extLst>
      <p:ext uri="{BB962C8B-B14F-4D97-AF65-F5344CB8AC3E}">
        <p14:creationId xmlns:p14="http://schemas.microsoft.com/office/powerpoint/2010/main" val="63978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13BE8E-254B-4F7C-BB99-6DEA755B2E26}" type="datetimeFigureOut">
              <a:rPr lang="en-US"/>
              <a:pPr>
                <a:defRPr/>
              </a:pPr>
              <a:t>10/24/2018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C6AD3B0-4A0E-49CD-9D77-4F3B6E2E4EB6}" type="slidenum">
              <a:rPr lang="en-US" altLang="en-US"/>
              <a:pPr>
                <a:defRPr/>
              </a:pPr>
              <a:t>‹#›</a:t>
            </a:fld>
            <a:endParaRPr lang="en-US" altLang="en-US"/>
          </a:p>
        </p:txBody>
      </p:sp>
    </p:spTree>
    <p:extLst>
      <p:ext uri="{BB962C8B-B14F-4D97-AF65-F5344CB8AC3E}">
        <p14:creationId xmlns:p14="http://schemas.microsoft.com/office/powerpoint/2010/main" val="261966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76EA37-D0A5-4030-B199-4F47F785F9F1}" type="datetimeFigureOut">
              <a:rPr lang="en-US"/>
              <a:pPr>
                <a:defRPr/>
              </a:pPr>
              <a:t>10/24/2018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979A0BD-BB81-43FE-BFFD-429BF10A1B23}" type="slidenum">
              <a:rPr lang="en-US" altLang="en-US"/>
              <a:pPr>
                <a:defRPr/>
              </a:pPr>
              <a:t>‹#›</a:t>
            </a:fld>
            <a:endParaRPr lang="en-US" altLang="en-US"/>
          </a:p>
        </p:txBody>
      </p:sp>
    </p:spTree>
    <p:extLst>
      <p:ext uri="{BB962C8B-B14F-4D97-AF65-F5344CB8AC3E}">
        <p14:creationId xmlns:p14="http://schemas.microsoft.com/office/powerpoint/2010/main" val="192834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DE83AA-56F5-4043-9161-9D76A365A6F6}" type="datetimeFigureOut">
              <a:rPr lang="en-US"/>
              <a:pPr>
                <a:defRPr/>
              </a:pPr>
              <a:t>10/24/2018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556ADF-CB96-4C71-913C-EB09604768A5}" type="slidenum">
              <a:rPr lang="en-US" altLang="en-US"/>
              <a:pPr>
                <a:defRPr/>
              </a:pPr>
              <a:t>‹#›</a:t>
            </a:fld>
            <a:endParaRPr lang="en-US" altLang="en-US"/>
          </a:p>
        </p:txBody>
      </p:sp>
    </p:spTree>
    <p:extLst>
      <p:ext uri="{BB962C8B-B14F-4D97-AF65-F5344CB8AC3E}">
        <p14:creationId xmlns:p14="http://schemas.microsoft.com/office/powerpoint/2010/main" val="278121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C735435-1A1C-4355-AA2E-B8A9767837B1}" type="datetimeFigureOut">
              <a:rPr lang="en-US"/>
              <a:pPr>
                <a:defRPr/>
              </a:pPr>
              <a:t>10/24/2018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0ABEBD-0E63-4395-91F0-AB02F705227D}" type="slidenum">
              <a:rPr lang="en-US" altLang="en-US"/>
              <a:pPr>
                <a:defRPr/>
              </a:pPr>
              <a:t>‹#›</a:t>
            </a:fld>
            <a:endParaRPr lang="en-US" altLang="en-US"/>
          </a:p>
        </p:txBody>
      </p:sp>
    </p:spTree>
    <p:extLst>
      <p:ext uri="{BB962C8B-B14F-4D97-AF65-F5344CB8AC3E}">
        <p14:creationId xmlns:p14="http://schemas.microsoft.com/office/powerpoint/2010/main" val="101913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E974494-3BF5-4CF4-A9A1-6B6D86C4C283}" type="datetimeFigureOut">
              <a:rPr lang="en-US"/>
              <a:pPr>
                <a:defRPr/>
              </a:pPr>
              <a:t>10/24/2018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7847F43-6639-4872-ADD3-B626D195A8E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2205038"/>
            <a:ext cx="7772400" cy="1385887"/>
          </a:xfrm>
        </p:spPr>
        <p:txBody>
          <a:bodyPr/>
          <a:lstStyle/>
          <a:p>
            <a:pPr eaLnBrk="1" hangingPunct="1">
              <a:defRPr/>
            </a:pPr>
            <a:r>
              <a:rPr lang="en-GB" altLang="en-US" sz="4147" dirty="0">
                <a:solidFill>
                  <a:srgbClr val="61A534"/>
                </a:solidFill>
                <a:latin typeface="Oxfam Global Headline" panose="020B0604030201010201" pitchFamily="34" charset="0"/>
              </a:rPr>
              <a:t>MUM’S MAGIC HANDS</a:t>
            </a:r>
            <a:br>
              <a:rPr lang="en-GB" altLang="en-US" sz="4147" dirty="0"/>
            </a:br>
            <a:r>
              <a:rPr lang="en-GB" altLang="en-US" sz="3393" dirty="0">
                <a:latin typeface="Arial" panose="020B0604020202020204" pitchFamily="34" charset="0"/>
                <a:cs typeface="Arial" panose="020B0604020202020204" pitchFamily="34" charset="0"/>
              </a:rPr>
              <a:t>Global Storyboard</a:t>
            </a:r>
            <a:endParaRPr lang="en-GB" altLang="en-US" sz="4147"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315201" y="5266856"/>
            <a:ext cx="838200" cy="944067"/>
          </a:xfrm>
          <a:prstGeom prst="rect">
            <a:avLst/>
          </a:prstGeom>
        </p:spPr>
      </p:pic>
      <p:pic>
        <p:nvPicPr>
          <p:cNvPr id="2" name="Picture 1"/>
          <p:cNvPicPr>
            <a:picLocks noChangeAspect="1"/>
          </p:cNvPicPr>
          <p:nvPr/>
        </p:nvPicPr>
        <p:blipFill>
          <a:blip r:embed="rId3"/>
          <a:stretch>
            <a:fillRect/>
          </a:stretch>
        </p:blipFill>
        <p:spPr>
          <a:xfrm>
            <a:off x="2133600" y="5396170"/>
            <a:ext cx="1244455" cy="68543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4937430"/>
            <a:ext cx="1219200" cy="12734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8382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2</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The magic of Mum’s hands</a:t>
            </a:r>
          </a:p>
        </p:txBody>
      </p:sp>
      <p:sp>
        <p:nvSpPr>
          <p:cNvPr id="12291" name="Rectangle 3"/>
          <p:cNvSpPr>
            <a:spLocks noChangeArrowheads="1"/>
          </p:cNvSpPr>
          <p:nvPr/>
        </p:nvSpPr>
        <p:spPr bwMode="auto">
          <a:xfrm>
            <a:off x="800100" y="2895600"/>
            <a:ext cx="7543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dirty="0">
                <a:latin typeface="Arial" panose="020B0604020202020204" pitchFamily="34" charset="0"/>
              </a:rPr>
              <a:t>My Mum’s magic hands pat me to sleep when I am restless, they wipe my tears when I cry, and soothe me when I am sick…</a:t>
            </a:r>
          </a:p>
          <a:p>
            <a:pPr eaLnBrk="1" hangingPunct="1">
              <a:spcBef>
                <a:spcPct val="0"/>
              </a:spcBef>
              <a:buFontTx/>
              <a:buNone/>
            </a:pPr>
            <a:endParaRPr lang="en-US" alt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3</a:t>
            </a:r>
          </a:p>
        </p:txBody>
      </p:sp>
      <p:pic>
        <p:nvPicPr>
          <p:cNvPr id="13315" name="Content Placeholder 4" descr="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55782" y="1219200"/>
            <a:ext cx="7391400" cy="1143000"/>
          </a:xfrm>
        </p:spPr>
        <p:txBody>
          <a:bodyPr/>
          <a:lstStyle/>
          <a:p>
            <a:pPr eaLnBrk="1" hangingPunct="1"/>
            <a:r>
              <a:rPr lang="en-US" altLang="en-US" sz="3600" dirty="0">
                <a:latin typeface="Arial" panose="020B0604020202020204" pitchFamily="34" charset="0"/>
                <a:cs typeface="Arial" panose="020B0604020202020204" pitchFamily="34" charset="0"/>
              </a:rPr>
              <a:t>Frame 3</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Waking</a:t>
            </a:r>
            <a:endParaRPr lang="en-US" altLang="en-US" sz="2800" b="1" dirty="0"/>
          </a:p>
        </p:txBody>
      </p:sp>
      <p:sp>
        <p:nvSpPr>
          <p:cNvPr id="14339" name="Rectangle 3"/>
          <p:cNvSpPr>
            <a:spLocks noChangeArrowheads="1"/>
          </p:cNvSpPr>
          <p:nvPr/>
        </p:nvSpPr>
        <p:spPr bwMode="auto">
          <a:xfrm>
            <a:off x="655782" y="2895600"/>
            <a:ext cx="7848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dirty="0">
                <a:latin typeface="Arial" panose="020B0604020202020204" pitchFamily="34" charset="0"/>
              </a:rPr>
              <a:t>My day usually begins with her hands gently nudging me awake. On some days they run over my face and tummy and tickle me awake, those magic hands of my Mum.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z="3600" dirty="0">
                <a:latin typeface="Arial" panose="020B0604020202020204" pitchFamily="34" charset="0"/>
                <a:cs typeface="Arial" panose="020B0604020202020204" pitchFamily="34" charset="0"/>
              </a:rPr>
              <a:t>Frame 4</a:t>
            </a:r>
          </a:p>
        </p:txBody>
      </p:sp>
      <p:pic>
        <p:nvPicPr>
          <p:cNvPr id="15363" name="Content Placeholder 4" descr="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8382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4</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Magic hands</a:t>
            </a:r>
            <a:endParaRPr lang="en-US" altLang="en-US" sz="2800" b="1" dirty="0"/>
          </a:p>
        </p:txBody>
      </p:sp>
      <p:sp>
        <p:nvSpPr>
          <p:cNvPr id="16387" name="Rectangle 3"/>
          <p:cNvSpPr>
            <a:spLocks noChangeArrowheads="1"/>
          </p:cNvSpPr>
          <p:nvPr/>
        </p:nvSpPr>
        <p:spPr bwMode="auto">
          <a:xfrm>
            <a:off x="571500" y="2667000"/>
            <a:ext cx="7848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This is Miriam, my friend from the Middle East. When she opens her eyes, she sees that her Mum’s magic hands have already swept the ﬂoor. They wash and sweep and clean and cook almost eﬀortlessly. She could spend hours watching her magic hands move.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5</a:t>
            </a:r>
          </a:p>
        </p:txBody>
      </p:sp>
      <p:pic>
        <p:nvPicPr>
          <p:cNvPr id="3" name="Content Placeholder 2"/>
          <p:cNvPicPr>
            <a:picLocks noGrp="1" noChangeAspect="1"/>
          </p:cNvPicPr>
          <p:nvPr>
            <p:ph idx="1"/>
          </p:nvPr>
        </p:nvPicPr>
        <p:blipFill>
          <a:blip r:embed="rId2"/>
          <a:stretch>
            <a:fillRect/>
          </a:stretch>
        </p:blipFill>
        <p:spPr>
          <a:xfrm>
            <a:off x="1282370" y="1600200"/>
            <a:ext cx="6579260" cy="45259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457200" y="8382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5</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Toilet - germs – illness – absentia – failure</a:t>
            </a:r>
            <a:endParaRPr lang="en-US" altLang="en-US" sz="2800" b="1" dirty="0"/>
          </a:p>
        </p:txBody>
      </p:sp>
      <p:sp>
        <p:nvSpPr>
          <p:cNvPr id="18435" name="Rectangle 4"/>
          <p:cNvSpPr>
            <a:spLocks noChangeArrowheads="1"/>
          </p:cNvSpPr>
          <p:nvPr/>
        </p:nvSpPr>
        <p:spPr bwMode="auto">
          <a:xfrm>
            <a:off x="914400" y="2590800"/>
            <a:ext cx="7315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rPr>
              <a:t>Like all of us, when Miriam wakes up she goes to the toilet. The moment she comes out of the toilet her Mum ensures that she washes her hands with soap. Miriam asks her Mum why, and she explains that there are invisible germs on her hands which don’t die when washed with plain water. This means she will fall sick and not be able to grow healthy and attend school once it re-opens.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6</a:t>
            </a:r>
          </a:p>
        </p:txBody>
      </p:sp>
      <p:pic>
        <p:nvPicPr>
          <p:cNvPr id="19459" name="Content Placeholder 4" descr="6.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8382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6</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Mimicking  ̶  soap  ̶  good health  ̶  success</a:t>
            </a:r>
          </a:p>
        </p:txBody>
      </p:sp>
      <p:sp>
        <p:nvSpPr>
          <p:cNvPr id="20483" name="Rectangle 2"/>
          <p:cNvSpPr>
            <a:spLocks noChangeArrowheads="1"/>
          </p:cNvSpPr>
          <p:nvPr/>
        </p:nvSpPr>
        <p:spPr bwMode="auto">
          <a:xfrm>
            <a:off x="914400" y="2514600"/>
            <a:ext cx="7620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Now that Miriam understands, she washes her hands carefully, imitating her Mum’s magic hands as they rub the soap all over themselves, every little crevice and tip. After that, their hands feel so fresh now that they are clean.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7</a:t>
            </a:r>
          </a:p>
        </p:txBody>
      </p:sp>
      <p:pic>
        <p:nvPicPr>
          <p:cNvPr id="21507" name="Content Placeholder 4" descr="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229600" cy="1143000"/>
          </a:xfrm>
        </p:spPr>
        <p:txBody>
          <a:bodyPr rtlCol="0">
            <a:normAutofit/>
          </a:bodyPr>
          <a:lstStyle/>
          <a:p>
            <a:pPr eaLnBrk="1" fontAlgn="auto" hangingPunct="1">
              <a:spcAft>
                <a:spcPts val="0"/>
              </a:spcAft>
              <a:defRPr/>
            </a:pPr>
            <a:r>
              <a:rPr lang="en-US" sz="4000" dirty="0">
                <a:solidFill>
                  <a:srgbClr val="61A534"/>
                </a:solidFill>
                <a:latin typeface="Arial" panose="020B0604020202020204" pitchFamily="34" charset="0"/>
                <a:cs typeface="Arial" panose="020B0604020202020204" pitchFamily="34" charset="0"/>
              </a:rPr>
              <a:t>Strategic background</a:t>
            </a:r>
            <a:endParaRPr lang="en-US" dirty="0"/>
          </a:p>
        </p:txBody>
      </p:sp>
      <p:sp>
        <p:nvSpPr>
          <p:cNvPr id="4099" name="Rectangle 3"/>
          <p:cNvSpPr>
            <a:spLocks noChangeArrowheads="1"/>
          </p:cNvSpPr>
          <p:nvPr/>
        </p:nvSpPr>
        <p:spPr bwMode="auto">
          <a:xfrm>
            <a:off x="609600" y="1397000"/>
            <a:ext cx="81534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Oxfam and Unilever’s Chief Sustainability Office carried out extensive research on handwashing practice in emergency contexts. We found </a:t>
            </a:r>
            <a:r>
              <a:rPr lang="en-US" altLang="en-US" sz="1800" b="1" dirty="0">
                <a:latin typeface="Arial" panose="020B0604020202020204" pitchFamily="34" charset="0"/>
              </a:rPr>
              <a:t>nurture</a:t>
            </a:r>
            <a:r>
              <a:rPr lang="en-US" altLang="en-US" sz="1800" dirty="0">
                <a:latin typeface="Arial" panose="020B0604020202020204" pitchFamily="34" charset="0"/>
              </a:rPr>
              <a:t> to be one of the most powerful motivators driving handwashing with soap among mothers. Even during a crisis, mothers continue to nurture their children to ensure they go onward in life and succeed in bringing fruition to their eﬀorts and fulﬁllment to their lives. Handwashing ﬁts into this narrative of ‘nurture’, leading to ‘success’ ̶  not as a tool for good health, but rather as a part of a broader set of good manners like cutting nails, brushing and combing hair, honesty, hard work etc. that lead to living a good life. </a:t>
            </a:r>
          </a:p>
          <a:p>
            <a:pPr eaLnBrk="1" hangingPunct="1">
              <a:spcBef>
                <a:spcPts val="1200"/>
              </a:spcBef>
              <a:buFontTx/>
              <a:buNone/>
            </a:pPr>
            <a:r>
              <a:rPr lang="en-US" altLang="en-US" sz="1800" b="1" dirty="0">
                <a:latin typeface="Arial" panose="020B0604020202020204" pitchFamily="34" charset="0"/>
              </a:rPr>
              <a:t>Aﬃliation</a:t>
            </a:r>
            <a:r>
              <a:rPr lang="en-US" altLang="en-US" sz="1800" dirty="0">
                <a:latin typeface="Arial" panose="020B0604020202020204" pitchFamily="34" charset="0"/>
              </a:rPr>
              <a:t> was also seen as a driver in emergency contexts. Mothers tend to unite together in emergencies, supporting each other and sharing resources. Other important elements for the story include the image of a dedicated spot for soap and water through very simple infrastructure, and the feeling of freshness from soap. </a:t>
            </a:r>
          </a:p>
          <a:p>
            <a:pPr eaLnBrk="1" hangingPunct="1">
              <a:spcBef>
                <a:spcPts val="1200"/>
              </a:spcBef>
              <a:buFontTx/>
              <a:buNone/>
            </a:pPr>
            <a:r>
              <a:rPr lang="en-US" altLang="en-US" sz="1800" dirty="0">
                <a:latin typeface="Arial" panose="020B0604020202020204" pitchFamily="34" charset="0"/>
              </a:rPr>
              <a:t>This central set of insights drive the creative idea shared in this presentation.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5334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7</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Hygiene manners</a:t>
            </a:r>
            <a:endParaRPr lang="en-US" altLang="en-US" sz="3600" b="1" dirty="0"/>
          </a:p>
        </p:txBody>
      </p:sp>
      <p:sp>
        <p:nvSpPr>
          <p:cNvPr id="22531" name="Rectangle 2"/>
          <p:cNvSpPr>
            <a:spLocks noChangeArrowheads="1"/>
          </p:cNvSpPr>
          <p:nvPr/>
        </p:nvSpPr>
        <p:spPr bwMode="auto">
          <a:xfrm>
            <a:off x="990600" y="2133600"/>
            <a:ext cx="70104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rPr>
              <a:t>This is Mimi, another friend of mine. She is from Africa. Mimi’s Mum insists on bathing daily and marches her to the bathing area, her magic hands pouring water and scrubbing her with soap. Soon she feels fresh and clean. </a:t>
            </a:r>
          </a:p>
          <a:p>
            <a:pPr eaLnBrk="1" hangingPunct="1">
              <a:spcBef>
                <a:spcPts val="1200"/>
              </a:spcBef>
              <a:buFontTx/>
              <a:buNone/>
            </a:pPr>
            <a:r>
              <a:rPr lang="en-US" altLang="en-US" sz="2400" dirty="0">
                <a:latin typeface="Arial" panose="020B0604020202020204" pitchFamily="34" charset="0"/>
              </a:rPr>
              <a:t>“You must always brush your teeth, comb your hair, clean your body and cut your nails. How else will you grow up to be a successful, respectable woman?” Mimi’s Mum says, while giving a last stroke to her hair with her magic hands.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8</a:t>
            </a:r>
          </a:p>
        </p:txBody>
      </p:sp>
      <p:pic>
        <p:nvPicPr>
          <p:cNvPr id="23555" name="Content Placeholder 4" descr="8.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8 </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Eating + feeding + HWWS</a:t>
            </a:r>
            <a:endParaRPr lang="en-US" altLang="en-US" sz="2800" b="1" dirty="0"/>
          </a:p>
        </p:txBody>
      </p:sp>
      <p:sp>
        <p:nvSpPr>
          <p:cNvPr id="24579" name="Rectangle 2"/>
          <p:cNvSpPr>
            <a:spLocks noChangeArrowheads="1"/>
          </p:cNvSpPr>
          <p:nvPr/>
        </p:nvSpPr>
        <p:spPr bwMode="auto">
          <a:xfrm>
            <a:off x="990600" y="2286000"/>
            <a:ext cx="73914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rPr>
              <a:t>Mimi sees her Mum preparing something to eat.</a:t>
            </a:r>
          </a:p>
          <a:p>
            <a:pPr eaLnBrk="1" hangingPunct="1">
              <a:spcBef>
                <a:spcPct val="0"/>
              </a:spcBef>
              <a:buFontTx/>
              <a:buNone/>
            </a:pPr>
            <a:r>
              <a:rPr lang="en-US" altLang="en-US" sz="2400" dirty="0">
                <a:latin typeface="Arial" panose="020B0604020202020204" pitchFamily="34" charset="0"/>
              </a:rPr>
              <a:t>She is so hungry, she runs to her for food. If she forgets to wash her hands with soap, Mimi’s Mum reminds her: “If you want to grow healthy and strong, you must wash hands with soap”. </a:t>
            </a:r>
          </a:p>
          <a:p>
            <a:pPr eaLnBrk="1" hangingPunct="1">
              <a:spcBef>
                <a:spcPts val="1200"/>
              </a:spcBef>
              <a:buFontTx/>
              <a:buNone/>
            </a:pPr>
            <a:r>
              <a:rPr lang="en-US" altLang="en-US" sz="2400" dirty="0">
                <a:latin typeface="Arial" panose="020B0604020202020204" pitchFamily="34" charset="0"/>
              </a:rPr>
              <a:t>Mimi and her Mum wash their hands together again. Mimi starts eating by herself, but she soon persuades her Mum to feed her. Food tastes so much better from her magic hands.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9</a:t>
            </a:r>
          </a:p>
        </p:txBody>
      </p:sp>
      <p:pic>
        <p:nvPicPr>
          <p:cNvPr id="25603" name="Content Placeholder 4" descr="9.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90650" y="1600200"/>
            <a:ext cx="6362700"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19100" y="4572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9</a:t>
            </a:r>
            <a:br>
              <a:rPr lang="en-US" altLang="en-US" sz="3600" dirty="0">
                <a:latin typeface="Arial" panose="020B0604020202020204" pitchFamily="34" charset="0"/>
                <a:cs typeface="Arial" panose="020B0604020202020204" pitchFamily="34" charset="0"/>
              </a:rPr>
            </a:br>
            <a:r>
              <a:rPr lang="en-US" altLang="en-US" sz="2800" dirty="0" err="1">
                <a:latin typeface="Arial" panose="020B0604020202020204" pitchFamily="34" charset="0"/>
                <a:cs typeface="Arial" panose="020B0604020202020204" pitchFamily="34" charset="0"/>
              </a:rPr>
              <a:t>Behavioural</a:t>
            </a:r>
            <a:r>
              <a:rPr lang="en-US" altLang="en-US" sz="2800" dirty="0">
                <a:latin typeface="Arial" panose="020B0604020202020204" pitchFamily="34" charset="0"/>
                <a:cs typeface="Arial" panose="020B0604020202020204" pitchFamily="34" charset="0"/>
              </a:rPr>
              <a:t> manners</a:t>
            </a:r>
            <a:endParaRPr lang="en-US" altLang="en-US" sz="3600" b="1" dirty="0"/>
          </a:p>
        </p:txBody>
      </p:sp>
      <p:sp>
        <p:nvSpPr>
          <p:cNvPr id="26627" name="Rectangle 2"/>
          <p:cNvSpPr>
            <a:spLocks noChangeArrowheads="1"/>
          </p:cNvSpPr>
          <p:nvPr/>
        </p:nvSpPr>
        <p:spPr bwMode="auto">
          <a:xfrm>
            <a:off x="609600" y="1752600"/>
            <a:ext cx="78486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rPr>
              <a:t>Mimi and her Mum walk back from a distribution. Her Mum is pleased as other mothers along the way admire Mimi’s clean clothes. “How lovely your little girl looks. How do you manage to take care of your family despite these diﬃcult circumstances and being so busy?” they ask Mimi’s Mum. </a:t>
            </a:r>
          </a:p>
          <a:p>
            <a:pPr eaLnBrk="1" hangingPunct="1">
              <a:spcBef>
                <a:spcPts val="1200"/>
              </a:spcBef>
              <a:buFontTx/>
              <a:buNone/>
            </a:pPr>
            <a:r>
              <a:rPr lang="en-US" altLang="en-US" sz="2400" dirty="0">
                <a:latin typeface="Arial" panose="020B0604020202020204" pitchFamily="34" charset="0"/>
              </a:rPr>
              <a:t>Mimi says: “Mum, see they appreciate I am clean”. Her mum replies: “Yes certainly daughter, not only because you are clean but also because you are hardworking, well mannered and respect elders. You make me proud!” Mimi’s Mum pats her on the head lovingly with her magic hands. Mimi closes her eyes and smiles.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10</a:t>
            </a:r>
          </a:p>
        </p:txBody>
      </p:sp>
      <p:pic>
        <p:nvPicPr>
          <p:cNvPr id="27651" name="Content Placeholder 4" descr="10.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8382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10</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Homework + success</a:t>
            </a:r>
            <a:endParaRPr lang="en-US" altLang="en-US" sz="3600" b="1" dirty="0"/>
          </a:p>
        </p:txBody>
      </p:sp>
      <p:sp>
        <p:nvSpPr>
          <p:cNvPr id="3" name="Rectangle 2"/>
          <p:cNvSpPr/>
          <p:nvPr/>
        </p:nvSpPr>
        <p:spPr>
          <a:xfrm>
            <a:off x="1219200" y="2590800"/>
            <a:ext cx="6934200" cy="2092881"/>
          </a:xfrm>
          <a:prstGeom prst="rect">
            <a:avLst/>
          </a:prstGeom>
        </p:spPr>
        <p:txBody>
          <a:bodyPr>
            <a:spAutoFit/>
          </a:bodyPr>
          <a:lstStyle/>
          <a:p>
            <a:pPr eaLnBrk="1" fontAlgn="auto" hangingPunct="1">
              <a:spcBef>
                <a:spcPts val="0"/>
              </a:spcBef>
              <a:spcAft>
                <a:spcPts val="0"/>
              </a:spcAft>
              <a:defRPr/>
            </a:pPr>
            <a:r>
              <a:rPr lang="en-US" sz="2400" dirty="0"/>
              <a:t>School’s not open yet, but I can’t wait to go back. While I wait for it to open, I like to practice the things I have  already learned. </a:t>
            </a:r>
          </a:p>
          <a:p>
            <a:pPr eaLnBrk="1" fontAlgn="auto" hangingPunct="1">
              <a:spcBef>
                <a:spcPts val="1200"/>
              </a:spcBef>
              <a:spcAft>
                <a:spcPts val="0"/>
              </a:spcAft>
              <a:defRPr/>
            </a:pPr>
            <a:r>
              <a:rPr lang="en-US" sz="2400" dirty="0"/>
              <a:t>Mum sits next to me to listen while I practice  my reading.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11</a:t>
            </a:r>
          </a:p>
        </p:txBody>
      </p:sp>
      <p:pic>
        <p:nvPicPr>
          <p:cNvPr id="29699" name="Content Placeholder 4" descr="1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6096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11</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Cooking + HWWS</a:t>
            </a:r>
          </a:p>
        </p:txBody>
      </p:sp>
      <p:sp>
        <p:nvSpPr>
          <p:cNvPr id="3" name="Rectangle 2"/>
          <p:cNvSpPr/>
          <p:nvPr/>
        </p:nvSpPr>
        <p:spPr>
          <a:xfrm>
            <a:off x="952500" y="2667000"/>
            <a:ext cx="7239000" cy="2677656"/>
          </a:xfrm>
          <a:prstGeom prst="rect">
            <a:avLst/>
          </a:prstGeom>
        </p:spPr>
        <p:txBody>
          <a:bodyPr>
            <a:spAutoFit/>
          </a:bodyPr>
          <a:lstStyle/>
          <a:p>
            <a:pPr eaLnBrk="1" fontAlgn="auto" hangingPunct="1">
              <a:spcBef>
                <a:spcPts val="0"/>
              </a:spcBef>
              <a:spcAft>
                <a:spcPts val="0"/>
              </a:spcAft>
              <a:defRPr/>
            </a:pPr>
            <a:r>
              <a:rPr lang="en-US" sz="2400" dirty="0"/>
              <a:t>Here is my friend Maria, from Latin America. This is her most </a:t>
            </a:r>
            <a:r>
              <a:rPr lang="en-US" sz="2400" dirty="0" err="1"/>
              <a:t>favourite</a:t>
            </a:r>
            <a:r>
              <a:rPr lang="en-US" sz="2400" dirty="0"/>
              <a:t> part of the day – playtime. As she runs oﬀ, she sees her Mum washing her hands with soap before starting to cook. She never touches food without washing her hands, whether it is to prepare food, eat or feed Maria’s brothers and sisters.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12</a:t>
            </a:r>
          </a:p>
        </p:txBody>
      </p:sp>
      <p:pic>
        <p:nvPicPr>
          <p:cNvPr id="31747" name="Content Placeholder 4" descr="1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8229600" cy="1143000"/>
          </a:xfrm>
        </p:spPr>
        <p:txBody>
          <a:bodyPr/>
          <a:lstStyle/>
          <a:p>
            <a:r>
              <a:rPr lang="en-US" altLang="en-US" sz="4000" dirty="0">
                <a:solidFill>
                  <a:srgbClr val="61A534"/>
                </a:solidFill>
                <a:latin typeface="Arial" panose="020B0604020202020204" pitchFamily="34" charset="0"/>
                <a:cs typeface="Arial" panose="020B0604020202020204" pitchFamily="34" charset="0"/>
              </a:rPr>
              <a:t>Central creative idea:</a:t>
            </a:r>
            <a:endParaRPr lang="en-GB" altLang="en-US" dirty="0">
              <a:solidFill>
                <a:srgbClr val="61A534"/>
              </a:solidFill>
            </a:endParaRPr>
          </a:p>
        </p:txBody>
      </p:sp>
      <p:sp>
        <p:nvSpPr>
          <p:cNvPr id="6147" name="Content Placeholder 2"/>
          <p:cNvSpPr>
            <a:spLocks noGrp="1"/>
          </p:cNvSpPr>
          <p:nvPr>
            <p:ph idx="1"/>
          </p:nvPr>
        </p:nvSpPr>
        <p:spPr>
          <a:xfrm>
            <a:off x="457200" y="3505200"/>
            <a:ext cx="8229600" cy="1295400"/>
          </a:xfrm>
        </p:spPr>
        <p:txBody>
          <a:bodyPr/>
          <a:lstStyle/>
          <a:p>
            <a:pPr marL="0" indent="0" algn="ctr">
              <a:spcBef>
                <a:spcPts val="1200"/>
              </a:spcBef>
              <a:buFont typeface="Arial" panose="020B0604020202020204" pitchFamily="34" charset="0"/>
              <a:buNone/>
              <a:defRPr/>
            </a:pPr>
            <a:r>
              <a:rPr lang="en-US" altLang="en-US" sz="3264" b="1" dirty="0">
                <a:latin typeface="Arial" panose="020B0604020202020204" pitchFamily="34" charset="0"/>
                <a:cs typeface="Arial" panose="020B0604020202020204" pitchFamily="34" charset="0"/>
              </a:rPr>
              <a:t>‘Mum’s magic hands’</a:t>
            </a:r>
            <a:endParaRPr lang="en-GB" altLang="en-US"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6858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12</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Dinner + HWWS</a:t>
            </a:r>
            <a:endParaRPr lang="en-US" altLang="en-US" sz="3600" b="1" dirty="0"/>
          </a:p>
        </p:txBody>
      </p:sp>
      <p:sp>
        <p:nvSpPr>
          <p:cNvPr id="3" name="Rectangle 2"/>
          <p:cNvSpPr/>
          <p:nvPr/>
        </p:nvSpPr>
        <p:spPr>
          <a:xfrm>
            <a:off x="1219200" y="2286000"/>
            <a:ext cx="6553200" cy="3046988"/>
          </a:xfrm>
          <a:prstGeom prst="rect">
            <a:avLst/>
          </a:prstGeom>
        </p:spPr>
        <p:txBody>
          <a:bodyPr>
            <a:spAutoFit/>
          </a:bodyPr>
          <a:lstStyle/>
          <a:p>
            <a:pPr eaLnBrk="1" fontAlgn="auto" hangingPunct="1">
              <a:spcBef>
                <a:spcPts val="0"/>
              </a:spcBef>
              <a:spcAft>
                <a:spcPts val="0"/>
              </a:spcAft>
              <a:defRPr/>
            </a:pPr>
            <a:r>
              <a:rPr lang="en-US" sz="2400" dirty="0"/>
              <a:t>As Maria sits down to have her meal, she remembers to wash her hands with soap this time. She tells her Mum all about her day, about how she played with her friends and that she washed her hands with soap before coming to eat. Maria’s Mum is overjoyed and pats her on her back, remarking how good a girl she is.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13</a:t>
            </a:r>
          </a:p>
        </p:txBody>
      </p:sp>
      <p:pic>
        <p:nvPicPr>
          <p:cNvPr id="33795" name="Content Placeholder 4" descr="1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54100" y="1600200"/>
            <a:ext cx="7035800" cy="45259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z="3600" dirty="0">
                <a:latin typeface="Arial" panose="020B0604020202020204" pitchFamily="34" charset="0"/>
                <a:cs typeface="Arial" panose="020B0604020202020204" pitchFamily="34" charset="0"/>
              </a:rPr>
              <a:t>Frame 13</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Sleep + success</a:t>
            </a:r>
          </a:p>
        </p:txBody>
      </p:sp>
      <p:sp>
        <p:nvSpPr>
          <p:cNvPr id="34819" name="Rectangle 2"/>
          <p:cNvSpPr>
            <a:spLocks noChangeArrowheads="1"/>
          </p:cNvSpPr>
          <p:nvPr/>
        </p:nvSpPr>
        <p:spPr bwMode="auto">
          <a:xfrm>
            <a:off x="1295400" y="1981200"/>
            <a:ext cx="67818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rPr>
              <a:t>After ﬁnishing her food and brushing her teeth, Maria lies down. She tells her Mum that at times she ﬁnds it hard to remember what she reads. Maria’s Mum says it’s just a matter of ﬁnding a smart way of reminding oneself. </a:t>
            </a:r>
          </a:p>
          <a:p>
            <a:pPr eaLnBrk="1" hangingPunct="1">
              <a:spcBef>
                <a:spcPts val="1200"/>
              </a:spcBef>
              <a:buFontTx/>
              <a:buNone/>
            </a:pPr>
            <a:r>
              <a:rPr lang="en-US" altLang="en-US" sz="2400" dirty="0">
                <a:latin typeface="Arial" panose="020B0604020202020204" pitchFamily="34" charset="0"/>
              </a:rPr>
              <a:t>For example, 2 ﬁngers for 2 occasions of handwashing with soap: before touching food and after going to the toilet. Two ﬁngers, 2 occasions, Maria repeats to herself. She smiles and falls asleep.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09600" y="1981200"/>
            <a:ext cx="8001000"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dirty="0">
                <a:latin typeface="Arial" panose="020B0604020202020204" pitchFamily="34" charset="0"/>
              </a:rPr>
              <a:t>Narrator asks:</a:t>
            </a:r>
          </a:p>
          <a:p>
            <a:pPr algn="ctr" eaLnBrk="1" hangingPunct="1">
              <a:spcBef>
                <a:spcPts val="1800"/>
              </a:spcBef>
              <a:buFontTx/>
              <a:buNone/>
            </a:pPr>
            <a:r>
              <a:rPr lang="en-US" altLang="en-US" sz="2400" dirty="0">
                <a:latin typeface="Arial" panose="020B0604020202020204" pitchFamily="34" charset="0"/>
              </a:rPr>
              <a:t>Do you want to know what happened to these girls?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3"/>
          <p:cNvSpPr>
            <a:spLocks noGrp="1"/>
          </p:cNvSpPr>
          <p:nvPr>
            <p:ph idx="1"/>
          </p:nvPr>
        </p:nvSpPr>
        <p:spPr/>
        <p:txBody>
          <a:bodyPr/>
          <a:lstStyle/>
          <a:p>
            <a:pPr marL="0" indent="0" eaLnBrk="1" hangingPunct="1">
              <a:spcBef>
                <a:spcPct val="0"/>
              </a:spcBef>
              <a:buFont typeface="Arial" panose="020B0604020202020204" pitchFamily="34" charset="0"/>
              <a:buNone/>
            </a:pPr>
            <a:r>
              <a:rPr lang="en-US" altLang="en-US" sz="2800" dirty="0">
                <a:latin typeface="Arial" panose="020B0604020202020204" pitchFamily="34" charset="0"/>
                <a:cs typeface="Arial" panose="020B0604020202020204" pitchFamily="34" charset="0"/>
              </a:rPr>
              <a:t>Maria became a teacher, </a:t>
            </a:r>
          </a:p>
          <a:p>
            <a:pPr marL="0" indent="0" eaLnBrk="1" hangingPunct="1">
              <a:spcBef>
                <a:spcPct val="0"/>
              </a:spcBef>
              <a:buFont typeface="Arial" panose="020B0604020202020204" pitchFamily="34" charset="0"/>
              <a:buNone/>
            </a:pPr>
            <a:r>
              <a:rPr lang="en-US" altLang="en-US" sz="2800" dirty="0">
                <a:latin typeface="Arial" panose="020B0604020202020204" pitchFamily="34" charset="0"/>
                <a:cs typeface="Arial" panose="020B0604020202020204" pitchFamily="34" charset="0"/>
              </a:rPr>
              <a:t>Mimi became a lawyer, and </a:t>
            </a:r>
          </a:p>
          <a:p>
            <a:pPr marL="0" indent="0" eaLnBrk="1" hangingPunct="1">
              <a:spcBef>
                <a:spcPct val="0"/>
              </a:spcBef>
              <a:buFont typeface="Arial" panose="020B0604020202020204" pitchFamily="34" charset="0"/>
              <a:buNone/>
            </a:pPr>
            <a:r>
              <a:rPr lang="en-US" altLang="en-US" sz="2800" dirty="0">
                <a:latin typeface="Arial" panose="020B0604020202020204" pitchFamily="34" charset="0"/>
                <a:cs typeface="Arial" panose="020B0604020202020204" pitchFamily="34" charset="0"/>
              </a:rPr>
              <a:t>Miriam became an engineer. </a:t>
            </a:r>
          </a:p>
          <a:p>
            <a:pPr marL="0" indent="0" eaLnBrk="1" hangingPunct="1">
              <a:spcBef>
                <a:spcPts val="1200"/>
              </a:spcBef>
              <a:buFont typeface="Arial" panose="020B0604020202020204" pitchFamily="34" charset="0"/>
              <a:buNone/>
            </a:pPr>
            <a:r>
              <a:rPr lang="en-US" altLang="en-US" sz="2800" dirty="0">
                <a:latin typeface="Arial" panose="020B0604020202020204" pitchFamily="34" charset="0"/>
                <a:cs typeface="Arial" panose="020B0604020202020204" pitchFamily="34" charset="0"/>
              </a:rPr>
              <a:t>As for </a:t>
            </a:r>
            <a:r>
              <a:rPr lang="en-US" altLang="en-US" sz="2800" dirty="0" err="1">
                <a:latin typeface="Arial" panose="020B0604020202020204" pitchFamily="34" charset="0"/>
                <a:cs typeface="Arial" panose="020B0604020202020204" pitchFamily="34" charset="0"/>
              </a:rPr>
              <a:t>Meena</a:t>
            </a:r>
            <a:r>
              <a:rPr lang="en-US" altLang="en-US" sz="2800" dirty="0">
                <a:latin typeface="Arial" panose="020B0604020202020204" pitchFamily="34" charset="0"/>
                <a:cs typeface="Arial" panose="020B0604020202020204" pitchFamily="34" charset="0"/>
              </a:rPr>
              <a:t>, she became a doctor...</a:t>
            </a:r>
          </a:p>
          <a:p>
            <a:pPr marL="0" indent="0" eaLnBrk="1" hangingPunct="1">
              <a:spcBef>
                <a:spcPts val="0"/>
              </a:spcBef>
              <a:buFont typeface="Arial" panose="020B0604020202020204" pitchFamily="34" charset="0"/>
              <a:buNone/>
            </a:pPr>
            <a:r>
              <a:rPr lang="en-US" altLang="en-US" sz="2800" dirty="0">
                <a:latin typeface="Arial" panose="020B0604020202020204" pitchFamily="34" charset="0"/>
                <a:cs typeface="Arial" panose="020B0604020202020204" pitchFamily="34" charset="0"/>
              </a:rPr>
              <a:t>listen to what she says: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14</a:t>
            </a:r>
          </a:p>
        </p:txBody>
      </p:sp>
      <p:pic>
        <p:nvPicPr>
          <p:cNvPr id="37891" name="Content Placeholder 4" descr="1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572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14</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Doctor: the germs story</a:t>
            </a:r>
            <a:endParaRPr lang="en-US" altLang="en-US" sz="3600" b="1" dirty="0"/>
          </a:p>
        </p:txBody>
      </p:sp>
      <p:sp>
        <p:nvSpPr>
          <p:cNvPr id="38915" name="Rectangle 2"/>
          <p:cNvSpPr>
            <a:spLocks noChangeArrowheads="1"/>
          </p:cNvSpPr>
          <p:nvPr/>
        </p:nvSpPr>
        <p:spPr bwMode="auto">
          <a:xfrm>
            <a:off x="1295400" y="2133600"/>
            <a:ext cx="6553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rPr>
              <a:t>Today I am a doctor! </a:t>
            </a:r>
          </a:p>
          <a:p>
            <a:pPr eaLnBrk="1" hangingPunct="1">
              <a:spcBef>
                <a:spcPts val="1200"/>
              </a:spcBef>
              <a:buFontTx/>
              <a:buNone/>
            </a:pPr>
            <a:r>
              <a:rPr lang="en-US" altLang="en-US" sz="2400" dirty="0">
                <a:latin typeface="Arial" panose="020B0604020202020204" pitchFamily="34" charset="0"/>
              </a:rPr>
              <a:t>Apart from those in the story, many of my other friends would fall ill when we were younger. Our surroundings made it difficult. But not for me, because of my Mum’s insistence on washing hands with soap. </a:t>
            </a:r>
          </a:p>
          <a:p>
            <a:pPr eaLnBrk="1" hangingPunct="1">
              <a:spcBef>
                <a:spcPts val="1200"/>
              </a:spcBef>
              <a:buFontTx/>
              <a:buNone/>
            </a:pPr>
            <a:r>
              <a:rPr lang="en-US" altLang="en-US" sz="2400" dirty="0">
                <a:latin typeface="Arial" panose="020B0604020202020204" pitchFamily="34" charset="0"/>
              </a:rPr>
              <a:t>When we wash with just plain water, our hands look clean, but there are invisible germs which pass on from our hands and infect our children.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15</a:t>
            </a:r>
          </a:p>
        </p:txBody>
      </p:sp>
      <p:pic>
        <p:nvPicPr>
          <p:cNvPr id="39939" name="Content Placeholder 4" descr="15.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4572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15</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Recap occasions</a:t>
            </a:r>
          </a:p>
        </p:txBody>
      </p:sp>
      <p:sp>
        <p:nvSpPr>
          <p:cNvPr id="40963" name="Rectangle 2"/>
          <p:cNvSpPr>
            <a:spLocks noChangeArrowheads="1"/>
          </p:cNvSpPr>
          <p:nvPr/>
        </p:nvSpPr>
        <p:spPr bwMode="auto">
          <a:xfrm>
            <a:off x="838200" y="1981200"/>
            <a:ext cx="777240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rPr>
              <a:t>Now after all these years, my life is testimony to my Mum and her magic hands. So pay careful attention to these little things. As my Mum did, ensure that you instill good manners in your children and also the habit of handwashing with soap before eating and after going to the toilet. </a:t>
            </a:r>
          </a:p>
          <a:p>
            <a:pPr eaLnBrk="1" hangingPunct="1">
              <a:spcBef>
                <a:spcPts val="1200"/>
              </a:spcBef>
              <a:buFontTx/>
              <a:buNone/>
            </a:pPr>
            <a:r>
              <a:rPr lang="en-US" altLang="en-US" sz="2400" dirty="0">
                <a:latin typeface="Arial" panose="020B0604020202020204" pitchFamily="34" charset="0"/>
              </a:rPr>
              <a:t>And don’t forget the other important times for Mums: before preparing food, before feeding your child and after cleaning your child’s </a:t>
            </a:r>
            <a:r>
              <a:rPr lang="en-US" altLang="en-US" sz="2400" dirty="0" err="1">
                <a:latin typeface="Arial" panose="020B0604020202020204" pitchFamily="34" charset="0"/>
              </a:rPr>
              <a:t>faeces</a:t>
            </a:r>
            <a:r>
              <a:rPr lang="en-US" altLang="en-US" sz="2400" dirty="0">
                <a:latin typeface="Arial" panose="020B0604020202020204" pitchFamily="34" charset="0"/>
              </a:rPr>
              <a:t>. After all, it’s your magic hands that shape the destiny of your child.</a:t>
            </a:r>
          </a:p>
          <a:p>
            <a:pPr eaLnBrk="1" hangingPunct="1">
              <a:spcBef>
                <a:spcPct val="0"/>
              </a:spcBef>
              <a:buFontTx/>
              <a:buNone/>
            </a:pPr>
            <a:endParaRPr lang="en-US" alt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16</a:t>
            </a:r>
          </a:p>
        </p:txBody>
      </p:sp>
      <p:pic>
        <p:nvPicPr>
          <p:cNvPr id="41987" name="Content Placeholder 4" descr="16.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457200"/>
            <a:ext cx="8229600" cy="749300"/>
          </a:xfrm>
        </p:spPr>
        <p:txBody>
          <a:bodyPr/>
          <a:lstStyle/>
          <a:p>
            <a:pPr eaLnBrk="1" hangingPunct="1"/>
            <a:r>
              <a:rPr lang="en-US" altLang="en-US" sz="3200" dirty="0">
                <a:solidFill>
                  <a:srgbClr val="61A534"/>
                </a:solidFill>
                <a:latin typeface="Arial" panose="020B0604020202020204" pitchFamily="34" charset="0"/>
                <a:cs typeface="Arial" panose="020B0604020202020204" pitchFamily="34" charset="0"/>
              </a:rPr>
              <a:t>Central creative idea:</a:t>
            </a:r>
            <a:br>
              <a:rPr lang="en-US" altLang="en-US" sz="3200" dirty="0">
                <a:solidFill>
                  <a:srgbClr val="61A534"/>
                </a:solidFill>
                <a:latin typeface="Arial" panose="020B0604020202020204" pitchFamily="34" charset="0"/>
                <a:cs typeface="Arial" panose="020B0604020202020204" pitchFamily="34" charset="0"/>
              </a:rPr>
            </a:br>
            <a:r>
              <a:rPr lang="en-US" altLang="en-US" sz="3200" dirty="0">
                <a:solidFill>
                  <a:srgbClr val="61A534"/>
                </a:solidFill>
                <a:latin typeface="Arial" panose="020B0604020202020204" pitchFamily="34" charset="0"/>
                <a:cs typeface="Arial" panose="020B0604020202020204" pitchFamily="34" charset="0"/>
              </a:rPr>
              <a:t>‘Mum’s magic hands’</a:t>
            </a:r>
          </a:p>
        </p:txBody>
      </p:sp>
      <p:sp>
        <p:nvSpPr>
          <p:cNvPr id="4" name="Rectangle 3"/>
          <p:cNvSpPr/>
          <p:nvPr/>
        </p:nvSpPr>
        <p:spPr>
          <a:xfrm>
            <a:off x="457200" y="1524000"/>
            <a:ext cx="8153400" cy="4832092"/>
          </a:xfrm>
          <a:prstGeom prst="rect">
            <a:avLst/>
          </a:prstGeom>
        </p:spPr>
        <p:txBody>
          <a:bodyPr>
            <a:spAutoFit/>
          </a:bodyPr>
          <a:lstStyle/>
          <a:p>
            <a:pPr eaLnBrk="1" fontAlgn="auto" hangingPunct="1">
              <a:spcBef>
                <a:spcPts val="1200"/>
              </a:spcBef>
              <a:spcAft>
                <a:spcPts val="0"/>
              </a:spcAft>
              <a:defRPr/>
            </a:pPr>
            <a:r>
              <a:rPr lang="en-US" dirty="0"/>
              <a:t>Mothers the world over have ‘magic hands’. Hands that put their children to sleep, that clean them, that help them learn to walk</a:t>
            </a:r>
            <a:r>
              <a:rPr lang="en-US"/>
              <a:t>, that comfort </a:t>
            </a:r>
            <a:r>
              <a:rPr lang="en-US" dirty="0"/>
              <a:t>their little ones by gently stroking when they are in pain. In fact, a mother’s hands do not differ from place to place or country to country, they all shape the lives of their children in very similar ways.</a:t>
            </a:r>
          </a:p>
          <a:p>
            <a:pPr eaLnBrk="1" fontAlgn="auto" hangingPunct="1">
              <a:spcBef>
                <a:spcPts val="1200"/>
              </a:spcBef>
              <a:spcAft>
                <a:spcPts val="0"/>
              </a:spcAft>
              <a:defRPr/>
            </a:pPr>
            <a:r>
              <a:rPr lang="en-US" dirty="0"/>
              <a:t>Hands are perfect metaphors that embody the lives of mothers everywhere and their heroic eﬀorts to nurture their children against all odds. Hands, on the other hand, are the central protagonists of handwashing with soap (HWWS). The rational arguments  ̶  of killing the germs on the hands to prevent illness, cleanliness of hands, etc.  ̶  are based on the way mothers use their hands in daily life, particularly in an emergency context.</a:t>
            </a:r>
          </a:p>
          <a:p>
            <a:pPr eaLnBrk="1" fontAlgn="auto" hangingPunct="1">
              <a:spcBef>
                <a:spcPts val="1200"/>
              </a:spcBef>
              <a:spcAft>
                <a:spcPts val="0"/>
              </a:spcAft>
              <a:defRPr/>
            </a:pPr>
            <a:r>
              <a:rPr lang="en-US" dirty="0"/>
              <a:t>The following story looks at the lives of 4 children: </a:t>
            </a:r>
            <a:r>
              <a:rPr lang="en-US" dirty="0" err="1"/>
              <a:t>Meena</a:t>
            </a:r>
            <a:r>
              <a:rPr lang="en-US" dirty="0"/>
              <a:t> from South Asia, Miriam from the Middle East, Mimi from Africa and Maria from Latin America. It shows how their mothers’ magic hands care for and nurture them during difficult times, and the universality of mothers everywhere wanting the best for their children. </a:t>
            </a:r>
            <a:r>
              <a:rPr lang="en-US" dirty="0" err="1"/>
              <a:t>Meena</a:t>
            </a:r>
            <a:r>
              <a:rPr lang="en-US" dirty="0"/>
              <a:t> is the main character in the story.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6858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16</a:t>
            </a:r>
            <a:br>
              <a:rPr lang="en-US" altLang="en-US" sz="36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Final sign off Mum</a:t>
            </a:r>
            <a:endParaRPr lang="en-US" altLang="en-US" sz="3600" b="1" dirty="0"/>
          </a:p>
        </p:txBody>
      </p:sp>
      <p:sp>
        <p:nvSpPr>
          <p:cNvPr id="43011" name="Rectangle 2"/>
          <p:cNvSpPr>
            <a:spLocks noChangeArrowheads="1"/>
          </p:cNvSpPr>
          <p:nvPr/>
        </p:nvSpPr>
        <p:spPr bwMode="auto">
          <a:xfrm>
            <a:off x="1066800" y="2438400"/>
            <a:ext cx="73152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dirty="0">
                <a:latin typeface="Arial" panose="020B0604020202020204" pitchFamily="34" charset="0"/>
              </a:rPr>
              <a:t>Now, each time people congratulate me on how well I have done, I always tell them that I would not be where I am today had it not been for my Mum’s magic hands, which cared and looked after me during the tough and busy times. </a:t>
            </a:r>
          </a:p>
          <a:p>
            <a:pPr eaLnBrk="1" hangingPunct="1">
              <a:spcBef>
                <a:spcPts val="1200"/>
              </a:spcBef>
              <a:buFontTx/>
              <a:buNone/>
            </a:pPr>
            <a:r>
              <a:rPr lang="en-US" altLang="en-US" sz="2400" dirty="0">
                <a:latin typeface="Arial" panose="020B0604020202020204" pitchFamily="34" charset="0"/>
              </a:rPr>
              <a:t>From the time I was a baby, as I grew up to become a child, and now ﬁnally a doctor, her magic hands nurtured and cared for me. My Mum’s magic hands mean the world to me.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17</a:t>
            </a:r>
          </a:p>
        </p:txBody>
      </p:sp>
      <p:pic>
        <p:nvPicPr>
          <p:cNvPr id="44035" name="Content Placeholder 4" descr="1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457200" y="685800"/>
            <a:ext cx="8229600" cy="1143000"/>
          </a:xfrm>
        </p:spPr>
        <p:txBody>
          <a:bodyPr/>
          <a:lstStyle/>
          <a:p>
            <a:pPr eaLnBrk="1" hangingPunct="1"/>
            <a:r>
              <a:rPr lang="en-US" altLang="en-US" sz="3600" dirty="0">
                <a:latin typeface="Arial" panose="020B0604020202020204" pitchFamily="34" charset="0"/>
                <a:cs typeface="Arial" panose="020B0604020202020204" pitchFamily="34" charset="0"/>
              </a:rPr>
              <a:t>Frame 17 </a:t>
            </a:r>
            <a:br>
              <a:rPr lang="en-US" altLang="en-US" sz="3600" dirty="0">
                <a:latin typeface="Arial" panose="020B0604020202020204" pitchFamily="34" charset="0"/>
                <a:cs typeface="Arial" panose="020B0604020202020204" pitchFamily="34" charset="0"/>
              </a:rPr>
            </a:br>
            <a:r>
              <a:rPr lang="en-US" altLang="en-US" sz="3600" dirty="0">
                <a:latin typeface="Arial" panose="020B0604020202020204" pitchFamily="34" charset="0"/>
                <a:cs typeface="Arial" panose="020B0604020202020204" pitchFamily="34" charset="0"/>
              </a:rPr>
              <a:t>Finale</a:t>
            </a:r>
          </a:p>
        </p:txBody>
      </p:sp>
      <p:sp>
        <p:nvSpPr>
          <p:cNvPr id="45059" name="Content Placeholder 3"/>
          <p:cNvSpPr>
            <a:spLocks noGrp="1"/>
          </p:cNvSpPr>
          <p:nvPr>
            <p:ph idx="1"/>
          </p:nvPr>
        </p:nvSpPr>
        <p:spPr>
          <a:xfrm>
            <a:off x="457200" y="2667000"/>
            <a:ext cx="8229600" cy="3124200"/>
          </a:xfrm>
        </p:spPr>
        <p:txBody>
          <a:bodyPr/>
          <a:lstStyle/>
          <a:p>
            <a:pPr marL="0" indent="0" eaLnBrk="1" hangingPunct="1">
              <a:spcBef>
                <a:spcPct val="0"/>
              </a:spcBef>
              <a:buFont typeface="Arial" panose="020B0604020202020204" pitchFamily="34" charset="0"/>
              <a:buNone/>
            </a:pPr>
            <a:r>
              <a:rPr lang="en-US" altLang="en-US" sz="2400" dirty="0">
                <a:latin typeface="Arial" panose="020B0604020202020204" pitchFamily="34" charset="0"/>
                <a:cs typeface="Arial" panose="020B0604020202020204" pitchFamily="34" charset="0"/>
              </a:rPr>
              <a:t>And look how well Miriam, Mimi and Maria have done! </a:t>
            </a:r>
          </a:p>
          <a:p>
            <a:pPr marL="0" indent="0" eaLnBrk="1" hangingPunct="1">
              <a:spcBef>
                <a:spcPts val="1200"/>
              </a:spcBef>
              <a:buFont typeface="Arial" panose="020B0604020202020204" pitchFamily="34" charset="0"/>
              <a:buNone/>
            </a:pPr>
            <a:r>
              <a:rPr lang="en-US" altLang="en-US" sz="2400" dirty="0">
                <a:latin typeface="Arial" panose="020B0604020202020204" pitchFamily="34" charset="0"/>
                <a:cs typeface="Arial" panose="020B0604020202020204" pitchFamily="34" charset="0"/>
              </a:rPr>
              <a:t>They too would not be where they are today had it not been for their Mums’ magic hands! Our Mums’ magic hands mean the world to us!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2743200"/>
            <a:ext cx="8229600" cy="1143000"/>
          </a:xfrm>
        </p:spPr>
        <p:txBody>
          <a:bodyPr/>
          <a:lstStyle/>
          <a:p>
            <a:pPr eaLnBrk="1" hangingPunct="1"/>
            <a:r>
              <a:rPr lang="en-US" altLang="en-US" sz="4000" dirty="0">
                <a:latin typeface="Arial" panose="020B0604020202020204" pitchFamily="34" charset="0"/>
                <a:cs typeface="Arial" panose="020B0604020202020204" pitchFamily="34" charset="0"/>
              </a:rPr>
              <a:t>Thank you</a:t>
            </a:r>
          </a:p>
        </p:txBody>
      </p:sp>
      <p:sp>
        <p:nvSpPr>
          <p:cNvPr id="2" name="TextBox 1"/>
          <p:cNvSpPr txBox="1"/>
          <p:nvPr/>
        </p:nvSpPr>
        <p:spPr>
          <a:xfrm>
            <a:off x="838200" y="5715000"/>
            <a:ext cx="4495800" cy="846386"/>
          </a:xfrm>
          <a:prstGeom prst="rect">
            <a:avLst/>
          </a:prstGeom>
          <a:noFill/>
        </p:spPr>
        <p:txBody>
          <a:bodyPr wrap="square" rtlCol="0">
            <a:spAutoFit/>
          </a:bodyPr>
          <a:lstStyle/>
          <a:p>
            <a:r>
              <a:rPr lang="en-GB" sz="1600" dirty="0"/>
              <a:t>Illustrations: </a:t>
            </a:r>
            <a:r>
              <a:rPr lang="en-GB" sz="1600" dirty="0" err="1"/>
              <a:t>Segun</a:t>
            </a:r>
            <a:r>
              <a:rPr lang="en-GB" sz="1600" dirty="0"/>
              <a:t> Samson</a:t>
            </a:r>
          </a:p>
          <a:p>
            <a:pPr>
              <a:spcBef>
                <a:spcPts val="600"/>
              </a:spcBef>
            </a:pPr>
            <a:r>
              <a:rPr lang="en-GB" sz="1400" dirty="0"/>
              <a:t>With thanks to Minds Eye Creative, South Africa and to Centre of Gravity for inputs to design concept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0</a:t>
            </a:r>
          </a:p>
        </p:txBody>
      </p:sp>
      <p:pic>
        <p:nvPicPr>
          <p:cNvPr id="7171" name="Picture 4" descr="C:\local file 2016\lifebouy\2017\MMH multicutural\MMH Multicultural FNL\MMH Multicultural FNL\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010400"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71055" y="838200"/>
            <a:ext cx="8229600" cy="1143000"/>
          </a:xfrm>
        </p:spPr>
        <p:txBody>
          <a:bodyPr/>
          <a:lstStyle/>
          <a:p>
            <a:pPr eaLnBrk="1" hangingPunct="1"/>
            <a:r>
              <a:rPr lang="en-US" altLang="en-US" sz="4000" dirty="0">
                <a:latin typeface="Arial" panose="020B0604020202020204" pitchFamily="34" charset="0"/>
                <a:cs typeface="Arial" panose="020B0604020202020204" pitchFamily="34" charset="0"/>
              </a:rPr>
              <a:t>Frame 0</a:t>
            </a:r>
          </a:p>
        </p:txBody>
      </p:sp>
      <p:sp>
        <p:nvSpPr>
          <p:cNvPr id="8195" name="Content Placeholder 2"/>
          <p:cNvSpPr>
            <a:spLocks noGrp="1"/>
          </p:cNvSpPr>
          <p:nvPr>
            <p:ph idx="1"/>
          </p:nvPr>
        </p:nvSpPr>
        <p:spPr>
          <a:xfrm>
            <a:off x="471055" y="2514600"/>
            <a:ext cx="8229600" cy="2147455"/>
          </a:xfrm>
        </p:spPr>
        <p:txBody>
          <a:bodyPr/>
          <a:lstStyle/>
          <a:p>
            <a:pPr marL="0" indent="0" eaLnBrk="1" hangingPunct="1">
              <a:spcBef>
                <a:spcPct val="0"/>
              </a:spcBef>
              <a:buFontTx/>
              <a:buNone/>
            </a:pPr>
            <a:r>
              <a:rPr lang="en-US" altLang="en-US" sz="2800" dirty="0">
                <a:latin typeface="Arial" panose="020B0604020202020204" pitchFamily="34" charset="0"/>
                <a:cs typeface="Arial" panose="020B0604020202020204" pitchFamily="34" charset="0"/>
              </a:rPr>
              <a:t>My name is </a:t>
            </a:r>
            <a:r>
              <a:rPr lang="en-US" altLang="en-US" sz="2800" dirty="0" err="1">
                <a:latin typeface="Arial" panose="020B0604020202020204" pitchFamily="34" charset="0"/>
                <a:cs typeface="Arial" panose="020B0604020202020204" pitchFamily="34" charset="0"/>
              </a:rPr>
              <a:t>Meena</a:t>
            </a:r>
            <a:r>
              <a:rPr lang="en-US" altLang="en-US" sz="2800" dirty="0">
                <a:latin typeface="Arial" panose="020B0604020202020204" pitchFamily="34" charset="0"/>
                <a:cs typeface="Arial" panose="020B0604020202020204" pitchFamily="34" charset="0"/>
              </a:rPr>
              <a:t> and I have 3 friends who live in three different parts of the world. I will introduce them to you as I go through the story.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1</a:t>
            </a:r>
          </a:p>
        </p:txBody>
      </p:sp>
      <p:pic>
        <p:nvPicPr>
          <p:cNvPr id="9219" name="Content Placeholder 4" descr="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0" y="838200"/>
            <a:ext cx="7467600" cy="1143000"/>
          </a:xfrm>
        </p:spPr>
        <p:txBody>
          <a:bodyPr/>
          <a:lstStyle/>
          <a:p>
            <a:pPr eaLnBrk="1" hangingPunct="1"/>
            <a:r>
              <a:rPr lang="en-US" altLang="en-US" sz="3600" dirty="0">
                <a:latin typeface="Arial" panose="020B0604020202020204" pitchFamily="34" charset="0"/>
                <a:cs typeface="Arial" panose="020B0604020202020204" pitchFamily="34" charset="0"/>
              </a:rPr>
              <a:t>Frame 1</a:t>
            </a:r>
            <a:br>
              <a:rPr lang="en-US" altLang="en-US" sz="32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Intro: Magic Mum, Magic Hands</a:t>
            </a:r>
            <a:endParaRPr lang="en-US" altLang="en-US" sz="2800" b="1" dirty="0"/>
          </a:p>
        </p:txBody>
      </p:sp>
      <p:sp>
        <p:nvSpPr>
          <p:cNvPr id="4" name="Rectangle 3"/>
          <p:cNvSpPr/>
          <p:nvPr/>
        </p:nvSpPr>
        <p:spPr>
          <a:xfrm>
            <a:off x="838200" y="2667000"/>
            <a:ext cx="7467600" cy="3262432"/>
          </a:xfrm>
          <a:prstGeom prst="rect">
            <a:avLst/>
          </a:prstGeom>
        </p:spPr>
        <p:txBody>
          <a:bodyPr>
            <a:spAutoFit/>
          </a:bodyPr>
          <a:lstStyle/>
          <a:p>
            <a:pPr eaLnBrk="1" fontAlgn="auto" hangingPunct="1">
              <a:spcBef>
                <a:spcPts val="0"/>
              </a:spcBef>
              <a:spcAft>
                <a:spcPts val="0"/>
              </a:spcAft>
              <a:defRPr/>
            </a:pPr>
            <a:r>
              <a:rPr lang="en-US" sz="2800" dirty="0"/>
              <a:t>My mother and my friends’ mothers are ‘magic Mums’, and their hands are ‘magic hands’. </a:t>
            </a:r>
          </a:p>
          <a:p>
            <a:pPr algn="just" eaLnBrk="1" fontAlgn="auto" hangingPunct="1">
              <a:spcBef>
                <a:spcPts val="1200"/>
              </a:spcBef>
              <a:spcAft>
                <a:spcPts val="0"/>
              </a:spcAft>
              <a:defRPr/>
            </a:pPr>
            <a:r>
              <a:rPr lang="en-US" sz="2800" dirty="0"/>
              <a:t>To you they may seem like any other mothers and their hands may seem like any other hands. But for us they are the most magical hands in the whole wide world.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z="4000" dirty="0">
                <a:latin typeface="Arial" panose="020B0604020202020204" pitchFamily="34" charset="0"/>
                <a:cs typeface="Arial" panose="020B0604020202020204" pitchFamily="34" charset="0"/>
              </a:rPr>
              <a:t>Frame 2</a:t>
            </a:r>
          </a:p>
        </p:txBody>
      </p:sp>
      <p:pic>
        <p:nvPicPr>
          <p:cNvPr id="11267" name="Content Placeholder 4" descr="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373188" y="1600200"/>
            <a:ext cx="6397625"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1788</Words>
  <Application>Microsoft Office PowerPoint</Application>
  <PresentationFormat>On-screen Show (4:3)</PresentationFormat>
  <Paragraphs>87</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Oxfam Global Headline</vt:lpstr>
      <vt:lpstr>Office Theme</vt:lpstr>
      <vt:lpstr>MUM’S MAGIC HANDS Global Storyboard</vt:lpstr>
      <vt:lpstr>Strategic background</vt:lpstr>
      <vt:lpstr>Central creative idea:</vt:lpstr>
      <vt:lpstr>Central creative idea: ‘Mum’s magic hands’</vt:lpstr>
      <vt:lpstr>Frame 0</vt:lpstr>
      <vt:lpstr>Frame 0</vt:lpstr>
      <vt:lpstr>Frame 1</vt:lpstr>
      <vt:lpstr>Frame 1 Intro: Magic Mum, Magic Hands</vt:lpstr>
      <vt:lpstr>Frame 2</vt:lpstr>
      <vt:lpstr>Frame 2 The magic of Mum’s hands</vt:lpstr>
      <vt:lpstr>Frame 3</vt:lpstr>
      <vt:lpstr>Frame 3 Waking</vt:lpstr>
      <vt:lpstr>Frame 4</vt:lpstr>
      <vt:lpstr>Frame 4 Magic hands</vt:lpstr>
      <vt:lpstr>Frame 5</vt:lpstr>
      <vt:lpstr>Frame 5 Toilet - germs – illness – absentia – failure</vt:lpstr>
      <vt:lpstr>Frame 6</vt:lpstr>
      <vt:lpstr>Frame 6 Mimicking  ̶  soap  ̶  good health  ̶  success</vt:lpstr>
      <vt:lpstr>Frame 7</vt:lpstr>
      <vt:lpstr>Frame 7 Hygiene manners</vt:lpstr>
      <vt:lpstr>Frame 8</vt:lpstr>
      <vt:lpstr>Frame 8  Eating + feeding + HWWS</vt:lpstr>
      <vt:lpstr>Frame 9</vt:lpstr>
      <vt:lpstr>Frame 9 Behavioural manners</vt:lpstr>
      <vt:lpstr>Frame 10</vt:lpstr>
      <vt:lpstr>Frame 10 Homework + success</vt:lpstr>
      <vt:lpstr>Frame 11</vt:lpstr>
      <vt:lpstr>Frame 11 Cooking + HWWS</vt:lpstr>
      <vt:lpstr>Frame 12</vt:lpstr>
      <vt:lpstr>Frame 12 Dinner + HWWS</vt:lpstr>
      <vt:lpstr>Frame 13</vt:lpstr>
      <vt:lpstr>Frame 13 Sleep + success</vt:lpstr>
      <vt:lpstr>PowerPoint Presentation</vt:lpstr>
      <vt:lpstr>PowerPoint Presentation</vt:lpstr>
      <vt:lpstr>Frame 14</vt:lpstr>
      <vt:lpstr>Frame 14 Doctor: the germs story</vt:lpstr>
      <vt:lpstr>Frame 15</vt:lpstr>
      <vt:lpstr>Frame 15 Recap occasions</vt:lpstr>
      <vt:lpstr>Frame 16</vt:lpstr>
      <vt:lpstr>Frame 16 Final sign off Mum</vt:lpstr>
      <vt:lpstr>Frame 17</vt:lpstr>
      <vt:lpstr>Frame 17  Finale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Background</dc:title>
  <dc:creator>USER PC</dc:creator>
  <cp:lastModifiedBy>Anna Coryndon</cp:lastModifiedBy>
  <cp:revision>69</cp:revision>
  <dcterms:created xsi:type="dcterms:W3CDTF">2016-11-04T14:24:40Z</dcterms:created>
  <dcterms:modified xsi:type="dcterms:W3CDTF">2018-10-24T14:57:42Z</dcterms:modified>
</cp:coreProperties>
</file>