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57" r:id="rId4"/>
    <p:sldId id="258" r:id="rId5"/>
    <p:sldId id="259" r:id="rId6"/>
    <p:sldId id="280" r:id="rId7"/>
    <p:sldId id="281" r:id="rId8"/>
    <p:sldId id="260" r:id="rId9"/>
    <p:sldId id="261" r:id="rId10"/>
    <p:sldId id="262" r:id="rId11"/>
    <p:sldId id="263" r:id="rId12"/>
    <p:sldId id="264" r:id="rId13"/>
    <p:sldId id="279" r:id="rId14"/>
    <p:sldId id="265" r:id="rId15"/>
    <p:sldId id="266" r:id="rId16"/>
    <p:sldId id="267" r:id="rId17"/>
    <p:sldId id="270" r:id="rId18"/>
    <p:sldId id="271" r:id="rId19"/>
    <p:sldId id="268" r:id="rId20"/>
    <p:sldId id="269" r:id="rId21"/>
    <p:sldId id="274" r:id="rId22"/>
    <p:sldId id="275" r:id="rId23"/>
    <p:sldId id="276" r:id="rId24"/>
    <p:sldId id="277" r:id="rId25"/>
    <p:sldId id="272" r:id="rId26"/>
    <p:sldId id="282" r:id="rId27"/>
    <p:sldId id="27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2C5"/>
    <a:srgbClr val="3EBC89"/>
    <a:srgbClr val="98D8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38" autoAdjust="0"/>
  </p:normalViewPr>
  <p:slideViewPr>
    <p:cSldViewPr>
      <p:cViewPr>
        <p:scale>
          <a:sx n="83" d="100"/>
          <a:sy n="83" d="100"/>
        </p:scale>
        <p:origin x="-14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303B-BD73-4794-8EDD-954916F1143E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47BDE-9588-4A81-B7AD-2C052F1BD0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Société Française </a:t>
            </a:r>
            <a:r>
              <a:rPr lang="fr-FR" smtClean="0"/>
              <a:t>d’Hygiène Hospitalière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La preuve par l’image! Boite de pétri // mise en culture</a:t>
            </a:r>
            <a:r>
              <a:rPr lang="fr-FR" altLang="fr-FR" baseline="0" dirty="0" smtClean="0"/>
              <a:t> </a:t>
            </a:r>
            <a:r>
              <a:rPr lang="fr-FR" altLang="fr-FR" baseline="0" smtClean="0"/>
              <a:t>des micro-organismes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Aucun effet sur</a:t>
            </a:r>
            <a:r>
              <a:rPr lang="fr-FR" baseline="0" dirty="0" smtClean="0"/>
              <a:t> les matériaux quels qu’ils soient 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Cela doit être systématique, fait partie du soin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Surtout bien mouiller les mains pour</a:t>
            </a:r>
            <a:r>
              <a:rPr lang="fr-FR" baseline="0" dirty="0" smtClean="0"/>
              <a:t> éviter l’irritation //les paumes, pulpes et bord cubital //poubelle à pédale à pied (pas avec les mains !!!!)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 à 3 mois selon les fabricants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 ex :</a:t>
            </a:r>
            <a:r>
              <a:rPr lang="fr-FR" baseline="0" dirty="0" smtClean="0"/>
              <a:t> avant tout contact avec un patient immunodéprimé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Produit</a:t>
            </a:r>
            <a:r>
              <a:rPr lang="fr-FR" baseline="0" dirty="0" smtClean="0"/>
              <a:t> inutilisable si </a:t>
            </a:r>
            <a:r>
              <a:rPr lang="fr-FR" dirty="0" smtClean="0"/>
              <a:t>mains</a:t>
            </a:r>
            <a:r>
              <a:rPr lang="fr-FR" baseline="0" dirty="0" smtClean="0"/>
              <a:t> mouillées, visiblement souillées, poudrées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mains désinfectées</a:t>
            </a:r>
            <a:r>
              <a:rPr lang="fr-FR" baseline="0" dirty="0" smtClean="0"/>
              <a:t> = des risques évités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7BDE-9588-4A81-B7AD-2C052F1BD05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192E-A19E-4EB2-BE69-F40D86C86478}" type="datetimeFigureOut">
              <a:rPr lang="fr-FR" smtClean="0"/>
              <a:pPr/>
              <a:t>12/10/2015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6224-6592-41AA-9AEC-82224AE3C8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main_eau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rcRect t="16016" b="269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3648" y="548680"/>
            <a:ext cx="698139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Caslon Pro Bold" pitchFamily="18" charset="0"/>
              </a:rPr>
              <a:t>LE LAVAGE</a:t>
            </a:r>
          </a:p>
          <a:p>
            <a:pPr algn="ctr"/>
            <a:r>
              <a:rPr lang="fr-FR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dobe Caslon Pro Bold" pitchFamily="18" charset="0"/>
              </a:rPr>
              <a:t> DES MAINS</a:t>
            </a:r>
            <a:endParaRPr lang="fr-FR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157192"/>
            <a:ext cx="314060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Unité d’enseignement 2.10.S1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hygiène &amp; infectiologie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16216" y="5934670"/>
            <a:ext cx="2378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DELBART Marianne 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Session 2015/2016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Lavage des Mains</a:t>
            </a:r>
            <a:endParaRPr lang="fr-F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8488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Types de lavage des mains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Image 2" descr="threedimensional-arrow-vector-series-173980.jpg"/>
          <p:cNvPicPr>
            <a:picLocks noChangeAspect="1"/>
          </p:cNvPicPr>
          <p:nvPr/>
        </p:nvPicPr>
        <p:blipFill>
          <a:blip r:embed="rId2" cstate="print"/>
          <a:srcRect l="32212" t="47777" r="41106" b="29988"/>
          <a:stretch>
            <a:fillRect/>
          </a:stretch>
        </p:blipFill>
        <p:spPr>
          <a:xfrm>
            <a:off x="683568" y="1340768"/>
            <a:ext cx="864096" cy="720080"/>
          </a:xfrm>
          <a:prstGeom prst="rect">
            <a:avLst/>
          </a:prstGeom>
        </p:spPr>
      </p:pic>
      <p:pic>
        <p:nvPicPr>
          <p:cNvPr id="4" name="Image 3" descr="threedimensional-arrow-vector-series-173980.jpg"/>
          <p:cNvPicPr>
            <a:picLocks noChangeAspect="1"/>
          </p:cNvPicPr>
          <p:nvPr/>
        </p:nvPicPr>
        <p:blipFill>
          <a:blip r:embed="rId2" cstate="print"/>
          <a:srcRect l="32212" t="47777" r="41106" b="29988"/>
          <a:stretch>
            <a:fillRect/>
          </a:stretch>
        </p:blipFill>
        <p:spPr>
          <a:xfrm>
            <a:off x="683568" y="2276872"/>
            <a:ext cx="864096" cy="720080"/>
          </a:xfrm>
          <a:prstGeom prst="rect">
            <a:avLst/>
          </a:prstGeom>
        </p:spPr>
      </p:pic>
      <p:pic>
        <p:nvPicPr>
          <p:cNvPr id="5" name="Image 4" descr="threedimensional-arrow-vector-series-173980.jpg"/>
          <p:cNvPicPr>
            <a:picLocks noChangeAspect="1"/>
          </p:cNvPicPr>
          <p:nvPr/>
        </p:nvPicPr>
        <p:blipFill>
          <a:blip r:embed="rId2" cstate="print"/>
          <a:srcRect l="32212" t="47777" r="41106" b="29988"/>
          <a:stretch>
            <a:fillRect/>
          </a:stretch>
        </p:blipFill>
        <p:spPr>
          <a:xfrm>
            <a:off x="683568" y="3140968"/>
            <a:ext cx="864096" cy="720080"/>
          </a:xfrm>
          <a:prstGeom prst="rect">
            <a:avLst/>
          </a:prstGeom>
        </p:spPr>
      </p:pic>
      <p:pic>
        <p:nvPicPr>
          <p:cNvPr id="6" name="Image 5" descr="threedimensional-arrow-vector-series-173980.jpg"/>
          <p:cNvPicPr>
            <a:picLocks noChangeAspect="1"/>
          </p:cNvPicPr>
          <p:nvPr/>
        </p:nvPicPr>
        <p:blipFill>
          <a:blip r:embed="rId2" cstate="print"/>
          <a:srcRect l="32212" t="47777" r="41106" b="29988"/>
          <a:stretch>
            <a:fillRect/>
          </a:stretch>
        </p:blipFill>
        <p:spPr>
          <a:xfrm>
            <a:off x="683568" y="3933056"/>
            <a:ext cx="864096" cy="7200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75656" y="1340768"/>
            <a:ext cx="2959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Le lavage simple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5656" y="227687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Le lavage antiseptique 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75656" y="314096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Le lavage Chirurgical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77421" y="3861048"/>
            <a:ext cx="6334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Le traitement hygiénique des mains </a:t>
            </a:r>
          </a:p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par friction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19672" y="4941168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</a:t>
            </a:r>
            <a:endParaRPr lang="fr-F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19672" y="5589240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</a:t>
            </a:r>
            <a:endParaRPr lang="fr-F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5013176"/>
            <a:ext cx="2930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5">
                    <a:lumMod val="75000"/>
                  </a:schemeClr>
                </a:solidFill>
              </a:rPr>
              <a:t>La friction hygiénique</a:t>
            </a:r>
            <a:endParaRPr lang="fr-FR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5703639"/>
            <a:ext cx="302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5">
                    <a:lumMod val="75000"/>
                  </a:schemeClr>
                </a:solidFill>
              </a:rPr>
              <a:t>La friction chirurgicale</a:t>
            </a:r>
            <a:endParaRPr lang="fr-FR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 14" descr="nettoyage-Hygiene54c646701a1ed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912" y="4365104"/>
            <a:ext cx="3743088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51520" y="1143908"/>
            <a:ext cx="8640960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Le lavage simple des mains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62880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Buts</a:t>
            </a:r>
            <a:endParaRPr lang="fr-FR" sz="2800" u="sng" dirty="0"/>
          </a:p>
        </p:txBody>
      </p:sp>
      <p:pic>
        <p:nvPicPr>
          <p:cNvPr id="4" name="Image 3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360040" cy="3600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35696" y="1268760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Eliminer les souillures.</a:t>
            </a:r>
            <a:endParaRPr lang="fr-FR" dirty="0"/>
          </a:p>
        </p:txBody>
      </p:sp>
      <p:pic>
        <p:nvPicPr>
          <p:cNvPr id="8" name="Image 7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360040" cy="3600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835696" y="1700808"/>
            <a:ext cx="352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Diminuer de la flore transitoire.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Image 9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360040" cy="3600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5696" y="2092786"/>
            <a:ext cx="2999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Prévenir la contamination.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51520" y="2708920"/>
            <a:ext cx="8712968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23528" y="5013176"/>
            <a:ext cx="856895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3429000"/>
            <a:ext cx="18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Indications</a:t>
            </a:r>
            <a:endParaRPr lang="fr-FR" sz="2800" u="sng" dirty="0"/>
          </a:p>
        </p:txBody>
      </p:sp>
      <p:pic>
        <p:nvPicPr>
          <p:cNvPr id="16" name="Image 15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24944"/>
            <a:ext cx="360040" cy="3600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1760" y="2924944"/>
            <a:ext cx="343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Prise de service/ fin de service.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0016" y="3356992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Gestes de la vie courante (se moucher, WC, repas …)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1760" y="3717032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Lors des soins d'hygiène, de confort et de continuité de la vie.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0016" y="4037002"/>
            <a:ext cx="5526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Avant et après le port des gants à usage unique.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6834" y="4397042"/>
            <a:ext cx="3987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Lors de soins infirmiers non invasifs.</a:t>
            </a:r>
          </a:p>
        </p:txBody>
      </p:sp>
      <p:pic>
        <p:nvPicPr>
          <p:cNvPr id="22" name="Image 21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56992"/>
            <a:ext cx="360040" cy="360040"/>
          </a:xfrm>
          <a:prstGeom prst="rect">
            <a:avLst/>
          </a:prstGeom>
        </p:spPr>
      </p:pic>
      <p:pic>
        <p:nvPicPr>
          <p:cNvPr id="23" name="Image 22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360040" cy="360040"/>
          </a:xfrm>
          <a:prstGeom prst="rect">
            <a:avLst/>
          </a:prstGeom>
        </p:spPr>
      </p:pic>
      <p:pic>
        <p:nvPicPr>
          <p:cNvPr id="24" name="Image 23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77072"/>
            <a:ext cx="360040" cy="360040"/>
          </a:xfrm>
          <a:prstGeom prst="rect">
            <a:avLst/>
          </a:prstGeom>
        </p:spPr>
      </p:pic>
      <p:pic>
        <p:nvPicPr>
          <p:cNvPr id="25" name="Image 24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437112"/>
            <a:ext cx="360040" cy="36004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67544" y="5498068"/>
            <a:ext cx="1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Matériels</a:t>
            </a:r>
            <a:endParaRPr lang="fr-FR" sz="2800" u="sng" dirty="0"/>
          </a:p>
        </p:txBody>
      </p:sp>
      <p:sp>
        <p:nvSpPr>
          <p:cNvPr id="27" name="Rectangle 26"/>
          <p:cNvSpPr/>
          <p:nvPr/>
        </p:nvSpPr>
        <p:spPr>
          <a:xfrm>
            <a:off x="2483768" y="5157192"/>
            <a:ext cx="1406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Savon doux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768" y="5589240"/>
            <a:ext cx="1672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Eau du réseau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84156" y="6021288"/>
            <a:ext cx="4392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Essuie-mains à usage unique non stérile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" name="Image 29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157192"/>
            <a:ext cx="360040" cy="360040"/>
          </a:xfrm>
          <a:prstGeom prst="rect">
            <a:avLst/>
          </a:prstGeom>
        </p:spPr>
      </p:pic>
      <p:pic>
        <p:nvPicPr>
          <p:cNvPr id="31" name="Image 30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589240"/>
            <a:ext cx="360040" cy="360040"/>
          </a:xfrm>
          <a:prstGeom prst="rect">
            <a:avLst/>
          </a:prstGeom>
        </p:spPr>
      </p:pic>
      <p:pic>
        <p:nvPicPr>
          <p:cNvPr id="32" name="Image 31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602128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3" grpId="1"/>
      <p:bldP spid="7" grpId="1"/>
      <p:bldP spid="9" grpId="1"/>
      <p:bldP spid="11" grpId="1"/>
      <p:bldP spid="13" grpId="0" animBg="1"/>
      <p:bldP spid="14" grpId="0" animBg="1"/>
      <p:bldP spid="15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e laver les mains 1(3) copie.gif"/>
          <p:cNvPicPr>
            <a:picLocks noChangeAspect="1"/>
          </p:cNvPicPr>
          <p:nvPr/>
        </p:nvPicPr>
        <p:blipFill>
          <a:blip r:embed="rId3" cstate="print"/>
          <a:srcRect l="2643" t="67845" r="65495"/>
          <a:stretch>
            <a:fillRect/>
          </a:stretch>
        </p:blipFill>
        <p:spPr>
          <a:xfrm>
            <a:off x="107504" y="3573016"/>
            <a:ext cx="1296144" cy="1331001"/>
          </a:xfrm>
          <a:prstGeom prst="rect">
            <a:avLst/>
          </a:prstGeom>
        </p:spPr>
      </p:pic>
      <p:pic>
        <p:nvPicPr>
          <p:cNvPr id="17" name="Image 16" descr="se laver les mains 1(4) copie.gif"/>
          <p:cNvPicPr>
            <a:picLocks noChangeAspect="1"/>
          </p:cNvPicPr>
          <p:nvPr/>
        </p:nvPicPr>
        <p:blipFill>
          <a:blip r:embed="rId4" cstate="print"/>
          <a:srcRect l="5160" t="67620" r="63877" b="3641"/>
          <a:stretch>
            <a:fillRect/>
          </a:stretch>
        </p:blipFill>
        <p:spPr>
          <a:xfrm>
            <a:off x="3995936" y="3717032"/>
            <a:ext cx="1296144" cy="1224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3648" y="0"/>
            <a:ext cx="18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Réalisation</a:t>
            </a:r>
            <a:endParaRPr lang="fr-FR" sz="28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1052736"/>
            <a:ext cx="1624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1.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Se mouiller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les mains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31694" y="2420888"/>
            <a:ext cx="20617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Prendre une dose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de savon liquide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619672" y="3861048"/>
            <a:ext cx="24482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Savonner durant 30 secondes, mains et poignets avec le savon doux en insistant  sur les pouces, les doigts, le dos des mains, le pourtour des ongles, les espaces interdigitaux.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2608" y="116632"/>
            <a:ext cx="3635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Rincer abondamment en allant des mains vers les coudes, les mains se situant toujours au-dessus des coudes : en commençant par les doigts et en finissant par les poignets afin de ne pas ramener les germes au bout des mains.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2276872"/>
            <a:ext cx="3707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Sécher par tamponnement, des doigts vers les poignets, avec les essuie-mains à usage unique non stérile.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112" y="3789040"/>
            <a:ext cx="23042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Fermer le robinet avec l'essuie-mains.</a:t>
            </a:r>
            <a:endParaRPr lang="fr-FR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4869160"/>
            <a:ext cx="25202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Jeter les essuie-mains dans la poubelle à commande non manuelle.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10026" y="6237312"/>
            <a:ext cx="346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FF0000"/>
                </a:solidFill>
              </a:rPr>
              <a:t>Durée de 60/90 secondes.</a:t>
            </a:r>
          </a:p>
        </p:txBody>
      </p:sp>
      <p:pic>
        <p:nvPicPr>
          <p:cNvPr id="21" name="Image 20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1331640" y="1196752"/>
            <a:ext cx="360040" cy="379736"/>
          </a:xfrm>
          <a:prstGeom prst="rect">
            <a:avLst/>
          </a:prstGeom>
        </p:spPr>
      </p:pic>
      <p:pic>
        <p:nvPicPr>
          <p:cNvPr id="22" name="Image 21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1331640" y="2636912"/>
            <a:ext cx="360040" cy="379736"/>
          </a:xfrm>
          <a:prstGeom prst="rect">
            <a:avLst/>
          </a:prstGeom>
        </p:spPr>
      </p:pic>
      <p:pic>
        <p:nvPicPr>
          <p:cNvPr id="23" name="Image 22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1403648" y="3861048"/>
            <a:ext cx="360040" cy="379736"/>
          </a:xfrm>
          <a:prstGeom prst="rect">
            <a:avLst/>
          </a:prstGeom>
        </p:spPr>
      </p:pic>
      <p:pic>
        <p:nvPicPr>
          <p:cNvPr id="24" name="Image 23" descr="se laver les mains 1(4) copie.gif"/>
          <p:cNvPicPr>
            <a:picLocks noChangeAspect="1"/>
          </p:cNvPicPr>
          <p:nvPr/>
        </p:nvPicPr>
        <p:blipFill>
          <a:blip r:embed="rId4" cstate="print"/>
          <a:srcRect r="64077" b="68077"/>
          <a:stretch>
            <a:fillRect/>
          </a:stretch>
        </p:blipFill>
        <p:spPr>
          <a:xfrm>
            <a:off x="3923928" y="116632"/>
            <a:ext cx="1503784" cy="1359768"/>
          </a:xfrm>
          <a:prstGeom prst="rect">
            <a:avLst/>
          </a:prstGeom>
        </p:spPr>
      </p:pic>
      <p:pic>
        <p:nvPicPr>
          <p:cNvPr id="25" name="Image 24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5220072" y="260648"/>
            <a:ext cx="360040" cy="389895"/>
          </a:xfrm>
          <a:prstGeom prst="rect">
            <a:avLst/>
          </a:prstGeom>
        </p:spPr>
      </p:pic>
      <p:pic>
        <p:nvPicPr>
          <p:cNvPr id="26" name="Image 25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5148064" y="2276872"/>
            <a:ext cx="360040" cy="389895"/>
          </a:xfrm>
          <a:prstGeom prst="rect">
            <a:avLst/>
          </a:prstGeom>
        </p:spPr>
      </p:pic>
      <p:pic>
        <p:nvPicPr>
          <p:cNvPr id="27" name="Image 26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5220072" y="3861048"/>
            <a:ext cx="360040" cy="389895"/>
          </a:xfrm>
          <a:prstGeom prst="rect">
            <a:avLst/>
          </a:prstGeom>
        </p:spPr>
      </p:pic>
      <p:pic>
        <p:nvPicPr>
          <p:cNvPr id="29" name="Image 2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869160"/>
            <a:ext cx="1306589" cy="1152128"/>
          </a:xfrm>
          <a:prstGeom prst="rect">
            <a:avLst/>
          </a:prstGeom>
        </p:spPr>
      </p:pic>
      <p:pic>
        <p:nvPicPr>
          <p:cNvPr id="28" name="Image 27" descr="400_F_50278769_W6JWILSQU9C1JbLKpFZBn682cFGpvBWI.jpg"/>
          <p:cNvPicPr>
            <a:picLocks noChangeAspect="1"/>
          </p:cNvPicPr>
          <p:nvPr/>
        </p:nvPicPr>
        <p:blipFill>
          <a:blip r:embed="rId5" cstate="print"/>
          <a:srcRect t="40003" r="81185" b="40002"/>
          <a:stretch>
            <a:fillRect/>
          </a:stretch>
        </p:blipFill>
        <p:spPr>
          <a:xfrm>
            <a:off x="5940152" y="4983321"/>
            <a:ext cx="360040" cy="389895"/>
          </a:xfrm>
          <a:prstGeom prst="rect">
            <a:avLst/>
          </a:prstGeom>
        </p:spPr>
      </p:pic>
      <p:pic>
        <p:nvPicPr>
          <p:cNvPr id="30" name="Image 29" descr="se laver les mains 1(3) copie.gif"/>
          <p:cNvPicPr>
            <a:picLocks noChangeAspect="1"/>
          </p:cNvPicPr>
          <p:nvPr/>
        </p:nvPicPr>
        <p:blipFill>
          <a:blip r:embed="rId3" cstate="print"/>
          <a:srcRect l="2619" r="69311" b="68966"/>
          <a:stretch>
            <a:fillRect/>
          </a:stretch>
        </p:blipFill>
        <p:spPr>
          <a:xfrm>
            <a:off x="107504" y="692696"/>
            <a:ext cx="1224136" cy="1377153"/>
          </a:xfrm>
          <a:prstGeom prst="rect">
            <a:avLst/>
          </a:prstGeom>
        </p:spPr>
      </p:pic>
      <p:pic>
        <p:nvPicPr>
          <p:cNvPr id="31" name="Image 30" descr="se laver les mains 1(3) copie.gif"/>
          <p:cNvPicPr>
            <a:picLocks noChangeAspect="1"/>
          </p:cNvPicPr>
          <p:nvPr/>
        </p:nvPicPr>
        <p:blipFill>
          <a:blip r:embed="rId3" cstate="print"/>
          <a:srcRect l="2690" t="34287" r="68477" b="37378"/>
          <a:stretch>
            <a:fillRect/>
          </a:stretch>
        </p:blipFill>
        <p:spPr>
          <a:xfrm>
            <a:off x="107504" y="2204864"/>
            <a:ext cx="1224136" cy="1224136"/>
          </a:xfrm>
          <a:prstGeom prst="rect">
            <a:avLst/>
          </a:prstGeom>
        </p:spPr>
      </p:pic>
      <p:pic>
        <p:nvPicPr>
          <p:cNvPr id="32" name="Image 31" descr="se laver les mains 1(4) copie.gif"/>
          <p:cNvPicPr>
            <a:picLocks noChangeAspect="1"/>
          </p:cNvPicPr>
          <p:nvPr/>
        </p:nvPicPr>
        <p:blipFill>
          <a:blip r:embed="rId4" cstate="print"/>
          <a:srcRect l="3448" t="33918" r="67241" b="35583"/>
          <a:stretch>
            <a:fillRect/>
          </a:stretch>
        </p:blipFill>
        <p:spPr>
          <a:xfrm>
            <a:off x="3923928" y="2060848"/>
            <a:ext cx="122413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3" grpId="0"/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56490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Faire attention au délai  d’utilisation préconisé par le fabriquant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TOUJOURS MARQUER LA DATE D’OUVERTURE SUR LES PRODUITS</a:t>
            </a:r>
          </a:p>
        </p:txBody>
      </p:sp>
      <p:pic>
        <p:nvPicPr>
          <p:cNvPr id="6" name="Image 5" descr="flacon-de-gel-hydroa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2687960" cy="2687960"/>
          </a:xfrm>
          <a:prstGeom prst="rect">
            <a:avLst/>
          </a:prstGeom>
        </p:spPr>
      </p:pic>
      <p:pic>
        <p:nvPicPr>
          <p:cNvPr id="7" name="Image 6" descr="image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88640"/>
            <a:ext cx="5555817" cy="2016224"/>
          </a:xfrm>
          <a:prstGeom prst="rect">
            <a:avLst/>
          </a:prstGeom>
        </p:spPr>
      </p:pic>
      <p:pic>
        <p:nvPicPr>
          <p:cNvPr id="8" name="Image 7" descr="713201_1_b 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8752" y="3933056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 2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5760640" cy="2090555"/>
          </a:xfrm>
          <a:prstGeom prst="rect">
            <a:avLst/>
          </a:prstGeom>
        </p:spPr>
      </p:pic>
      <p:pic>
        <p:nvPicPr>
          <p:cNvPr id="4" name="Image 3" descr="savon en p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1417678" cy="1368152"/>
          </a:xfrm>
          <a:prstGeom prst="rect">
            <a:avLst/>
          </a:prstGeom>
        </p:spPr>
      </p:pic>
      <p:pic>
        <p:nvPicPr>
          <p:cNvPr id="5" name="Image 4" descr="essuie 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420888"/>
            <a:ext cx="1512168" cy="1459342"/>
          </a:xfrm>
          <a:prstGeom prst="rect">
            <a:avLst/>
          </a:prstGeom>
        </p:spPr>
      </p:pic>
      <p:pic>
        <p:nvPicPr>
          <p:cNvPr id="6" name="Image 5" descr="seche 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1440160" cy="1389849"/>
          </a:xfrm>
          <a:prstGeom prst="rect">
            <a:avLst/>
          </a:prstGeom>
        </p:spPr>
      </p:pic>
      <p:pic>
        <p:nvPicPr>
          <p:cNvPr id="7" name="Image 6" descr="transvasag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581128"/>
            <a:ext cx="1512168" cy="14593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51720" y="2780928"/>
            <a:ext cx="226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Savon en pain</a:t>
            </a:r>
            <a:endParaRPr lang="fr-FR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16216" y="2636912"/>
            <a:ext cx="2154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Essuie mains </a:t>
            </a:r>
          </a:p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en tissu</a:t>
            </a:r>
            <a:endParaRPr lang="fr-FR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4869160"/>
            <a:ext cx="2848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Le séchage des </a:t>
            </a:r>
          </a:p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Mains à air chaud</a:t>
            </a:r>
            <a:endParaRPr lang="fr-FR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16216" y="4437112"/>
            <a:ext cx="26102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Le transvasage</a:t>
            </a:r>
          </a:p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du savon liquide</a:t>
            </a:r>
          </a:p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d’un récipient</a:t>
            </a:r>
          </a:p>
          <a:p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à un autre</a:t>
            </a:r>
            <a:endParaRPr lang="fr-FR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Le lavage antiseptique des mains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96752"/>
            <a:ext cx="871296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340768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Buts</a:t>
            </a:r>
            <a:endParaRPr lang="fr-FR" sz="2800" u="sng" dirty="0"/>
          </a:p>
        </p:txBody>
      </p:sp>
      <p:pic>
        <p:nvPicPr>
          <p:cNvPr id="5" name="Image 4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360040" cy="3600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35696" y="1268760"/>
            <a:ext cx="303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Eliminer la flore transitoire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696" y="1628800"/>
            <a:ext cx="308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Diminuer la flore résidente.</a:t>
            </a:r>
            <a:endParaRPr lang="fr-FR" dirty="0"/>
          </a:p>
        </p:txBody>
      </p:sp>
      <p:pic>
        <p:nvPicPr>
          <p:cNvPr id="8" name="Image 7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360040" cy="36004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79512" y="2204864"/>
            <a:ext cx="8784976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2924944"/>
            <a:ext cx="18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Indications</a:t>
            </a:r>
            <a:endParaRPr lang="fr-FR" sz="2800" u="sng" dirty="0"/>
          </a:p>
        </p:txBody>
      </p:sp>
      <p:pic>
        <p:nvPicPr>
          <p:cNvPr id="11" name="Image 10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48880"/>
            <a:ext cx="360040" cy="3600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3768" y="22048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fr-FR" alt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près contact  avec un patient 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en isolement septique avec son environnement.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285293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Après tout contact accidentel avec du sang ou des liquides biologiques.</a:t>
            </a:r>
          </a:p>
        </p:txBody>
      </p:sp>
      <p:pic>
        <p:nvPicPr>
          <p:cNvPr id="14" name="Image 13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360040" cy="360040"/>
          </a:xfrm>
          <a:prstGeom prst="rect">
            <a:avLst/>
          </a:prstGeom>
        </p:spPr>
      </p:pic>
      <p:pic>
        <p:nvPicPr>
          <p:cNvPr id="15" name="Image 14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429000"/>
            <a:ext cx="360040" cy="3600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11760" y="34290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Avant la réalisation d’un geste invasif, acte stérile (pose </a:t>
            </a:r>
          </a:p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cathéter, pose sonde urinaire,</a:t>
            </a:r>
            <a:r>
              <a:rPr lang="fr-FR" sz="2000" dirty="0" smtClean="0"/>
              <a:t> </a:t>
            </a:r>
            <a:r>
              <a:rPr lang="fr-FR" alt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pansements 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…)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11760" y="40050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Entre deux patients, après tout geste potentiellement </a:t>
            </a:r>
          </a:p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contaminant.</a:t>
            </a:r>
          </a:p>
        </p:txBody>
      </p:sp>
      <p:pic>
        <p:nvPicPr>
          <p:cNvPr id="18" name="Image 17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05064"/>
            <a:ext cx="360040" cy="36004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251520" y="4869160"/>
            <a:ext cx="8712968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7544" y="5498068"/>
            <a:ext cx="1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Matériels</a:t>
            </a:r>
            <a:endParaRPr lang="fr-FR" sz="2800" u="sng" dirty="0"/>
          </a:p>
        </p:txBody>
      </p:sp>
      <p:pic>
        <p:nvPicPr>
          <p:cNvPr id="21" name="Image 20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085184"/>
            <a:ext cx="360040" cy="3600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83768" y="4941168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Savon liquide antiseptique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polyvidone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 iodée (ex: Bétadine Scrub) ou savon à base de chlorhexidine (Hibiscrub). </a:t>
            </a:r>
          </a:p>
        </p:txBody>
      </p:sp>
      <p:pic>
        <p:nvPicPr>
          <p:cNvPr id="23" name="Image 22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733256"/>
            <a:ext cx="360040" cy="360040"/>
          </a:xfrm>
          <a:prstGeom prst="rect">
            <a:avLst/>
          </a:prstGeom>
        </p:spPr>
      </p:pic>
      <p:pic>
        <p:nvPicPr>
          <p:cNvPr id="24" name="Image 23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6237312"/>
            <a:ext cx="360040" cy="36004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411760" y="5733256"/>
            <a:ext cx="174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Eau du réseau.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411760" y="6165304"/>
            <a:ext cx="277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Essuie mains non stérile.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 animBg="1"/>
      <p:bldP spid="10" grpId="0"/>
      <p:bldP spid="12" grpId="0"/>
      <p:bldP spid="13" grpId="0"/>
      <p:bldP spid="16" grpId="0"/>
      <p:bldP spid="17" grpId="0"/>
      <p:bldP spid="19" grpId="0" animBg="1"/>
      <p:bldP spid="20" grpId="0"/>
      <p:bldP spid="2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16632"/>
            <a:ext cx="18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Réalisation</a:t>
            </a:r>
            <a:endParaRPr lang="fr-FR" sz="28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1763688" y="1052736"/>
            <a:ext cx="162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Se mouiller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les mains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63688" y="2566645"/>
            <a:ext cx="18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Prendre une dose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de savon liquide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835696" y="3429000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Savonner durant une minute, mains et poignets avec le savon en insistant plus particulièrement sur les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pouces, les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doigts, le dos des mains, le pourtour des ongles, les espaces interdigitaux.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16624" y="116632"/>
            <a:ext cx="3203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Rincer abondamment en allant des mains vers les coudes, les mains se situant toujours au-dessus des coudes:  en commençant par les doigts et en finissant par les poignets afin de ne pas ramener les germes au bout des mains.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0112" y="2516703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Sécher par tamponnement, des doigts vers les poignets, avec les essuie-mains à usage unique non stérile.</a:t>
            </a:r>
          </a:p>
        </p:txBody>
      </p:sp>
      <p:pic>
        <p:nvPicPr>
          <p:cNvPr id="20" name="Image 19" descr="se laver les mains (1).gif"/>
          <p:cNvPicPr>
            <a:picLocks noChangeAspect="1"/>
          </p:cNvPicPr>
          <p:nvPr/>
        </p:nvPicPr>
        <p:blipFill>
          <a:blip r:embed="rId2" cstate="print"/>
          <a:srcRect l="15637" r="56873" b="88985"/>
          <a:stretch>
            <a:fillRect/>
          </a:stretch>
        </p:blipFill>
        <p:spPr>
          <a:xfrm>
            <a:off x="0" y="908720"/>
            <a:ext cx="1907704" cy="842244"/>
          </a:xfrm>
          <a:prstGeom prst="rect">
            <a:avLst/>
          </a:prstGeom>
        </p:spPr>
      </p:pic>
      <p:pic>
        <p:nvPicPr>
          <p:cNvPr id="21" name="Image 20" descr="se laver les mains (1).gif"/>
          <p:cNvPicPr>
            <a:picLocks noChangeAspect="1"/>
          </p:cNvPicPr>
          <p:nvPr/>
        </p:nvPicPr>
        <p:blipFill>
          <a:blip r:embed="rId2" cstate="print"/>
          <a:srcRect l="15463" t="12575" r="55328" b="76509"/>
          <a:stretch>
            <a:fillRect/>
          </a:stretch>
        </p:blipFill>
        <p:spPr>
          <a:xfrm>
            <a:off x="1" y="2440158"/>
            <a:ext cx="2051720" cy="844826"/>
          </a:xfrm>
          <a:prstGeom prst="rect">
            <a:avLst/>
          </a:prstGeom>
        </p:spPr>
      </p:pic>
      <p:pic>
        <p:nvPicPr>
          <p:cNvPr id="23" name="Image 22" descr="se laver les mains (1).gif"/>
          <p:cNvPicPr>
            <a:picLocks noChangeAspect="1"/>
          </p:cNvPicPr>
          <p:nvPr/>
        </p:nvPicPr>
        <p:blipFill>
          <a:blip r:embed="rId3" cstate="print"/>
          <a:srcRect l="16483" t="25413" r="57143" b="39680"/>
          <a:stretch>
            <a:fillRect/>
          </a:stretch>
        </p:blipFill>
        <p:spPr>
          <a:xfrm>
            <a:off x="35496" y="3501008"/>
            <a:ext cx="1876323" cy="2736304"/>
          </a:xfrm>
          <a:prstGeom prst="rect">
            <a:avLst/>
          </a:prstGeom>
        </p:spPr>
      </p:pic>
      <p:pic>
        <p:nvPicPr>
          <p:cNvPr id="24" name="Image 23" descr="se laver les mains (1).gif"/>
          <p:cNvPicPr>
            <a:picLocks noChangeAspect="1"/>
          </p:cNvPicPr>
          <p:nvPr/>
        </p:nvPicPr>
        <p:blipFill>
          <a:blip r:embed="rId3" cstate="print"/>
          <a:srcRect l="16279" t="61590" r="56977" b="26801"/>
          <a:stretch>
            <a:fillRect/>
          </a:stretch>
        </p:blipFill>
        <p:spPr>
          <a:xfrm>
            <a:off x="3946332" y="706542"/>
            <a:ext cx="1777796" cy="850250"/>
          </a:xfrm>
          <a:prstGeom prst="rect">
            <a:avLst/>
          </a:prstGeom>
        </p:spPr>
      </p:pic>
      <p:pic>
        <p:nvPicPr>
          <p:cNvPr id="25" name="Image 24" descr="se laver les mains (1).gif"/>
          <p:cNvPicPr>
            <a:picLocks noChangeAspect="1"/>
          </p:cNvPicPr>
          <p:nvPr/>
        </p:nvPicPr>
        <p:blipFill>
          <a:blip r:embed="rId3" cstate="print"/>
          <a:srcRect l="15235" t="73636" r="56914" b="14275"/>
          <a:stretch>
            <a:fillRect/>
          </a:stretch>
        </p:blipFill>
        <p:spPr>
          <a:xfrm>
            <a:off x="3923928" y="2640043"/>
            <a:ext cx="1800200" cy="86096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52120" y="486916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Jeter les essuie-mains dans la poubelle à commande non manuelle.</a:t>
            </a:r>
          </a:p>
        </p:txBody>
      </p:sp>
      <p:pic>
        <p:nvPicPr>
          <p:cNvPr id="27" name="Image 26" descr="international-tidyman-logo_17-1103065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97152"/>
            <a:ext cx="864096" cy="1108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99992" y="5517232"/>
            <a:ext cx="270183" cy="492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600" b="0" cap="none" spc="0" dirty="0" smtClean="0">
                <a:ln w="12700">
                  <a:solidFill>
                    <a:srgbClr val="35C2C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fr-FR" sz="2600" b="0" cap="none" spc="0" dirty="0">
              <a:ln w="12700">
                <a:solidFill>
                  <a:srgbClr val="35C2C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427984" y="4725144"/>
            <a:ext cx="1224136" cy="1224136"/>
          </a:xfrm>
          <a:prstGeom prst="roundRect">
            <a:avLst/>
          </a:prstGeom>
          <a:noFill/>
          <a:ln>
            <a:solidFill>
              <a:srgbClr val="35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724128" y="3933056"/>
            <a:ext cx="2297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Fermer le robinet avec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l'essuie-mains.</a:t>
            </a:r>
          </a:p>
        </p:txBody>
      </p:sp>
      <p:pic>
        <p:nvPicPr>
          <p:cNvPr id="31" name="Image 30" descr="se laver les mains (1).gif"/>
          <p:cNvPicPr>
            <a:picLocks noChangeAspect="1"/>
          </p:cNvPicPr>
          <p:nvPr/>
        </p:nvPicPr>
        <p:blipFill>
          <a:blip r:embed="rId3" cstate="print"/>
          <a:srcRect l="16544" t="85498" r="56886" b="1348"/>
          <a:stretch>
            <a:fillRect/>
          </a:stretch>
        </p:blipFill>
        <p:spPr>
          <a:xfrm>
            <a:off x="4139952" y="3789039"/>
            <a:ext cx="1656184" cy="9033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419872" y="598237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Durée de 1 minute : le savonnage prolongé permet l'action de l'antiseptique.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  <p:bldP spid="18" grpId="0"/>
      <p:bldP spid="26" grpId="0"/>
      <p:bldP spid="28" grpId="0"/>
      <p:bldP spid="29" grpId="0" animBg="1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0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La désinfection chirurgicale des mains </a:t>
            </a:r>
          </a:p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par lavage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484784"/>
            <a:ext cx="86409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628800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Buts</a:t>
            </a:r>
            <a:endParaRPr lang="fr-FR" sz="28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1556792"/>
            <a:ext cx="303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Eliminer la flore transitoire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1876762"/>
            <a:ext cx="538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Diminuer de façon significative la flore résidente.</a:t>
            </a:r>
            <a:endParaRPr lang="fr-FR" dirty="0"/>
          </a:p>
        </p:txBody>
      </p:sp>
      <p:pic>
        <p:nvPicPr>
          <p:cNvPr id="7" name="Image 6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360040" cy="360040"/>
          </a:xfrm>
          <a:prstGeom prst="rect">
            <a:avLst/>
          </a:prstGeom>
        </p:spPr>
      </p:pic>
      <p:pic>
        <p:nvPicPr>
          <p:cNvPr id="8" name="Image 7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360040" cy="3600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2924944"/>
            <a:ext cx="18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Indications</a:t>
            </a:r>
            <a:endParaRPr lang="fr-FR" sz="2800" u="sng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2492896"/>
            <a:ext cx="8784976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483768" y="249289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Avant tout acte chirurgical, d'obstétrique et de radiologie interventionnelle.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8" y="3140968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Avant tout geste pour lequel une asepsie de type chirurgical est requise : pose de cathéter central, rachidien, chambre implantable, ponction amniotique, drain pleural et autres situations analogues.</a:t>
            </a:r>
          </a:p>
        </p:txBody>
      </p:sp>
      <p:pic>
        <p:nvPicPr>
          <p:cNvPr id="13" name="Image 12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360040" cy="360040"/>
          </a:xfrm>
          <a:prstGeom prst="rect">
            <a:avLst/>
          </a:prstGeom>
        </p:spPr>
      </p:pic>
      <p:pic>
        <p:nvPicPr>
          <p:cNvPr id="14" name="Image 13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12976"/>
            <a:ext cx="360040" cy="3600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1520" y="5229200"/>
            <a:ext cx="1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Matériels</a:t>
            </a:r>
            <a:endParaRPr lang="fr-FR" sz="2800" u="sng" dirty="0"/>
          </a:p>
        </p:txBody>
      </p:sp>
      <p:sp>
        <p:nvSpPr>
          <p:cNvPr id="17" name="Rectangle 16"/>
          <p:cNvSpPr/>
          <p:nvPr/>
        </p:nvSpPr>
        <p:spPr>
          <a:xfrm>
            <a:off x="2411760" y="465313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Savon liquide antiseptique :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polyvidone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 iodée (Bétadine Scrub) ou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chlorhexidine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Hibiscrub</a:t>
            </a:r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1760" y="5333146"/>
            <a:ext cx="3604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Eau filtrée </a:t>
            </a:r>
            <a:r>
              <a:rPr lang="fr-FR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bactériologiquement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411760" y="5765194"/>
            <a:ext cx="4271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Brosse à ongles stérile à usage unique.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26802" y="6197242"/>
            <a:ext cx="2433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Essuie-mains stériles.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251520" y="4581128"/>
            <a:ext cx="8640960" cy="1944216"/>
          </a:xfrm>
          <a:prstGeom prst="roundRect">
            <a:avLst>
              <a:gd name="adj" fmla="val 204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97152"/>
            <a:ext cx="360040" cy="360040"/>
          </a:xfrm>
          <a:prstGeom prst="rect">
            <a:avLst/>
          </a:prstGeom>
        </p:spPr>
      </p:pic>
      <p:pic>
        <p:nvPicPr>
          <p:cNvPr id="28" name="Image 27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301208"/>
            <a:ext cx="360040" cy="360040"/>
          </a:xfrm>
          <a:prstGeom prst="rect">
            <a:avLst/>
          </a:prstGeom>
        </p:spPr>
      </p:pic>
      <p:pic>
        <p:nvPicPr>
          <p:cNvPr id="29" name="Image 28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733256"/>
            <a:ext cx="360040" cy="360040"/>
          </a:xfrm>
          <a:prstGeom prst="rect">
            <a:avLst/>
          </a:prstGeom>
        </p:spPr>
      </p:pic>
      <p:pic>
        <p:nvPicPr>
          <p:cNvPr id="30" name="Image 29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165304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9" grpId="0"/>
      <p:bldP spid="10" grpId="0" animBg="1"/>
      <p:bldP spid="11" grpId="0"/>
      <p:bldP spid="12" grpId="0"/>
      <p:bldP spid="15" grpId="0"/>
      <p:bldP spid="17" grpId="0"/>
      <p:bldP spid="22" grpId="0"/>
      <p:bldP spid="23" grpId="0"/>
      <p:bldP spid="24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18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Réalisation</a:t>
            </a:r>
            <a:endParaRPr lang="fr-FR" sz="2800" u="sng" dirty="0"/>
          </a:p>
        </p:txBody>
      </p:sp>
      <p:pic>
        <p:nvPicPr>
          <p:cNvPr id="3" name="Image 2" descr="Sans titre-1 (1).gif"/>
          <p:cNvPicPr>
            <a:picLocks noChangeAspect="1"/>
          </p:cNvPicPr>
          <p:nvPr/>
        </p:nvPicPr>
        <p:blipFill>
          <a:blip r:embed="rId2" cstate="print"/>
          <a:srcRect l="7149" t="25494" r="78128" b="54456"/>
          <a:stretch>
            <a:fillRect/>
          </a:stretch>
        </p:blipFill>
        <p:spPr>
          <a:xfrm>
            <a:off x="827584" y="1556792"/>
            <a:ext cx="1512168" cy="1455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491880" y="188640"/>
            <a:ext cx="56521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Technique en 3 temps : 3 phases de lavage.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Temps total de 5 minutes.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06896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Mouiller les mains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et les avant-bras.</a:t>
            </a:r>
          </a:p>
        </p:txBody>
      </p:sp>
      <p:pic>
        <p:nvPicPr>
          <p:cNvPr id="6" name="Image 5" descr="Sans titre-1 (1).gif"/>
          <p:cNvPicPr>
            <a:picLocks noChangeAspect="1"/>
          </p:cNvPicPr>
          <p:nvPr/>
        </p:nvPicPr>
        <p:blipFill>
          <a:blip r:embed="rId2" cstate="print"/>
          <a:srcRect l="22457" t="25620" r="66545" b="54329"/>
          <a:stretch>
            <a:fillRect/>
          </a:stretch>
        </p:blipFill>
        <p:spPr>
          <a:xfrm>
            <a:off x="3923928" y="1484784"/>
            <a:ext cx="1152128" cy="1484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 descr="Sans titre-1 (1).gif"/>
          <p:cNvPicPr>
            <a:picLocks noChangeAspect="1"/>
          </p:cNvPicPr>
          <p:nvPr/>
        </p:nvPicPr>
        <p:blipFill>
          <a:blip r:embed="rId2" cstate="print"/>
          <a:srcRect l="33862" t="25620" r="55901" b="54107"/>
          <a:stretch>
            <a:fillRect/>
          </a:stretch>
        </p:blipFill>
        <p:spPr>
          <a:xfrm>
            <a:off x="6660232" y="1472010"/>
            <a:ext cx="1080120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Sans titre-1 (1).gif"/>
          <p:cNvPicPr>
            <a:picLocks noChangeAspect="1"/>
          </p:cNvPicPr>
          <p:nvPr/>
        </p:nvPicPr>
        <p:blipFill>
          <a:blip r:embed="rId2" cstate="print"/>
          <a:srcRect l="44887" t="25519" r="43659" b="54229"/>
          <a:stretch>
            <a:fillRect/>
          </a:stretch>
        </p:blipFill>
        <p:spPr>
          <a:xfrm>
            <a:off x="395536" y="4275094"/>
            <a:ext cx="1224136" cy="15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 descr="Sans titre-1 (1).gif"/>
          <p:cNvPicPr>
            <a:picLocks noChangeAspect="1"/>
          </p:cNvPicPr>
          <p:nvPr/>
        </p:nvPicPr>
        <p:blipFill>
          <a:blip r:embed="rId2" cstate="print"/>
          <a:srcRect l="56700" t="25620" r="32275" b="54199"/>
          <a:stretch>
            <a:fillRect/>
          </a:stretch>
        </p:blipFill>
        <p:spPr>
          <a:xfrm>
            <a:off x="2699792" y="4221088"/>
            <a:ext cx="1224136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Sans titre-1 (1).gif"/>
          <p:cNvPicPr>
            <a:picLocks noChangeAspect="1"/>
          </p:cNvPicPr>
          <p:nvPr/>
        </p:nvPicPr>
        <p:blipFill>
          <a:blip r:embed="rId2" cstate="print"/>
          <a:srcRect l="68419" t="25489" r="20464" b="54330"/>
          <a:stretch>
            <a:fillRect/>
          </a:stretch>
        </p:blipFill>
        <p:spPr>
          <a:xfrm>
            <a:off x="4993761" y="4221088"/>
            <a:ext cx="1234423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Sans titre-1 (1).gif"/>
          <p:cNvPicPr>
            <a:picLocks noChangeAspect="1"/>
          </p:cNvPicPr>
          <p:nvPr/>
        </p:nvPicPr>
        <p:blipFill>
          <a:blip r:embed="rId2" cstate="print"/>
          <a:srcRect l="79536" t="25550" r="9389" b="54329"/>
          <a:stretch>
            <a:fillRect/>
          </a:stretch>
        </p:blipFill>
        <p:spPr>
          <a:xfrm>
            <a:off x="7164288" y="4232929"/>
            <a:ext cx="1224136" cy="157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131840" y="306896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Savonner les mains et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les avant-bras, 1 minute pour chaque côté.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4168" y="3068960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Brosser les ongles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1 minute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(30 secondes /main).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1520" y="5877272"/>
            <a:ext cx="1754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Rincer les mains 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et poignets.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23728" y="5879013"/>
            <a:ext cx="228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Savonner les mains et 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les poignets 1 minute.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00591" y="5877272"/>
            <a:ext cx="1815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Rincer les mains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et les avant bras.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32240" y="5879013"/>
            <a:ext cx="2178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Sécher avec des 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essuie-mains stériles.</a:t>
            </a:r>
          </a:p>
        </p:txBody>
      </p:sp>
      <p:pic>
        <p:nvPicPr>
          <p:cNvPr id="18" name="Image 17" descr="panneau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8640"/>
            <a:ext cx="1008112" cy="97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0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Traitement des mains par friction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9512" y="1412776"/>
            <a:ext cx="849694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556792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Buts</a:t>
            </a:r>
            <a:endParaRPr lang="fr-FR" sz="2800" u="sng" dirty="0"/>
          </a:p>
        </p:txBody>
      </p:sp>
      <p:pic>
        <p:nvPicPr>
          <p:cNvPr id="5" name="Image 4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360040" cy="360040"/>
          </a:xfrm>
          <a:prstGeom prst="rect">
            <a:avLst/>
          </a:prstGeom>
        </p:spPr>
      </p:pic>
      <p:pic>
        <p:nvPicPr>
          <p:cNvPr id="6" name="Image 5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360040" cy="3600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35696" y="1484784"/>
            <a:ext cx="303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Eliminer la flore transitoire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47349" y="1844824"/>
            <a:ext cx="308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Diminuer la flore résidente.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2492896"/>
            <a:ext cx="18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Indications</a:t>
            </a:r>
            <a:endParaRPr lang="fr-FR" sz="2800" u="sng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2348880"/>
            <a:ext cx="8640960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92896"/>
            <a:ext cx="360040" cy="3600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3768" y="249289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Substitution au lavage des mains (ne le remplace pas).</a:t>
            </a:r>
          </a:p>
        </p:txBody>
      </p:sp>
      <p:pic>
        <p:nvPicPr>
          <p:cNvPr id="13" name="Image 12" descr="panneau_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1641634" cy="15841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95736" y="4005064"/>
            <a:ext cx="65527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i="1" dirty="0" smtClean="0">
                <a:solidFill>
                  <a:srgbClr val="FF0000"/>
                </a:solidFill>
              </a:rPr>
              <a:t>Les solutions hydro-alcooliques ne sont pas </a:t>
            </a:r>
            <a:r>
              <a:rPr lang="fr-FR" sz="2200" b="1" i="1" dirty="0" err="1" smtClean="0">
                <a:solidFill>
                  <a:srgbClr val="FF0000"/>
                </a:solidFill>
              </a:rPr>
              <a:t>sporicides</a:t>
            </a:r>
            <a:r>
              <a:rPr lang="fr-FR" sz="2200" b="1" i="1" dirty="0" smtClean="0">
                <a:solidFill>
                  <a:srgbClr val="FF0000"/>
                </a:solidFill>
              </a:rPr>
              <a:t>, elles ne sont donc pas efficaces sur les spores du </a:t>
            </a:r>
            <a:r>
              <a:rPr lang="fr-FR" sz="2200" b="1" i="1" dirty="0" err="1" smtClean="0">
                <a:solidFill>
                  <a:srgbClr val="FF0000"/>
                </a:solidFill>
              </a:rPr>
              <a:t>Clostridium</a:t>
            </a:r>
            <a:r>
              <a:rPr lang="fr-FR" sz="2200" b="1" i="1" dirty="0" smtClean="0">
                <a:solidFill>
                  <a:srgbClr val="FF0000"/>
                </a:solidFill>
              </a:rPr>
              <a:t> difficile. Il ne faut donc pas les utiliser en cas de diarrhée. Elles ne sont pas non plus efficaces sur les parasites</a:t>
            </a:r>
            <a:r>
              <a:rPr lang="fr-FR" sz="2200" i="1" dirty="0" smtClean="0"/>
              <a:t> </a:t>
            </a:r>
            <a:r>
              <a:rPr lang="fr-FR" sz="2200" b="1" i="1" dirty="0" smtClean="0">
                <a:solidFill>
                  <a:srgbClr val="FF0000"/>
                </a:solidFill>
              </a:rPr>
              <a:t>(gales, poux, lentes…). 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306896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IL a été démontré que le traitement hygiénique des mains par friction est plus efficace que le lavage simple et le lavage hygiénique ou antiseptique des mains.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5989350"/>
            <a:ext cx="1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Matériels</a:t>
            </a:r>
            <a:endParaRPr lang="fr-FR" sz="2800" u="sng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51520" y="5961966"/>
            <a:ext cx="8496944" cy="675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20376-bubka-boutonflec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6133366"/>
            <a:ext cx="360040" cy="3600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11760" y="6093296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Solution hydro-alcoolique.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627784" y="6926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rgbClr val="00B0F0"/>
                </a:solidFill>
              </a:rPr>
              <a:t>La Friction Hygiénique</a:t>
            </a:r>
            <a:endParaRPr lang="fr-FR" sz="3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 animBg="1"/>
      <p:bldP spid="12" grpId="0"/>
      <p:bldP spid="14" grpId="0"/>
      <p:bldP spid="15" grpId="0"/>
      <p:bldP spid="16" grpId="0"/>
      <p:bldP spid="17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20px-Ignaz_Semmelw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2047983" cy="2448272"/>
          </a:xfrm>
          <a:prstGeom prst="ellipse">
            <a:avLst/>
          </a:prstGeom>
          <a:ln w="190500" cap="rnd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683568" y="371703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altLang="fr-FR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Il </a:t>
            </a:r>
            <a:r>
              <a:rPr lang="fr-FR" altLang="fr-FR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en conclut 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que des particules cadavériques adhérant aux mains des étudiants possédaient la propriété d’engendrer des fièvres. Donc les mains par leur seul contact pouvaient être infectantes</a:t>
            </a:r>
            <a:r>
              <a:rPr lang="fr-FR" altLang="fr-FR" sz="1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fr-FR" altLang="fr-FR" sz="16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Il imposa alors à tous le lavage des mains avant de pratiquer les touchers vaginaux.</a:t>
            </a:r>
          </a:p>
          <a:p>
            <a:pPr algn="ctr"/>
            <a:endParaRPr lang="fr-FR" altLang="fr-FR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On vit alors la mortalité chuter de 12% à 2,3%.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872" y="260648"/>
            <a:ext cx="3174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Historique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198884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Ignace Philippe Semmelweis, médecin Austro-hongrois (1846) constata qu’à la maternité de Vienne,  les parturientes examinées par des étudiants sortants de salle d’autopsie, décédaient souvent de complications septiques du post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partum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032" y="148478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1.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 Remplir le creux de la main du volume préconisé par le fabricant (voir verso du flacon).</a:t>
            </a:r>
            <a:endParaRPr lang="fr-FR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404664"/>
            <a:ext cx="18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Réalisation</a:t>
            </a:r>
            <a:endParaRPr lang="fr-FR" sz="2800" u="sng" dirty="0"/>
          </a:p>
        </p:txBody>
      </p:sp>
      <p:pic>
        <p:nvPicPr>
          <p:cNvPr id="6" name="Image 5" descr="friction SHA (1).gif"/>
          <p:cNvPicPr>
            <a:picLocks noChangeAspect="1"/>
          </p:cNvPicPr>
          <p:nvPr/>
        </p:nvPicPr>
        <p:blipFill>
          <a:blip r:embed="rId2" cstate="print"/>
          <a:srcRect l="35665" t="17647" r="35665" b="58088"/>
          <a:stretch>
            <a:fillRect/>
          </a:stretch>
        </p:blipFill>
        <p:spPr>
          <a:xfrm>
            <a:off x="3635896" y="188640"/>
            <a:ext cx="1872208" cy="1296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3212976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 Frictionner les mains et les poignets pendant le temps nécessaire à l'action du produit.</a:t>
            </a:r>
          </a:p>
        </p:txBody>
      </p:sp>
      <p:pic>
        <p:nvPicPr>
          <p:cNvPr id="8" name="Image 7" descr="friction SHA (1).gif"/>
          <p:cNvPicPr>
            <a:picLocks noChangeAspect="1"/>
          </p:cNvPicPr>
          <p:nvPr/>
        </p:nvPicPr>
        <p:blipFill>
          <a:blip r:embed="rId2" cstate="print"/>
          <a:srcRect l="66540" t="18995" b="58088"/>
          <a:stretch>
            <a:fillRect/>
          </a:stretch>
        </p:blipFill>
        <p:spPr>
          <a:xfrm>
            <a:off x="3563888" y="1988840"/>
            <a:ext cx="2185050" cy="1224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503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</a:rPr>
              <a:t>Frotter rigoureusement mains et poignets jusqu'à évaporation complète du produit, en insistant sur les paumes, le dos de la main, les espaces interdigitaux et le pourtour des ongles.</a:t>
            </a:r>
          </a:p>
        </p:txBody>
      </p:sp>
      <p:pic>
        <p:nvPicPr>
          <p:cNvPr id="10" name="Image 9" descr="friction SHA (1).gif"/>
          <p:cNvPicPr>
            <a:picLocks noChangeAspect="1"/>
          </p:cNvPicPr>
          <p:nvPr/>
        </p:nvPicPr>
        <p:blipFill>
          <a:blip r:embed="rId2" cstate="print"/>
          <a:srcRect l="4791" t="44608" r="4791" b="31962"/>
          <a:stretch>
            <a:fillRect/>
          </a:stretch>
        </p:blipFill>
        <p:spPr>
          <a:xfrm>
            <a:off x="611560" y="3617640"/>
            <a:ext cx="5904656" cy="1251520"/>
          </a:xfrm>
          <a:prstGeom prst="rect">
            <a:avLst/>
          </a:prstGeom>
        </p:spPr>
      </p:pic>
      <p:pic>
        <p:nvPicPr>
          <p:cNvPr id="11" name="Image 10" descr="friction SHA (1).gif"/>
          <p:cNvPicPr>
            <a:picLocks noChangeAspect="1"/>
          </p:cNvPicPr>
          <p:nvPr/>
        </p:nvPicPr>
        <p:blipFill>
          <a:blip r:embed="rId2" cstate="print"/>
          <a:srcRect t="71569" r="68023" b="5514"/>
          <a:stretch>
            <a:fillRect/>
          </a:stretch>
        </p:blipFill>
        <p:spPr>
          <a:xfrm>
            <a:off x="6300192" y="3645024"/>
            <a:ext cx="2088232" cy="1224136"/>
          </a:xfrm>
          <a:prstGeom prst="rect">
            <a:avLst/>
          </a:prstGeom>
        </p:spPr>
      </p:pic>
      <p:pic>
        <p:nvPicPr>
          <p:cNvPr id="12" name="Image 11" descr="friction SHA (1).gif"/>
          <p:cNvPicPr>
            <a:picLocks noChangeAspect="1"/>
          </p:cNvPicPr>
          <p:nvPr/>
        </p:nvPicPr>
        <p:blipFill>
          <a:blip r:embed="rId2" cstate="print"/>
          <a:srcRect l="36768" t="71569" r="4791" b="5621"/>
          <a:stretch>
            <a:fillRect/>
          </a:stretch>
        </p:blipFill>
        <p:spPr>
          <a:xfrm>
            <a:off x="2699792" y="4869160"/>
            <a:ext cx="3816424" cy="121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55776" y="18864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rgbClr val="00B0F0"/>
                </a:solidFill>
              </a:rPr>
              <a:t>La Friction Chirurgicale</a:t>
            </a:r>
            <a:endParaRPr lang="fr-FR" sz="3200" b="1" i="1" dirty="0">
              <a:solidFill>
                <a:srgbClr val="00B0F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23528" y="836712"/>
            <a:ext cx="86409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980728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Buts</a:t>
            </a:r>
            <a:endParaRPr lang="fr-FR" sz="2800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836712"/>
            <a:ext cx="303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Eliminer la flore transitoire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07704" y="1228690"/>
            <a:ext cx="538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Diminuer de façon significative la flore résidente.</a:t>
            </a:r>
            <a:endParaRPr lang="fr-FR" dirty="0"/>
          </a:p>
        </p:txBody>
      </p:sp>
      <p:pic>
        <p:nvPicPr>
          <p:cNvPr id="7" name="Image 6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360040" cy="360040"/>
          </a:xfrm>
          <a:prstGeom prst="rect">
            <a:avLst/>
          </a:prstGeom>
        </p:spPr>
      </p:pic>
      <p:pic>
        <p:nvPicPr>
          <p:cNvPr id="8" name="Image 7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360040" cy="3600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1520" y="2492896"/>
            <a:ext cx="1817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Indications</a:t>
            </a:r>
            <a:endParaRPr lang="fr-FR" sz="2800" u="sng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1844824"/>
            <a:ext cx="864096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483768" y="2492896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Avant tout geste pour lequel une asepsie de type chirurgical est requise : pose de cathéter central, rachidien, chambre implantable, ponction amniotique, drain pleural et autres situations analogues.</a:t>
            </a:r>
          </a:p>
        </p:txBody>
      </p:sp>
      <p:pic>
        <p:nvPicPr>
          <p:cNvPr id="18" name="Image 17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360040" cy="360040"/>
          </a:xfrm>
          <a:prstGeom prst="rect">
            <a:avLst/>
          </a:prstGeom>
        </p:spPr>
      </p:pic>
      <p:pic>
        <p:nvPicPr>
          <p:cNvPr id="19" name="Image 18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564904"/>
            <a:ext cx="360040" cy="3600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55776" y="184482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Avant tout acte chirurgical, d'obstétrique et de radiologie interventionnelle.</a:t>
            </a:r>
          </a:p>
        </p:txBody>
      </p:sp>
      <p:pic>
        <p:nvPicPr>
          <p:cNvPr id="22" name="Image 21" descr="panneau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85184"/>
            <a:ext cx="1224136" cy="11812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39752" y="4581128"/>
            <a:ext cx="65527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i="1" dirty="0" smtClean="0">
                <a:solidFill>
                  <a:srgbClr val="FF0000"/>
                </a:solidFill>
              </a:rPr>
              <a:t>Les solutions hydro-alcooliques ne sont pas </a:t>
            </a:r>
            <a:r>
              <a:rPr lang="fr-FR" sz="2200" b="1" i="1" dirty="0" err="1" smtClean="0">
                <a:solidFill>
                  <a:srgbClr val="FF0000"/>
                </a:solidFill>
              </a:rPr>
              <a:t>sporicides</a:t>
            </a:r>
            <a:r>
              <a:rPr lang="fr-FR" sz="2200" b="1" i="1" dirty="0" smtClean="0">
                <a:solidFill>
                  <a:srgbClr val="FF0000"/>
                </a:solidFill>
              </a:rPr>
              <a:t>, elles ne sont donc pas efficaces sur les spores du </a:t>
            </a:r>
            <a:r>
              <a:rPr lang="fr-FR" sz="2200" b="1" i="1" dirty="0" err="1" smtClean="0">
                <a:solidFill>
                  <a:srgbClr val="FF0000"/>
                </a:solidFill>
              </a:rPr>
              <a:t>Clostridium</a:t>
            </a:r>
            <a:r>
              <a:rPr lang="fr-FR" sz="2200" b="1" i="1" dirty="0" smtClean="0">
                <a:solidFill>
                  <a:srgbClr val="FF0000"/>
                </a:solidFill>
              </a:rPr>
              <a:t> difficile. Il ne faut donc pas les utiliser en cas de diarrhée. Elles ne sont pas non plus efficaces sur les parasites</a:t>
            </a:r>
            <a:r>
              <a:rPr lang="fr-FR" sz="2200" i="1" dirty="0" smtClean="0"/>
              <a:t> </a:t>
            </a:r>
            <a:r>
              <a:rPr lang="fr-FR" sz="2200" b="1" i="1" dirty="0" smtClean="0">
                <a:solidFill>
                  <a:srgbClr val="FF0000"/>
                </a:solidFill>
              </a:rPr>
              <a:t>(gales, poux, lentes…). 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7544" y="38610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IL a été démontré que le traitement hygiénique des mains par friction est plus efficace que le lavage simple et le lavage hygiénique ou antiseptique des mains.</a:t>
            </a:r>
            <a:endParaRPr lang="fr-FR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5" grpId="0"/>
      <p:bldP spid="16" grpId="0" animBg="1"/>
      <p:bldP spid="17" grpId="0"/>
      <p:bldP spid="20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496944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052736"/>
            <a:ext cx="1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Matériels</a:t>
            </a:r>
            <a:endParaRPr lang="fr-FR" sz="2800" u="sng" dirty="0"/>
          </a:p>
        </p:txBody>
      </p:sp>
      <p:pic>
        <p:nvPicPr>
          <p:cNvPr id="4" name="Image 3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360040" cy="360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9752" y="292586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Solution hydro-alcoolique.</a:t>
            </a:r>
          </a:p>
        </p:txBody>
      </p:sp>
      <p:pic>
        <p:nvPicPr>
          <p:cNvPr id="6" name="Image 5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360040" cy="360040"/>
          </a:xfrm>
          <a:prstGeom prst="rect">
            <a:avLst/>
          </a:prstGeom>
        </p:spPr>
      </p:pic>
      <p:pic>
        <p:nvPicPr>
          <p:cNvPr id="7" name="Image 6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360040" cy="360040"/>
          </a:xfrm>
          <a:prstGeom prst="rect">
            <a:avLst/>
          </a:prstGeom>
        </p:spPr>
      </p:pic>
      <p:pic>
        <p:nvPicPr>
          <p:cNvPr id="8" name="Image 7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360040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9752" y="724634"/>
            <a:ext cx="2725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Savon non désinfectant.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752" y="1196752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Brosse à ongles.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1628800"/>
            <a:ext cx="1730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Eau du réseau.</a:t>
            </a:r>
          </a:p>
        </p:txBody>
      </p:sp>
      <p:pic>
        <p:nvPicPr>
          <p:cNvPr id="12" name="Image 11" descr="20376-bubka-boutonfle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360040" cy="360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39752" y="2060848"/>
            <a:ext cx="34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Essuie-mains à usage unique.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520" y="2780928"/>
            <a:ext cx="18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solidFill>
                  <a:schemeClr val="tx2">
                    <a:lumMod val="75000"/>
                  </a:schemeClr>
                </a:solidFill>
              </a:rPr>
              <a:t>Réalisation</a:t>
            </a:r>
            <a:endParaRPr lang="fr-FR" sz="2800" u="sng" dirty="0"/>
          </a:p>
        </p:txBody>
      </p:sp>
      <p:sp>
        <p:nvSpPr>
          <p:cNvPr id="16" name="Rectangle 15"/>
          <p:cNvSpPr/>
          <p:nvPr/>
        </p:nvSpPr>
        <p:spPr>
          <a:xfrm>
            <a:off x="3131840" y="2852936"/>
            <a:ext cx="56521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Technique en 3 temps : 3 phases de lavage.</a:t>
            </a:r>
          </a:p>
          <a:p>
            <a:r>
              <a:rPr lang="fr-FR" sz="2800" b="1" dirty="0" smtClean="0">
                <a:solidFill>
                  <a:srgbClr val="FF0000"/>
                </a:solidFill>
              </a:rPr>
              <a:t>Temps total de 5 minutes.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7" name="Image 16" descr="panneau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08920"/>
            <a:ext cx="1008112" cy="972828"/>
          </a:xfrm>
          <a:prstGeom prst="rect">
            <a:avLst/>
          </a:prstGeom>
        </p:spPr>
      </p:pic>
      <p:pic>
        <p:nvPicPr>
          <p:cNvPr id="18" name="Image 17" descr="Sans titre-1 (1).gif"/>
          <p:cNvPicPr>
            <a:picLocks noChangeAspect="1"/>
          </p:cNvPicPr>
          <p:nvPr/>
        </p:nvPicPr>
        <p:blipFill>
          <a:blip r:embed="rId4" cstate="print"/>
          <a:srcRect l="7149" t="25494" r="78128" b="56656"/>
          <a:stretch>
            <a:fillRect/>
          </a:stretch>
        </p:blipFill>
        <p:spPr>
          <a:xfrm>
            <a:off x="539552" y="4653136"/>
            <a:ext cx="1512168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123728" y="4941168"/>
            <a:ext cx="20826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1.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Mouiller les mains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et prendre une dose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de savon liquide.</a:t>
            </a:r>
          </a:p>
        </p:txBody>
      </p:sp>
      <p:pic>
        <p:nvPicPr>
          <p:cNvPr id="20" name="Image 19" descr="Sans titre-1 (1).gif"/>
          <p:cNvPicPr>
            <a:picLocks noChangeAspect="1"/>
          </p:cNvPicPr>
          <p:nvPr/>
        </p:nvPicPr>
        <p:blipFill>
          <a:blip r:embed="rId4" cstate="print"/>
          <a:srcRect l="22457" t="25620" r="66545" b="56879"/>
          <a:stretch>
            <a:fillRect/>
          </a:stretch>
        </p:blipFill>
        <p:spPr>
          <a:xfrm>
            <a:off x="4355976" y="4653136"/>
            <a:ext cx="1152128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580112" y="4653136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Savonner durant 30 secondes,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mains et poignets en insistant plus particulièrement sur les pouces,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les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doigts, le dos des mains, le pourtour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des ongles, les espaces interdigitaux.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7544" y="40770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Effectuer un lavage simple des mains + brossage des ongles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9" grpId="0"/>
      <p:bldP spid="10" grpId="0"/>
      <p:bldP spid="11" grpId="0"/>
      <p:bldP spid="13" grpId="0"/>
      <p:bldP spid="14" grpId="0"/>
      <p:bldP spid="16" grpId="0"/>
      <p:bldP spid="19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ans titre-1 (1).gif"/>
          <p:cNvPicPr>
            <a:picLocks noChangeAspect="1"/>
          </p:cNvPicPr>
          <p:nvPr/>
        </p:nvPicPr>
        <p:blipFill>
          <a:blip r:embed="rId2" cstate="print"/>
          <a:srcRect l="33862" t="25620" r="55901" b="57003"/>
          <a:stretch>
            <a:fillRect/>
          </a:stretch>
        </p:blipFill>
        <p:spPr>
          <a:xfrm>
            <a:off x="467544" y="908720"/>
            <a:ext cx="1080120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691680" y="1124744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3.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Brosser les ongles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1minute</a:t>
            </a:r>
          </a:p>
          <a:p>
            <a:pPr algn="ctr"/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(30 secondes /main).</a:t>
            </a:r>
          </a:p>
        </p:txBody>
      </p:sp>
      <p:pic>
        <p:nvPicPr>
          <p:cNvPr id="10" name="Image 9" descr="Sans titre-1 (1).gif"/>
          <p:cNvPicPr>
            <a:picLocks noChangeAspect="1"/>
          </p:cNvPicPr>
          <p:nvPr/>
        </p:nvPicPr>
        <p:blipFill>
          <a:blip r:embed="rId2" cstate="print"/>
          <a:srcRect l="44887" t="25519" r="43659" b="56373"/>
          <a:stretch>
            <a:fillRect/>
          </a:stretch>
        </p:blipFill>
        <p:spPr>
          <a:xfrm>
            <a:off x="4716016" y="836712"/>
            <a:ext cx="1224136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84168" y="404664"/>
            <a:ext cx="30598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4.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Rincer abondamment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en allant des mains vers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les coudes, les mains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se situant toujours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au-dessus des coudes :en commençant par les doigts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et en finissant par les poignets afin de ne pas ramener les germes au bout des mains.</a:t>
            </a:r>
          </a:p>
          <a:p>
            <a:endParaRPr lang="fr-FR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mage 11" descr="Sans titre-1 (1).gif"/>
          <p:cNvPicPr>
            <a:picLocks noChangeAspect="1"/>
          </p:cNvPicPr>
          <p:nvPr/>
        </p:nvPicPr>
        <p:blipFill>
          <a:blip r:embed="rId2" cstate="print"/>
          <a:srcRect l="79536" t="25550" r="9389" b="56942"/>
          <a:stretch>
            <a:fillRect/>
          </a:stretch>
        </p:blipFill>
        <p:spPr>
          <a:xfrm>
            <a:off x="539552" y="3140968"/>
            <a:ext cx="1224136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835696" y="3073023"/>
            <a:ext cx="29523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5.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Sécher soigneusement par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tamponnement, des doigts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vers les poignets, avec les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essuie-mains à usage unique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non stérile.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48264" y="3645024"/>
            <a:ext cx="20329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.Fermer le robinet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avec l'essuie-mains.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1840" y="5355213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7.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Jeter les essuie-mains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dans la poubelle à commande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non manuelle.</a:t>
            </a:r>
          </a:p>
        </p:txBody>
      </p:sp>
      <p:pic>
        <p:nvPicPr>
          <p:cNvPr id="21" name="Image 20" descr="l.jpg"/>
          <p:cNvPicPr>
            <a:picLocks noChangeAspect="1"/>
          </p:cNvPicPr>
          <p:nvPr/>
        </p:nvPicPr>
        <p:blipFill>
          <a:blip r:embed="rId3" cstate="print"/>
          <a:srcRect l="42593" t="40550" r="43519" b="40550"/>
          <a:stretch>
            <a:fillRect/>
          </a:stretch>
        </p:blipFill>
        <p:spPr>
          <a:xfrm>
            <a:off x="1835696" y="5085184"/>
            <a:ext cx="1296144" cy="1555373"/>
          </a:xfrm>
          <a:prstGeom prst="rect">
            <a:avLst/>
          </a:prstGeom>
        </p:spPr>
      </p:pic>
      <p:pic>
        <p:nvPicPr>
          <p:cNvPr id="22" name="Image 21" descr="8.jpg"/>
          <p:cNvPicPr>
            <a:picLocks noChangeAspect="1"/>
          </p:cNvPicPr>
          <p:nvPr/>
        </p:nvPicPr>
        <p:blipFill>
          <a:blip r:embed="rId4" cstate="print"/>
          <a:srcRect l="12040" t="16400" r="64814" b="67850"/>
          <a:stretch>
            <a:fillRect/>
          </a:stretch>
        </p:blipFill>
        <p:spPr>
          <a:xfrm>
            <a:off x="5148064" y="3429000"/>
            <a:ext cx="180020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5696" y="188640"/>
            <a:ext cx="5523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Utilisation de la solution hydro-alcoolique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 descr="panneau_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1008112" cy="9728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632" y="836712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Pour chaque friction maintenir les mains et avant-bras humides en renouvelant l’application de produit si nécessaire pour respecter la durée recommandée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1700808"/>
            <a:ext cx="416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1er  friction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: mains jusqu’au coudes inclus</a:t>
            </a:r>
          </a:p>
        </p:txBody>
      </p:sp>
      <p:pic>
        <p:nvPicPr>
          <p:cNvPr id="7" name="Image 6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18521" t="23750" r="63888" b="55250"/>
          <a:stretch>
            <a:fillRect/>
          </a:stretch>
        </p:blipFill>
        <p:spPr>
          <a:xfrm>
            <a:off x="35496" y="2276872"/>
            <a:ext cx="1162929" cy="12241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87624" y="2492896"/>
            <a:ext cx="197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Prendre du produit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hydro-alcoolique</a:t>
            </a:r>
          </a:p>
        </p:txBody>
      </p:sp>
      <p:pic>
        <p:nvPicPr>
          <p:cNvPr id="9" name="Image 8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41667" t="13251" r="39816" b="65749"/>
          <a:stretch>
            <a:fillRect/>
          </a:stretch>
        </p:blipFill>
        <p:spPr>
          <a:xfrm>
            <a:off x="35496" y="3789040"/>
            <a:ext cx="1152128" cy="11521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87624" y="4005064"/>
            <a:ext cx="2205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Etaler sur les mains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paume contre paume</a:t>
            </a:r>
          </a:p>
        </p:txBody>
      </p:sp>
      <p:pic>
        <p:nvPicPr>
          <p:cNvPr id="11" name="Image 10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62962" t="27950" r="17595" b="51050"/>
          <a:stretch>
            <a:fillRect/>
          </a:stretch>
        </p:blipFill>
        <p:spPr>
          <a:xfrm>
            <a:off x="0" y="5157192"/>
            <a:ext cx="1187624" cy="113107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15616" y="5013176"/>
            <a:ext cx="2291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Frictionner paume de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main droite sur dos de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la main gauche avec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Doigts entrelacés et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vice-versa</a:t>
            </a:r>
          </a:p>
        </p:txBody>
      </p:sp>
      <p:pic>
        <p:nvPicPr>
          <p:cNvPr id="13" name="Image 12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67592" t="56300" r="13891" b="22700"/>
          <a:stretch>
            <a:fillRect/>
          </a:stretch>
        </p:blipFill>
        <p:spPr>
          <a:xfrm>
            <a:off x="3419872" y="2276872"/>
            <a:ext cx="1152128" cy="1152128"/>
          </a:xfrm>
          <a:prstGeom prst="rect">
            <a:avLst/>
          </a:prstGeom>
        </p:spPr>
      </p:pic>
      <p:pic>
        <p:nvPicPr>
          <p:cNvPr id="14" name="Image 13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50000" t="77300" r="31483" b="1701"/>
          <a:stretch>
            <a:fillRect/>
          </a:stretch>
        </p:blipFill>
        <p:spPr>
          <a:xfrm>
            <a:off x="3491880" y="3645024"/>
            <a:ext cx="1152128" cy="1152128"/>
          </a:xfrm>
          <a:prstGeom prst="rect">
            <a:avLst/>
          </a:prstGeom>
        </p:spPr>
      </p:pic>
      <p:pic>
        <p:nvPicPr>
          <p:cNvPr id="15" name="Image 14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25002" t="75200" r="56481" b="3801"/>
          <a:stretch>
            <a:fillRect/>
          </a:stretch>
        </p:blipFill>
        <p:spPr>
          <a:xfrm>
            <a:off x="6516216" y="2204864"/>
            <a:ext cx="1224136" cy="122413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572000" y="2348880"/>
            <a:ext cx="183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Frictionner doigts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et le pourtour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des ongles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72000" y="3789040"/>
            <a:ext cx="1867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Frictionner en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rotation un pouce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puis l’autre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40352" y="2492896"/>
            <a:ext cx="134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Frictionner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 les poignets</a:t>
            </a:r>
          </a:p>
        </p:txBody>
      </p:sp>
      <p:pic>
        <p:nvPicPr>
          <p:cNvPr id="19" name="Image 18" descr="e94b568319-HYGIENE DES MAINS-friction chirurgicale 2 (1).jpg"/>
          <p:cNvPicPr>
            <a:picLocks noChangeAspect="1"/>
          </p:cNvPicPr>
          <p:nvPr/>
        </p:nvPicPr>
        <p:blipFill>
          <a:blip r:embed="rId3" cstate="print"/>
          <a:srcRect l="10188" t="52100" r="71295" b="26900"/>
          <a:stretch>
            <a:fillRect/>
          </a:stretch>
        </p:blipFill>
        <p:spPr>
          <a:xfrm>
            <a:off x="6516216" y="3645024"/>
            <a:ext cx="1224136" cy="122413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702900" y="3933056"/>
            <a:ext cx="144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Avant bras </a:t>
            </a:r>
          </a:p>
          <a:p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coudes inclus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44008" y="50131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2ème  friction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: mains + manchette</a:t>
            </a:r>
          </a:p>
        </p:txBody>
      </p:sp>
      <p:pic>
        <p:nvPicPr>
          <p:cNvPr id="22" name="Image 21" descr="e94b568319-HYGIENE DES MAINS-friction chirurgicale 2 (1).jpg"/>
          <p:cNvPicPr>
            <a:picLocks noChangeAspect="1"/>
          </p:cNvPicPr>
          <p:nvPr/>
        </p:nvPicPr>
        <p:blipFill>
          <a:blip r:embed="rId4" cstate="print"/>
          <a:srcRect l="39816" t="45800" r="42593" b="32150"/>
          <a:stretch>
            <a:fillRect/>
          </a:stretch>
        </p:blipFill>
        <p:spPr>
          <a:xfrm>
            <a:off x="5508104" y="5445224"/>
            <a:ext cx="1080120" cy="119381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660232" y="5661248"/>
            <a:ext cx="147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Avant bras </a:t>
            </a:r>
          </a:p>
          <a:p>
            <a:r>
              <a:rPr lang="fr-FR" dirty="0" smtClean="0"/>
              <a:t>coudes exclus</a:t>
            </a:r>
            <a:endParaRPr lang="fr-FR" dirty="0"/>
          </a:p>
        </p:txBody>
      </p:sp>
      <p:sp>
        <p:nvSpPr>
          <p:cNvPr id="24" name="Forme libre 23"/>
          <p:cNvSpPr/>
          <p:nvPr/>
        </p:nvSpPr>
        <p:spPr>
          <a:xfrm>
            <a:off x="4211960" y="5013176"/>
            <a:ext cx="4680520" cy="1700808"/>
          </a:xfrm>
          <a:custGeom>
            <a:avLst/>
            <a:gdLst>
              <a:gd name="connsiteX0" fmla="*/ 0 w 5292080"/>
              <a:gd name="connsiteY0" fmla="*/ 0 h 1700808"/>
              <a:gd name="connsiteX1" fmla="*/ 5292080 w 5292080"/>
              <a:gd name="connsiteY1" fmla="*/ 0 h 1700808"/>
              <a:gd name="connsiteX2" fmla="*/ 5292080 w 5292080"/>
              <a:gd name="connsiteY2" fmla="*/ 1700808 h 1700808"/>
              <a:gd name="connsiteX3" fmla="*/ 0 w 5292080"/>
              <a:gd name="connsiteY3" fmla="*/ 1700808 h 1700808"/>
              <a:gd name="connsiteX4" fmla="*/ 0 w 5292080"/>
              <a:gd name="connsiteY4" fmla="*/ 0 h 17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080" h="1700808">
                <a:moveTo>
                  <a:pt x="0" y="0"/>
                </a:moveTo>
                <a:lnTo>
                  <a:pt x="5292080" y="0"/>
                </a:lnTo>
                <a:lnTo>
                  <a:pt x="5292080" y="1700808"/>
                </a:lnTo>
                <a:lnTo>
                  <a:pt x="0" y="170080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6" grpId="0"/>
      <p:bldP spid="17" grpId="0"/>
      <p:bldP spid="18" grpId="0"/>
      <p:bldP spid="20" grpId="0"/>
      <p:bldP spid="21" grpId="0"/>
      <p:bldP spid="23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vage hygiénique.jpg"/>
          <p:cNvPicPr>
            <a:picLocks noChangeAspect="1"/>
          </p:cNvPicPr>
          <p:nvPr/>
        </p:nvPicPr>
        <p:blipFill>
          <a:blip r:embed="rId2" cstate="print"/>
          <a:srcRect t="9844"/>
          <a:stretch>
            <a:fillRect/>
          </a:stretch>
        </p:blipFill>
        <p:spPr>
          <a:xfrm>
            <a:off x="179512" y="2204864"/>
            <a:ext cx="8765295" cy="36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2656"/>
            <a:ext cx="88204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Comparaison des différentes techniques d’hygiène des mains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99592" y="476672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Efficacité comparée des techniques d’hygiène des mains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020272" y="1772816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2. Savon doux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30 sec.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5536" y="4437112"/>
            <a:ext cx="182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kern="0" dirty="0" smtClean="0">
                <a:solidFill>
                  <a:srgbClr val="000066"/>
                </a:solidFill>
              </a:rPr>
              <a:t>3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. Savon antiseptique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kern="0" dirty="0" smtClean="0">
                <a:solidFill>
                  <a:srgbClr val="000066"/>
                </a:solidFill>
              </a:rPr>
              <a:t>60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sec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092280" y="4365104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kern="0" dirty="0" smtClean="0">
                <a:solidFill>
                  <a:srgbClr val="000066"/>
                </a:solidFill>
              </a:rPr>
              <a:t>4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. SHA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20-30 sec.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51520" y="1772816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1. Avant  </a:t>
            </a: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lavage</a:t>
            </a:r>
          </a:p>
        </p:txBody>
      </p:sp>
      <p:pic>
        <p:nvPicPr>
          <p:cNvPr id="12" name="Image 11" descr="Sans titre-1.gif"/>
          <p:cNvPicPr>
            <a:picLocks noChangeAspect="1"/>
          </p:cNvPicPr>
          <p:nvPr/>
        </p:nvPicPr>
        <p:blipFill>
          <a:blip r:embed="rId2" cstate="print"/>
          <a:srcRect l="6688" t="41729" r="51575" b="5100"/>
          <a:stretch>
            <a:fillRect/>
          </a:stretch>
        </p:blipFill>
        <p:spPr>
          <a:xfrm>
            <a:off x="1835696" y="1196752"/>
            <a:ext cx="5482209" cy="4654706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1547664" y="206084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691680" y="494116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6660232" y="4653136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6732240" y="2060848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ndroits oublié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6069589" cy="446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784" y="260648"/>
            <a:ext cx="61926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itchFamily="18" charset="0"/>
              </a:rPr>
              <a:t>Endroits oubliés lors </a:t>
            </a:r>
          </a:p>
          <a:p>
            <a:pPr algn="ctr"/>
            <a:r>
              <a:rPr lang="fr-F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itchFamily="18" charset="0"/>
              </a:rPr>
              <a:t>du lavage des mains</a:t>
            </a:r>
            <a:endParaRPr lang="fr-F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Image 3" descr="attention__nej0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27758">
            <a:off x="359463" y="-77468"/>
            <a:ext cx="264171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68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fr-FR" sz="4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ère</a:t>
            </a: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MESURE d’HYGIENE ET DE SECURITE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407" y="1126485"/>
            <a:ext cx="35105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HYGIENE DE BASE</a:t>
            </a:r>
            <a:endParaRPr lang="fr-FR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2276872"/>
            <a:ext cx="38719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LA TENUE PROFESSIONNELLE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 6" descr="tenue professionnel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75573"/>
            <a:ext cx="5400600" cy="5482427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H="1">
            <a:off x="5868144" y="2924944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444208" y="2492896"/>
            <a:ext cx="187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Une tenue propre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chaque jour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6084168" y="184482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56176" y="1484784"/>
            <a:ext cx="24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Cheveux longs attachés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139952" y="386104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131840" y="3284984"/>
            <a:ext cx="152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Mains et bras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sans bijoux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211960" y="4581128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987824" y="5373216"/>
            <a:ext cx="153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Ongles courts 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sans vernis </a:t>
            </a:r>
          </a:p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ni faux ongles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6084168" y="5013176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020273" y="4653136"/>
            <a:ext cx="198830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Limiter le matériel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dans les poches</a:t>
            </a:r>
          </a:p>
          <a:p>
            <a:pPr algn="ctr"/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F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Recommandations</a:t>
            </a:r>
          </a:p>
          <a:p>
            <a:pPr algn="ctr"/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SFHH 2009 </a:t>
            </a:r>
          </a:p>
          <a:p>
            <a:pPr algn="ctr"/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Image 30" descr="chaussures à bride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860032"/>
            <a:ext cx="1997968" cy="1997968"/>
          </a:xfrm>
          <a:prstGeom prst="rect">
            <a:avLst/>
          </a:prstGeom>
        </p:spPr>
      </p:pic>
      <p:cxnSp>
        <p:nvCxnSpPr>
          <p:cNvPr id="33" name="Connecteur droit avec flèche 32"/>
          <p:cNvCxnSpPr/>
          <p:nvPr/>
        </p:nvCxnSpPr>
        <p:spPr>
          <a:xfrm flipH="1">
            <a:off x="1403648" y="4797152"/>
            <a:ext cx="432049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35100" y="3717032"/>
            <a:ext cx="2422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Chaussures propres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fermées ou à bride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facilement nettoyables </a:t>
            </a:r>
          </a:p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et réservées au travail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139952" y="3861048"/>
            <a:ext cx="19442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  <p:bldP spid="25" grpId="0"/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36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POURQUOI SE LAVER LES MAINS ?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Étoile à 5 branches 2"/>
          <p:cNvSpPr/>
          <p:nvPr/>
        </p:nvSpPr>
        <p:spPr>
          <a:xfrm>
            <a:off x="179512" y="98072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908720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L’hygiène des mains est la mesure essentielle à appliquer pour prévenir la transmission des germes et le développement des infections associées aux soins.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Étoile à 5 branches 4"/>
          <p:cNvSpPr/>
          <p:nvPr/>
        </p:nvSpPr>
        <p:spPr>
          <a:xfrm>
            <a:off x="179512" y="19168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5482" y="1844824"/>
            <a:ext cx="8621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La main est le principal vecteur de transmission des micro-organismes vivants</a:t>
            </a:r>
            <a:endParaRPr lang="fr-FR" sz="2000" dirty="0"/>
          </a:p>
        </p:txBody>
      </p:sp>
      <p:pic>
        <p:nvPicPr>
          <p:cNvPr id="7" name="Image 6" descr="main souillée 2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4632926" cy="3717032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5436096" y="328498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52120" y="31316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Bactéries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436096" y="378904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5436096" y="4293096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5436096" y="4869160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436096" y="544522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652120" y="3604954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Virus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52120" y="4109010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Champignons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52120" y="4685074"/>
            <a:ext cx="1137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Parasites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52120" y="5261138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Prions</a:t>
            </a:r>
          </a:p>
          <a:p>
            <a:endParaRPr lang="fr-F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7583" y="2535287"/>
            <a:ext cx="29722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Aussi appelés germes</a:t>
            </a:r>
            <a:endParaRPr lang="fr-FR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in souillée 1(1).gif"/>
          <p:cNvPicPr>
            <a:picLocks noChangeAspect="1"/>
          </p:cNvPicPr>
          <p:nvPr/>
        </p:nvPicPr>
        <p:blipFill>
          <a:blip r:embed="rId2" cstate="print"/>
          <a:srcRect l="14014" r="17190"/>
          <a:stretch>
            <a:fillRect/>
          </a:stretch>
        </p:blipFill>
        <p:spPr>
          <a:xfrm>
            <a:off x="4932040" y="1052736"/>
            <a:ext cx="3566781" cy="388843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51520" y="3156644"/>
            <a:ext cx="4536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rgbClr val="FF0000"/>
                </a:solidFill>
              </a:rPr>
              <a:t>Flore résidente </a:t>
            </a:r>
            <a:r>
              <a:rPr lang="fr-FR" sz="2400" dirty="0" smtClean="0">
                <a:solidFill>
                  <a:srgbClr val="FF0000"/>
                </a:solidFill>
              </a:rPr>
              <a:t>: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La flore résidente profonde fait partie intégrante de la peau, elle assure « une police » biologique qui n’est jamais supprimée totalement mais peut être réduite par des lavages fréquents.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514034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u="sng" dirty="0" smtClean="0">
                <a:solidFill>
                  <a:srgbClr val="FF0000"/>
                </a:solidFill>
              </a:rPr>
              <a:t>Flore transitoire </a:t>
            </a:r>
            <a:r>
              <a:rPr lang="fr-FR" sz="2400" dirty="0" smtClean="0">
                <a:solidFill>
                  <a:srgbClr val="FF0000"/>
                </a:solidFill>
              </a:rPr>
              <a:t>: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La flore cutanée transitoire, occasionnelle et superficielle, récupérée lors des manipulations rassemble tous les micro-organismes véhiculés par l’air ou les objets contaminés et peut-être efficacement combattue par le lavage des mains.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1196752"/>
            <a:ext cx="4248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all" spc="0" dirty="0" smtClean="0">
                <a:ln w="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0"/>
                  <a:tileRect/>
                </a:gradFill>
                <a:effectLst/>
              </a:rPr>
              <a:t>Deux types de flores </a:t>
            </a:r>
          </a:p>
          <a:p>
            <a:pPr algn="ctr"/>
            <a:r>
              <a:rPr lang="fr-FR" sz="3200" b="1" cap="all" dirty="0" smtClean="0">
                <a:ln w="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0"/>
                  <a:tileRect/>
                </a:gradFill>
                <a:effectLst/>
              </a:rPr>
              <a:t>Présentes sur </a:t>
            </a:r>
          </a:p>
          <a:p>
            <a:pPr algn="ctr"/>
            <a:r>
              <a:rPr lang="fr-FR" sz="3200" b="1" cap="all" dirty="0" smtClean="0">
                <a:ln w="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0"/>
                  <a:tileRect/>
                </a:gradFill>
                <a:effectLst/>
              </a:rPr>
              <a:t>les mains</a:t>
            </a:r>
            <a:endParaRPr lang="fr-FR" sz="3200" b="1" cap="all" spc="0" dirty="0">
              <a:ln w="0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0"/>
                <a:tileRect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636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POURQUOI SE LAVER LES MAINS ?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43608" y="1124744"/>
            <a:ext cx="74676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alt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TOUJOURS ENLEVER TOUS LES BIJOUX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altLang="fr-FR" sz="2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88640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Tolérance 0 bijoux 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pic>
        <p:nvPicPr>
          <p:cNvPr id="6" name="Image 5" descr="panneau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1417775" cy="1368152"/>
          </a:xfrm>
          <a:prstGeom prst="rect">
            <a:avLst/>
          </a:prstGeom>
        </p:spPr>
      </p:pic>
      <p:pic>
        <p:nvPicPr>
          <p:cNvPr id="7" name="Image 6" descr="Sans titre-1.gif"/>
          <p:cNvPicPr>
            <a:picLocks noChangeAspect="1"/>
          </p:cNvPicPr>
          <p:nvPr/>
        </p:nvPicPr>
        <p:blipFill>
          <a:blip r:embed="rId4" cstate="print"/>
          <a:srcRect l="5901" t="7464" r="48425" b="61815"/>
          <a:stretch>
            <a:fillRect/>
          </a:stretch>
        </p:blipFill>
        <p:spPr>
          <a:xfrm>
            <a:off x="683568" y="2420888"/>
            <a:ext cx="771039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88640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Bijoux toujours contaminés</a:t>
            </a:r>
            <a:endParaRPr lang="fr-F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5013176"/>
            <a:ext cx="3152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Après lavage au savon doux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52120" y="5013176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accent5">
                    <a:lumMod val="50000"/>
                  </a:schemeClr>
                </a:solidFill>
              </a:rPr>
              <a:t>Après friction SHA</a:t>
            </a:r>
          </a:p>
        </p:txBody>
      </p:sp>
      <p:pic>
        <p:nvPicPr>
          <p:cNvPr id="7" name="Image 6" descr="Sans titre.gif"/>
          <p:cNvPicPr>
            <a:picLocks noChangeAspect="1"/>
          </p:cNvPicPr>
          <p:nvPr/>
        </p:nvPicPr>
        <p:blipFill>
          <a:blip r:embed="rId3" cstate="print"/>
          <a:srcRect l="11025" t="11832" r="37788" b="50358"/>
          <a:stretch>
            <a:fillRect/>
          </a:stretch>
        </p:blipFill>
        <p:spPr>
          <a:xfrm>
            <a:off x="899592" y="1484784"/>
            <a:ext cx="731331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threedimensional-arrow-vector-series-173980.jpg"/>
          <p:cNvPicPr>
            <a:picLocks noChangeAspect="1"/>
          </p:cNvPicPr>
          <p:nvPr/>
        </p:nvPicPr>
        <p:blipFill>
          <a:blip r:embed="rId2" cstate="print"/>
          <a:srcRect l="32212" t="23215" r="45553" b="52223"/>
          <a:stretch>
            <a:fillRect/>
          </a:stretch>
        </p:blipFill>
        <p:spPr>
          <a:xfrm rot="6571714">
            <a:off x="98646" y="2279418"/>
            <a:ext cx="720080" cy="7954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636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POURQUOI SE LAVER LES MAINS ?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141277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Pour protéger le patient d’une colonisation par des germes présents sur les mains et, dans certains cas, d’infections exogènes.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242088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Pour protéger le professionnel d’une infection par les germes dont le patient est porteur et pour protéger l’environnement des soins d’une dissémination de ces germes.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 6" descr="18-131837 (1).gif"/>
          <p:cNvPicPr>
            <a:picLocks noChangeAspect="1"/>
          </p:cNvPicPr>
          <p:nvPr/>
        </p:nvPicPr>
        <p:blipFill>
          <a:blip r:embed="rId3" cstate="print"/>
          <a:srcRect l="31967" r="35246"/>
          <a:stretch>
            <a:fillRect/>
          </a:stretch>
        </p:blipFill>
        <p:spPr>
          <a:xfrm>
            <a:off x="3347864" y="3645024"/>
            <a:ext cx="2880320" cy="2801247"/>
          </a:xfrm>
          <a:prstGeom prst="rect">
            <a:avLst/>
          </a:prstGeom>
        </p:spPr>
      </p:pic>
      <p:pic>
        <p:nvPicPr>
          <p:cNvPr id="8" name="Image 7" descr="threedimensional-arrow-vector-series-173980.jpg"/>
          <p:cNvPicPr>
            <a:picLocks noChangeAspect="1"/>
          </p:cNvPicPr>
          <p:nvPr/>
        </p:nvPicPr>
        <p:blipFill>
          <a:blip r:embed="rId2" cstate="print"/>
          <a:srcRect l="32212" t="23215" r="45553" b="52223"/>
          <a:stretch>
            <a:fillRect/>
          </a:stretch>
        </p:blipFill>
        <p:spPr>
          <a:xfrm rot="6571714">
            <a:off x="135157" y="1199299"/>
            <a:ext cx="720080" cy="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hreedimensional-arrow-vector-series-173980.jpg"/>
          <p:cNvPicPr>
            <a:picLocks noChangeAspect="1"/>
          </p:cNvPicPr>
          <p:nvPr/>
        </p:nvPicPr>
        <p:blipFill>
          <a:blip r:embed="rId3" cstate="print"/>
          <a:srcRect l="32212" t="23215" r="45553" b="52223"/>
          <a:stretch>
            <a:fillRect/>
          </a:stretch>
        </p:blipFill>
        <p:spPr>
          <a:xfrm rot="6571714">
            <a:off x="4131094" y="2558998"/>
            <a:ext cx="720080" cy="795447"/>
          </a:xfrm>
          <a:prstGeom prst="rect">
            <a:avLst/>
          </a:prstGeom>
        </p:spPr>
      </p:pic>
      <p:pic>
        <p:nvPicPr>
          <p:cNvPr id="7" name="Image 6" descr="threedimensional-arrow-vector-series-173980.jpg"/>
          <p:cNvPicPr>
            <a:picLocks noChangeAspect="1"/>
          </p:cNvPicPr>
          <p:nvPr/>
        </p:nvPicPr>
        <p:blipFill>
          <a:blip r:embed="rId3" cstate="print"/>
          <a:srcRect l="32212" t="23215" r="45553" b="52223"/>
          <a:stretch>
            <a:fillRect/>
          </a:stretch>
        </p:blipFill>
        <p:spPr>
          <a:xfrm rot="6571714">
            <a:off x="4131093" y="1766910"/>
            <a:ext cx="720080" cy="795447"/>
          </a:xfrm>
          <a:prstGeom prst="rect">
            <a:avLst/>
          </a:prstGeom>
        </p:spPr>
      </p:pic>
      <p:pic>
        <p:nvPicPr>
          <p:cNvPr id="3" name="Image 2" descr="mains-lavage-baccide-splusc-3d2ee.jpg"/>
          <p:cNvPicPr>
            <a:picLocks noChangeAspect="1"/>
          </p:cNvPicPr>
          <p:nvPr/>
        </p:nvPicPr>
        <p:blipFill>
          <a:blip r:embed="rId4" cstate="print"/>
          <a:srcRect l="11462"/>
          <a:stretch>
            <a:fillRect/>
          </a:stretch>
        </p:blipFill>
        <p:spPr>
          <a:xfrm>
            <a:off x="0" y="620689"/>
            <a:ext cx="4167852" cy="6237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3568" y="44624"/>
            <a:ext cx="78488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QUAND SE LAVER LES MAINS ?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Image 3" descr="threedimensional-arrow-vector-series-173980.jpg"/>
          <p:cNvPicPr>
            <a:picLocks noChangeAspect="1"/>
          </p:cNvPicPr>
          <p:nvPr/>
        </p:nvPicPr>
        <p:blipFill>
          <a:blip r:embed="rId3" cstate="print"/>
          <a:srcRect l="32212" t="23215" r="45553" b="52223"/>
          <a:stretch>
            <a:fillRect/>
          </a:stretch>
        </p:blipFill>
        <p:spPr>
          <a:xfrm rot="6571714">
            <a:off x="4131094" y="911267"/>
            <a:ext cx="720080" cy="795447"/>
          </a:xfrm>
          <a:prstGeom prst="rect">
            <a:avLst/>
          </a:prstGeom>
        </p:spPr>
      </p:pic>
      <p:pic>
        <p:nvPicPr>
          <p:cNvPr id="5" name="Image 4" descr="threedimensional-arrow-vector-series-173980.jpg"/>
          <p:cNvPicPr>
            <a:picLocks noChangeAspect="1"/>
          </p:cNvPicPr>
          <p:nvPr/>
        </p:nvPicPr>
        <p:blipFill>
          <a:blip r:embed="rId3" cstate="print"/>
          <a:srcRect l="32212" t="23215" r="45553" b="52223"/>
          <a:stretch>
            <a:fillRect/>
          </a:stretch>
        </p:blipFill>
        <p:spPr>
          <a:xfrm rot="6571714">
            <a:off x="4131093" y="3351086"/>
            <a:ext cx="720080" cy="795447"/>
          </a:xfrm>
          <a:prstGeom prst="rect">
            <a:avLst/>
          </a:prstGeom>
        </p:spPr>
      </p:pic>
      <p:pic>
        <p:nvPicPr>
          <p:cNvPr id="8" name="Image 7" descr="threedimensional-arrow-vector-series-173980.jpg"/>
          <p:cNvPicPr>
            <a:picLocks noChangeAspect="1"/>
          </p:cNvPicPr>
          <p:nvPr/>
        </p:nvPicPr>
        <p:blipFill>
          <a:blip r:embed="rId3" cstate="print"/>
          <a:srcRect l="32212" t="23215" r="45553" b="52223"/>
          <a:stretch>
            <a:fillRect/>
          </a:stretch>
        </p:blipFill>
        <p:spPr>
          <a:xfrm rot="6571714">
            <a:off x="4131095" y="4223635"/>
            <a:ext cx="720080" cy="79544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60032" y="1268760"/>
            <a:ext cx="2881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En début et fin de service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66862" y="2092786"/>
            <a:ext cx="241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Entre chaque patient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71759" y="2884874"/>
            <a:ext cx="4224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Si les mains sont visiblement souillées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60032" y="3657218"/>
            <a:ext cx="4159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Entre chaque activité de soins si </a:t>
            </a:r>
          </a:p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absence de solution hydro-alcoolique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60032" y="4581128"/>
            <a:ext cx="345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Lors des activités quotidiennes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60032" y="4966136"/>
            <a:ext cx="34513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Distribution repas</a:t>
            </a: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Evacuation des déchets</a:t>
            </a: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Après s’être mouché</a:t>
            </a: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Manipulation du linge</a:t>
            </a:r>
          </a:p>
          <a:p>
            <a:pPr>
              <a:buFontTx/>
              <a:buChar char="-"/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Après être allé aux  toilettes...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1869</Words>
  <Application>Microsoft Office PowerPoint</Application>
  <PresentationFormat>Affichage à l'écran (4:3)</PresentationFormat>
  <Paragraphs>294</Paragraphs>
  <Slides>27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DOBARIA Mickaelle</dc:creator>
  <cp:lastModifiedBy>Bernard</cp:lastModifiedBy>
  <cp:revision>167</cp:revision>
  <dcterms:created xsi:type="dcterms:W3CDTF">2015-09-02T10:19:48Z</dcterms:created>
  <dcterms:modified xsi:type="dcterms:W3CDTF">2015-10-12T15:07:06Z</dcterms:modified>
</cp:coreProperties>
</file>