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7.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diagrams/layout4.xml" ContentType="application/vnd.openxmlformats-officedocument.drawingml.diagramLayout+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charts/chart4.xml" ContentType="application/vnd.openxmlformats-officedocument.drawingml.chart+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794" r:id="rId1"/>
  </p:sldMasterIdLst>
  <p:notesMasterIdLst>
    <p:notesMasterId r:id="rId27"/>
  </p:notesMasterIdLst>
  <p:handoutMasterIdLst>
    <p:handoutMasterId r:id="rId28"/>
  </p:handoutMasterIdLst>
  <p:sldIdLst>
    <p:sldId id="753" r:id="rId2"/>
    <p:sldId id="759" r:id="rId3"/>
    <p:sldId id="734" r:id="rId4"/>
    <p:sldId id="756" r:id="rId5"/>
    <p:sldId id="768" r:id="rId6"/>
    <p:sldId id="784" r:id="rId7"/>
    <p:sldId id="762" r:id="rId8"/>
    <p:sldId id="763" r:id="rId9"/>
    <p:sldId id="787" r:id="rId10"/>
    <p:sldId id="785" r:id="rId11"/>
    <p:sldId id="764" r:id="rId12"/>
    <p:sldId id="772" r:id="rId13"/>
    <p:sldId id="773" r:id="rId14"/>
    <p:sldId id="774" r:id="rId15"/>
    <p:sldId id="776" r:id="rId16"/>
    <p:sldId id="777" r:id="rId17"/>
    <p:sldId id="775" r:id="rId18"/>
    <p:sldId id="778" r:id="rId19"/>
    <p:sldId id="788" r:id="rId20"/>
    <p:sldId id="771" r:id="rId21"/>
    <p:sldId id="780" r:id="rId22"/>
    <p:sldId id="782" r:id="rId23"/>
    <p:sldId id="781" r:id="rId24"/>
    <p:sldId id="783" r:id="rId25"/>
    <p:sldId id="760" r:id="rId26"/>
  </p:sldIdLst>
  <p:sldSz cx="9144000" cy="6858000" type="screen4x3"/>
  <p:notesSz cx="6669088" cy="9926638"/>
  <p:defaultTextStyle>
    <a:defPPr>
      <a:defRPr lang="en-CA"/>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253">
          <p15:clr>
            <a:srgbClr val="A4A3A4"/>
          </p15:clr>
        </p15:guide>
        <p15:guide id="2" pos="3606">
          <p15:clr>
            <a:srgbClr val="A4A3A4"/>
          </p15:clr>
        </p15:guide>
      </p15:sldGuideLst>
    </p:ext>
    <p:ext uri="{2D200454-40CA-4A62-9FC3-DE9A4176ACB9}">
      <p15:notesGuideLst xmlns:p15="http://schemas.microsoft.com/office/powerpoint/2012/main" xmlns="">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180080"/>
    <a:srgbClr val="000000"/>
    <a:srgbClr val="FFCCFF"/>
    <a:srgbClr val="FF71A6"/>
    <a:srgbClr val="CC66FF"/>
    <a:srgbClr val="FF8000"/>
    <a:srgbClr val="66FF33"/>
    <a:srgbClr val="F8F8F8"/>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3" autoAdjust="0"/>
    <p:restoredTop sz="94684" autoAdjust="0"/>
  </p:normalViewPr>
  <p:slideViewPr>
    <p:cSldViewPr>
      <p:cViewPr>
        <p:scale>
          <a:sx n="87" d="100"/>
          <a:sy n="87" d="100"/>
        </p:scale>
        <p:origin x="-684" y="306"/>
      </p:cViewPr>
      <p:guideLst>
        <p:guide orient="horz" pos="1253"/>
        <p:guide pos="36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468" y="-102"/>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Bocar%20Sada%20SY\Desktop\WSP%20NDP%20GL%20_%20PRESENTATIONS%20PPT\PRESENTATION%20LAST\Classeur1%20(version%201).xlsx"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oleObject" Target="file:///C:\Users\ndiop\Desktop\Copie%20de%20FORAGES%20SENEG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diop\Desktop\Copie%20de%20FORAGES%20SENEGAL.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Classeur1"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ndiop\Desktop\Copie%20de%20FORAGES%20SENEG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diop\Desktop\Energie%20HR.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diop\Desktop\Energie%20HR.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diop\Desktop\Copie%20de%20FORAGES%20SENEG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1"/>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304399123386039E-2"/>
          <c:y val="1.3393639447000494E-2"/>
          <c:w val="0.93250465242891201"/>
          <c:h val="0.79829181066618426"/>
        </c:manualLayout>
      </c:layout>
      <c:barChart>
        <c:barDir val="col"/>
        <c:grouping val="clustered"/>
        <c:ser>
          <c:idx val="0"/>
          <c:order val="0"/>
          <c:spPr>
            <a:solidFill>
              <a:srgbClr val="002060"/>
            </a:solidFill>
          </c:spPr>
          <c:cat>
            <c:numRef>
              <c:f>Feuil1!$L$12:$L$76</c:f>
              <c:numCache>
                <c:formatCode>General</c:formatCode>
                <c:ptCount val="65"/>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pt idx="58">
                  <c:v>2007</c:v>
                </c:pt>
                <c:pt idx="59">
                  <c:v>2008</c:v>
                </c:pt>
                <c:pt idx="60">
                  <c:v>2009</c:v>
                </c:pt>
                <c:pt idx="61">
                  <c:v>2010</c:v>
                </c:pt>
                <c:pt idx="62">
                  <c:v>2011</c:v>
                </c:pt>
                <c:pt idx="63">
                  <c:v>2012</c:v>
                </c:pt>
                <c:pt idx="64">
                  <c:v>2013</c:v>
                </c:pt>
              </c:numCache>
            </c:numRef>
          </c:cat>
          <c:val>
            <c:numRef>
              <c:f>Feuil1!$M$12:$M$76</c:f>
              <c:numCache>
                <c:formatCode>General</c:formatCode>
                <c:ptCount val="65"/>
                <c:pt idx="0">
                  <c:v>1</c:v>
                </c:pt>
                <c:pt idx="1">
                  <c:v>5</c:v>
                </c:pt>
                <c:pt idx="2">
                  <c:v>10</c:v>
                </c:pt>
                <c:pt idx="3">
                  <c:v>20</c:v>
                </c:pt>
                <c:pt idx="4">
                  <c:v>22</c:v>
                </c:pt>
                <c:pt idx="5">
                  <c:v>25</c:v>
                </c:pt>
                <c:pt idx="6">
                  <c:v>30</c:v>
                </c:pt>
                <c:pt idx="7">
                  <c:v>33</c:v>
                </c:pt>
                <c:pt idx="8">
                  <c:v>34</c:v>
                </c:pt>
                <c:pt idx="9">
                  <c:v>35</c:v>
                </c:pt>
                <c:pt idx="10">
                  <c:v>36</c:v>
                </c:pt>
                <c:pt idx="11">
                  <c:v>36</c:v>
                </c:pt>
                <c:pt idx="12">
                  <c:v>37</c:v>
                </c:pt>
                <c:pt idx="13">
                  <c:v>38</c:v>
                </c:pt>
                <c:pt idx="14">
                  <c:v>39</c:v>
                </c:pt>
                <c:pt idx="15">
                  <c:v>42</c:v>
                </c:pt>
                <c:pt idx="16">
                  <c:v>45</c:v>
                </c:pt>
                <c:pt idx="17">
                  <c:v>45</c:v>
                </c:pt>
                <c:pt idx="18">
                  <c:v>45</c:v>
                </c:pt>
                <c:pt idx="19">
                  <c:v>45</c:v>
                </c:pt>
                <c:pt idx="20">
                  <c:v>45</c:v>
                </c:pt>
                <c:pt idx="21">
                  <c:v>51</c:v>
                </c:pt>
                <c:pt idx="22">
                  <c:v>52</c:v>
                </c:pt>
                <c:pt idx="23">
                  <c:v>53</c:v>
                </c:pt>
                <c:pt idx="24">
                  <c:v>55</c:v>
                </c:pt>
                <c:pt idx="25">
                  <c:v>58</c:v>
                </c:pt>
                <c:pt idx="26">
                  <c:v>60</c:v>
                </c:pt>
                <c:pt idx="27">
                  <c:v>70</c:v>
                </c:pt>
                <c:pt idx="28">
                  <c:v>85</c:v>
                </c:pt>
                <c:pt idx="29">
                  <c:v>90</c:v>
                </c:pt>
                <c:pt idx="30">
                  <c:v>92</c:v>
                </c:pt>
                <c:pt idx="31">
                  <c:v>95</c:v>
                </c:pt>
                <c:pt idx="32">
                  <c:v>100</c:v>
                </c:pt>
                <c:pt idx="33">
                  <c:v>120</c:v>
                </c:pt>
                <c:pt idx="34">
                  <c:v>130</c:v>
                </c:pt>
                <c:pt idx="35">
                  <c:v>140</c:v>
                </c:pt>
                <c:pt idx="36">
                  <c:v>170</c:v>
                </c:pt>
                <c:pt idx="37">
                  <c:v>210</c:v>
                </c:pt>
                <c:pt idx="38">
                  <c:v>300</c:v>
                </c:pt>
                <c:pt idx="39">
                  <c:v>350</c:v>
                </c:pt>
                <c:pt idx="40">
                  <c:v>380</c:v>
                </c:pt>
                <c:pt idx="41">
                  <c:v>420</c:v>
                </c:pt>
                <c:pt idx="42">
                  <c:v>480</c:v>
                </c:pt>
                <c:pt idx="43">
                  <c:v>540</c:v>
                </c:pt>
                <c:pt idx="44">
                  <c:v>620</c:v>
                </c:pt>
                <c:pt idx="45">
                  <c:v>700</c:v>
                </c:pt>
                <c:pt idx="46">
                  <c:v>720</c:v>
                </c:pt>
                <c:pt idx="47">
                  <c:v>735</c:v>
                </c:pt>
                <c:pt idx="48">
                  <c:v>745</c:v>
                </c:pt>
                <c:pt idx="49">
                  <c:v>780</c:v>
                </c:pt>
                <c:pt idx="50">
                  <c:v>800</c:v>
                </c:pt>
                <c:pt idx="51">
                  <c:v>820</c:v>
                </c:pt>
                <c:pt idx="52">
                  <c:v>840</c:v>
                </c:pt>
                <c:pt idx="53">
                  <c:v>860</c:v>
                </c:pt>
                <c:pt idx="54">
                  <c:v>880</c:v>
                </c:pt>
                <c:pt idx="55">
                  <c:v>900</c:v>
                </c:pt>
                <c:pt idx="56">
                  <c:v>950</c:v>
                </c:pt>
                <c:pt idx="57">
                  <c:v>1000</c:v>
                </c:pt>
                <c:pt idx="58">
                  <c:v>1020</c:v>
                </c:pt>
                <c:pt idx="59">
                  <c:v>1050</c:v>
                </c:pt>
                <c:pt idx="60">
                  <c:v>1100</c:v>
                </c:pt>
                <c:pt idx="61">
                  <c:v>1150</c:v>
                </c:pt>
                <c:pt idx="62">
                  <c:v>1200</c:v>
                </c:pt>
                <c:pt idx="63">
                  <c:v>1380</c:v>
                </c:pt>
                <c:pt idx="64">
                  <c:v>1484</c:v>
                </c:pt>
              </c:numCache>
            </c:numRef>
          </c:val>
        </c:ser>
        <c:gapWidth val="75"/>
        <c:overlap val="-25"/>
        <c:axId val="91983872"/>
        <c:axId val="91985792"/>
      </c:barChart>
      <c:catAx>
        <c:axId val="91983872"/>
        <c:scaling>
          <c:orientation val="minMax"/>
        </c:scaling>
        <c:axPos val="b"/>
        <c:numFmt formatCode="General" sourceLinked="1"/>
        <c:majorTickMark val="none"/>
        <c:tickLblPos val="nextTo"/>
        <c:txPr>
          <a:bodyPr/>
          <a:lstStyle/>
          <a:p>
            <a:pPr>
              <a:defRPr lang="fr-FR"/>
            </a:pPr>
            <a:endParaRPr lang="fr-FR"/>
          </a:p>
        </c:txPr>
        <c:crossAx val="91985792"/>
        <c:crosses val="autoZero"/>
        <c:auto val="1"/>
        <c:lblAlgn val="ctr"/>
        <c:lblOffset val="100"/>
      </c:catAx>
      <c:valAx>
        <c:axId val="91985792"/>
        <c:scaling>
          <c:orientation val="minMax"/>
        </c:scaling>
        <c:axPos val="l"/>
        <c:numFmt formatCode="General" sourceLinked="1"/>
        <c:majorTickMark val="none"/>
        <c:tickLblPos val="nextTo"/>
        <c:txPr>
          <a:bodyPr/>
          <a:lstStyle/>
          <a:p>
            <a:pPr>
              <a:defRPr lang="fr-FR"/>
            </a:pPr>
            <a:endParaRPr lang="fr-FR"/>
          </a:p>
        </c:txPr>
        <c:crossAx val="91983872"/>
        <c:crosses val="autoZero"/>
        <c:crossBetween val="between"/>
      </c:valAx>
      <c:spPr>
        <a:solidFill>
          <a:srgbClr val="DBF5F9">
            <a:lumMod val="90000"/>
          </a:srgbClr>
        </a:solidFill>
        <a:ln w="9525" cap="flat" cmpd="sng" algn="ctr">
          <a:solidFill>
            <a:srgbClr val="F79646">
              <a:shade val="50000"/>
              <a:satMod val="103000"/>
            </a:srgbClr>
          </a:solidFill>
          <a:prstDash val="solid"/>
        </a:ln>
        <a:effectLst>
          <a:outerShdw blurRad="57150" dist="38100" dir="5400000" algn="ctr" rotWithShape="0">
            <a:srgbClr val="F79646">
              <a:shade val="9000"/>
              <a:satMod val="105000"/>
              <a:alpha val="48000"/>
            </a:srgbClr>
          </a:outerShdw>
        </a:effectLst>
      </c:spPr>
    </c:plotArea>
    <c:plotVisOnly val="1"/>
    <c:dispBlanksAs val="gap"/>
  </c:chart>
  <c:spPr>
    <a:solidFill>
      <a:sysClr val="window" lastClr="FFFFFF"/>
    </a:solidFill>
    <a:ln w="25400" cap="flat" cmpd="sng" algn="ctr">
      <a:solidFill>
        <a:sysClr val="windowText" lastClr="000000"/>
      </a:solidFill>
      <a:prstDash val="solid"/>
    </a:ln>
    <a:effectLst/>
  </c:spPr>
  <c:txPr>
    <a:bodyPr/>
    <a:lstStyle/>
    <a:p>
      <a:pPr>
        <a:defRPr>
          <a:solidFill>
            <a:sysClr val="windowText" lastClr="000000"/>
          </a:solidFill>
          <a:latin typeface="+mn-lt"/>
          <a:ea typeface="+mn-ea"/>
          <a:cs typeface="+mn-cs"/>
        </a:defRPr>
      </a:pPr>
      <a:endParaRPr lang="fr-FR"/>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plotArea>
      <c:layout/>
      <c:pieChart>
        <c:varyColors val="1"/>
        <c:ser>
          <c:idx val="0"/>
          <c:order val="0"/>
          <c:cat>
            <c:strRef>
              <c:f>SENELEC!$K$182:$K$291</c:f>
              <c:strCache>
                <c:ptCount val="13"/>
                <c:pt idx="0">
                  <c:v>DIOURBEL</c:v>
                </c:pt>
                <c:pt idx="1">
                  <c:v>LOUGA</c:v>
                </c:pt>
                <c:pt idx="2">
                  <c:v>THIES</c:v>
                </c:pt>
                <c:pt idx="3">
                  <c:v>MATAM</c:v>
                </c:pt>
                <c:pt idx="4">
                  <c:v>SAINT LOUIS</c:v>
                </c:pt>
                <c:pt idx="5">
                  <c:v>TAMBA</c:v>
                </c:pt>
                <c:pt idx="6">
                  <c:v>KEDOUGOU</c:v>
                </c:pt>
                <c:pt idx="7">
                  <c:v>KAOLACK</c:v>
                </c:pt>
                <c:pt idx="8">
                  <c:v>FATICK</c:v>
                </c:pt>
                <c:pt idx="9">
                  <c:v>KAFFRINE</c:v>
                </c:pt>
                <c:pt idx="10">
                  <c:v>ZIGUINCHOR</c:v>
                </c:pt>
                <c:pt idx="11">
                  <c:v>KOLDA</c:v>
                </c:pt>
                <c:pt idx="12">
                  <c:v>SEDHIOU</c:v>
                </c:pt>
              </c:strCache>
            </c:strRef>
          </c:cat>
          <c:val>
            <c:numRef>
              <c:f>SENELEC!$L$182:$L$291</c:f>
              <c:numCache>
                <c:formatCode>General</c:formatCode>
                <c:ptCount val="14"/>
                <c:pt idx="0">
                  <c:v>119</c:v>
                </c:pt>
                <c:pt idx="1">
                  <c:v>230</c:v>
                </c:pt>
                <c:pt idx="2">
                  <c:v>145</c:v>
                </c:pt>
                <c:pt idx="3">
                  <c:v>135</c:v>
                </c:pt>
                <c:pt idx="4">
                  <c:v>183</c:v>
                </c:pt>
                <c:pt idx="5">
                  <c:v>193</c:v>
                </c:pt>
                <c:pt idx="6">
                  <c:v>27</c:v>
                </c:pt>
                <c:pt idx="7">
                  <c:v>112</c:v>
                </c:pt>
                <c:pt idx="8">
                  <c:v>85</c:v>
                </c:pt>
                <c:pt idx="9">
                  <c:v>162</c:v>
                </c:pt>
                <c:pt idx="10">
                  <c:v>57</c:v>
                </c:pt>
                <c:pt idx="11">
                  <c:v>69</c:v>
                </c:pt>
                <c:pt idx="12">
                  <c:v>49</c:v>
                </c:pt>
              </c:numCache>
            </c:numRef>
          </c:val>
        </c:ser>
        <c:firstSliceAng val="0"/>
      </c:pieChart>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col"/>
        <c:grouping val="clustered"/>
        <c:ser>
          <c:idx val="0"/>
          <c:order val="0"/>
          <c:cat>
            <c:strRef>
              <c:f>SENELEC!$K$182:$K$291</c:f>
              <c:strCache>
                <c:ptCount val="13"/>
                <c:pt idx="0">
                  <c:v>DIOURBEL</c:v>
                </c:pt>
                <c:pt idx="1">
                  <c:v>LOUGA</c:v>
                </c:pt>
                <c:pt idx="2">
                  <c:v>THIES</c:v>
                </c:pt>
                <c:pt idx="3">
                  <c:v>MATAM</c:v>
                </c:pt>
                <c:pt idx="4">
                  <c:v>SAINT LOUIS</c:v>
                </c:pt>
                <c:pt idx="5">
                  <c:v>TAMBA</c:v>
                </c:pt>
                <c:pt idx="6">
                  <c:v>KEDOUGOU</c:v>
                </c:pt>
                <c:pt idx="7">
                  <c:v>KAOLACK</c:v>
                </c:pt>
                <c:pt idx="8">
                  <c:v>FATICK</c:v>
                </c:pt>
                <c:pt idx="9">
                  <c:v>KAFFRINE</c:v>
                </c:pt>
                <c:pt idx="10">
                  <c:v>ZIGUINCHOR</c:v>
                </c:pt>
                <c:pt idx="11">
                  <c:v>KOLDA</c:v>
                </c:pt>
                <c:pt idx="12">
                  <c:v>SEDHIOU</c:v>
                </c:pt>
              </c:strCache>
            </c:strRef>
          </c:cat>
          <c:val>
            <c:numRef>
              <c:f>SENELEC!$L$182:$L$291</c:f>
              <c:numCache>
                <c:formatCode>General</c:formatCode>
                <c:ptCount val="14"/>
                <c:pt idx="0">
                  <c:v>119</c:v>
                </c:pt>
                <c:pt idx="1">
                  <c:v>230</c:v>
                </c:pt>
                <c:pt idx="2">
                  <c:v>145</c:v>
                </c:pt>
                <c:pt idx="3">
                  <c:v>135</c:v>
                </c:pt>
                <c:pt idx="4">
                  <c:v>183</c:v>
                </c:pt>
                <c:pt idx="5">
                  <c:v>193</c:v>
                </c:pt>
                <c:pt idx="6">
                  <c:v>27</c:v>
                </c:pt>
                <c:pt idx="7">
                  <c:v>112</c:v>
                </c:pt>
                <c:pt idx="8">
                  <c:v>85</c:v>
                </c:pt>
                <c:pt idx="9">
                  <c:v>162</c:v>
                </c:pt>
                <c:pt idx="10">
                  <c:v>57</c:v>
                </c:pt>
                <c:pt idx="11">
                  <c:v>69</c:v>
                </c:pt>
                <c:pt idx="12">
                  <c:v>49</c:v>
                </c:pt>
              </c:numCache>
            </c:numRef>
          </c:val>
        </c:ser>
        <c:axId val="89440640"/>
        <c:axId val="89442176"/>
      </c:barChart>
      <c:catAx>
        <c:axId val="89440640"/>
        <c:scaling>
          <c:orientation val="minMax"/>
        </c:scaling>
        <c:axPos val="b"/>
        <c:tickLblPos val="nextTo"/>
        <c:crossAx val="89442176"/>
        <c:crosses val="autoZero"/>
        <c:auto val="1"/>
        <c:lblAlgn val="ctr"/>
        <c:lblOffset val="100"/>
      </c:catAx>
      <c:valAx>
        <c:axId val="89442176"/>
        <c:scaling>
          <c:orientation val="minMax"/>
        </c:scaling>
        <c:axPos val="l"/>
        <c:majorGridlines/>
        <c:numFmt formatCode="General" sourceLinked="1"/>
        <c:tickLblPos val="nextTo"/>
        <c:crossAx val="89440640"/>
        <c:crosses val="autoZero"/>
        <c:crossBetween val="between"/>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Lbls>
            <c:txPr>
              <a:bodyPr/>
              <a:lstStyle/>
              <a:p>
                <a:pPr>
                  <a:defRPr lang="fr-FR" sz="2800" b="1">
                    <a:solidFill>
                      <a:srgbClr val="0000FF"/>
                    </a:solidFill>
                    <a:latin typeface="Eras Bold ITC" pitchFamily="34" charset="0"/>
                  </a:defRPr>
                </a:pPr>
                <a:endParaRPr lang="fr-FR"/>
              </a:p>
            </c:txPr>
            <c:showVal val="1"/>
          </c:dLbls>
          <c:cat>
            <c:strRef>
              <c:f>Feuil1!$E$5:$H$5</c:f>
              <c:strCache>
                <c:ptCount val="4"/>
                <c:pt idx="0">
                  <c:v>Zone Nord </c:v>
                </c:pt>
                <c:pt idx="1">
                  <c:v>Zone Est </c:v>
                </c:pt>
                <c:pt idx="2">
                  <c:v>Zone Sud</c:v>
                </c:pt>
                <c:pt idx="3">
                  <c:v>Total</c:v>
                </c:pt>
              </c:strCache>
            </c:strRef>
          </c:cat>
          <c:val>
            <c:numRef>
              <c:f>Feuil1!$E$6:$H$6</c:f>
              <c:numCache>
                <c:formatCode>General</c:formatCode>
                <c:ptCount val="4"/>
                <c:pt idx="0">
                  <c:v>339</c:v>
                </c:pt>
                <c:pt idx="1">
                  <c:v>1211</c:v>
                </c:pt>
                <c:pt idx="2">
                  <c:v>467</c:v>
                </c:pt>
                <c:pt idx="3">
                  <c:v>2017</c:v>
                </c:pt>
              </c:numCache>
            </c:numRef>
          </c:val>
        </c:ser>
        <c:shape val="cylinder"/>
        <c:axId val="90088576"/>
        <c:axId val="90090112"/>
        <c:axId val="0"/>
      </c:bar3DChart>
      <c:catAx>
        <c:axId val="90088576"/>
        <c:scaling>
          <c:orientation val="minMax"/>
        </c:scaling>
        <c:axPos val="b"/>
        <c:tickLblPos val="nextTo"/>
        <c:txPr>
          <a:bodyPr/>
          <a:lstStyle/>
          <a:p>
            <a:pPr>
              <a:defRPr lang="fr-FR"/>
            </a:pPr>
            <a:endParaRPr lang="fr-FR"/>
          </a:p>
        </c:txPr>
        <c:crossAx val="90090112"/>
        <c:crosses val="autoZero"/>
        <c:auto val="1"/>
        <c:lblAlgn val="ctr"/>
        <c:lblOffset val="100"/>
      </c:catAx>
      <c:valAx>
        <c:axId val="90090112"/>
        <c:scaling>
          <c:orientation val="minMax"/>
        </c:scaling>
        <c:axPos val="l"/>
        <c:majorGridlines/>
        <c:numFmt formatCode="General" sourceLinked="1"/>
        <c:tickLblPos val="nextTo"/>
        <c:txPr>
          <a:bodyPr/>
          <a:lstStyle/>
          <a:p>
            <a:pPr>
              <a:defRPr lang="fr-FR"/>
            </a:pPr>
            <a:endParaRPr lang="fr-FR"/>
          </a:p>
        </c:txPr>
        <c:crossAx val="90088576"/>
        <c:crosses val="autoZero"/>
        <c:crossBetween val="between"/>
      </c:valAx>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a:t>Répartition des sources d'énergie</a:t>
            </a:r>
          </a:p>
        </c:rich>
      </c:tx>
      <c:layout/>
    </c:title>
    <c:plotArea>
      <c:layout/>
      <c:pieChart>
        <c:varyColors val="1"/>
        <c:ser>
          <c:idx val="0"/>
          <c:order val="0"/>
          <c:dLbls>
            <c:txPr>
              <a:bodyPr/>
              <a:lstStyle/>
              <a:p>
                <a:pPr>
                  <a:defRPr sz="1600" b="1"/>
                </a:pPr>
                <a:endParaRPr lang="fr-FR"/>
              </a:p>
            </c:txPr>
            <c:showPercent val="1"/>
          </c:dLbls>
          <c:cat>
            <c:strRef>
              <c:f>SENELEC!$H$407:$H$409</c:f>
              <c:strCache>
                <c:ptCount val="3"/>
                <c:pt idx="0">
                  <c:v>Thermique</c:v>
                </c:pt>
                <c:pt idx="1">
                  <c:v>SENELEC</c:v>
                </c:pt>
                <c:pt idx="2">
                  <c:v>SOLAIRE</c:v>
                </c:pt>
              </c:strCache>
            </c:strRef>
          </c:cat>
          <c:val>
            <c:numRef>
              <c:f>SENELEC!$I$407:$I$409</c:f>
              <c:numCache>
                <c:formatCode>General</c:formatCode>
                <c:ptCount val="3"/>
                <c:pt idx="0">
                  <c:v>995</c:v>
                </c:pt>
                <c:pt idx="1">
                  <c:v>460</c:v>
                </c:pt>
                <c:pt idx="2">
                  <c:v>100</c:v>
                </c:pt>
              </c:numCache>
            </c:numRef>
          </c:val>
        </c:ser>
        <c:dLbls>
          <c:showPercent val="1"/>
        </c:dLbls>
        <c:firstSliceAng val="0"/>
      </c:pieChart>
    </c:plotArea>
    <c:legend>
      <c:legendPos val="t"/>
      <c:layout/>
      <c:txPr>
        <a:bodyPr/>
        <a:lstStyle/>
        <a:p>
          <a:pPr>
            <a:defRPr sz="1400"/>
          </a:pPr>
          <a:endParaRPr lang="fr-FR"/>
        </a:p>
      </c:txPr>
    </c:legend>
    <c:plotVisOnly val="1"/>
  </c:chart>
  <c:spPr>
    <a:solidFill>
      <a:schemeClr val="tx1"/>
    </a:solidFill>
  </c:spPr>
  <c:txPr>
    <a:bodyPr/>
    <a:lstStyle/>
    <a:p>
      <a:pPr>
        <a:defRPr>
          <a:solidFill>
            <a:schemeClr val="bg1"/>
          </a:solidFill>
        </a:defRPr>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dirty="0"/>
              <a:t>SOURCES</a:t>
            </a:r>
            <a:r>
              <a:rPr lang="fr-FR" sz="1600" b="1" baseline="0" dirty="0"/>
              <a:t> D'ENERGIE PAR </a:t>
            </a:r>
            <a:r>
              <a:rPr lang="fr-FR" sz="1600" b="1" baseline="0" dirty="0" smtClean="0"/>
              <a:t>REGION en 2012</a:t>
            </a:r>
            <a:endParaRPr lang="fr-FR" sz="1600" b="1" dirty="0"/>
          </a:p>
        </c:rich>
      </c:tx>
      <c:layout/>
      <c:spPr>
        <a:noFill/>
        <a:ln w="25400">
          <a:noFill/>
        </a:ln>
      </c:spPr>
    </c:title>
    <c:view3D>
      <c:depthPercent val="100"/>
      <c:rAngAx val="1"/>
    </c:view3D>
    <c:floor>
      <c:spPr>
        <a:noFill/>
        <a:ln w="9525">
          <a:noFill/>
        </a:ln>
      </c:spPr>
    </c:floor>
    <c:sideWall>
      <c:spPr>
        <a:noFill/>
        <a:ln w="25400">
          <a:noFill/>
        </a:ln>
      </c:spPr>
    </c:sideWall>
    <c:backWall>
      <c:spPr>
        <a:noFill/>
        <a:ln w="25400">
          <a:noFill/>
        </a:ln>
      </c:spPr>
    </c:backWall>
    <c:plotArea>
      <c:layout/>
      <c:bar3DChart>
        <c:barDir val="col"/>
        <c:grouping val="clustered"/>
        <c:ser>
          <c:idx val="0"/>
          <c:order val="0"/>
          <c:tx>
            <c:strRef>
              <c:f>Synthèse!$B$44</c:f>
              <c:strCache>
                <c:ptCount val="1"/>
                <c:pt idx="0">
                  <c:v>SAEP (SENELEC)</c:v>
                </c:pt>
              </c:strCache>
            </c:strRef>
          </c:tx>
          <c:spPr>
            <a:solidFill>
              <a:srgbClr val="4F81BD"/>
            </a:solidFill>
            <a:ln w="25400">
              <a:noFill/>
            </a:ln>
          </c:spPr>
          <c:cat>
            <c:strRef>
              <c:f>Synthèse!$A$45:$A$57</c:f>
              <c:strCache>
                <c:ptCount val="13"/>
                <c:pt idx="0">
                  <c:v>DIOUBEL</c:v>
                </c:pt>
                <c:pt idx="1">
                  <c:v>FATICK</c:v>
                </c:pt>
                <c:pt idx="2">
                  <c:v>KAOLACK</c:v>
                </c:pt>
                <c:pt idx="3">
                  <c:v>KAFFRINE</c:v>
                </c:pt>
                <c:pt idx="4">
                  <c:v>THIES</c:v>
                </c:pt>
                <c:pt idx="5">
                  <c:v>LOUGA</c:v>
                </c:pt>
                <c:pt idx="6">
                  <c:v>MATAM</c:v>
                </c:pt>
                <c:pt idx="7">
                  <c:v>SAINT-LOUIS</c:v>
                </c:pt>
                <c:pt idx="8">
                  <c:v>KOLDA</c:v>
                </c:pt>
                <c:pt idx="9">
                  <c:v>SEDHIOU</c:v>
                </c:pt>
                <c:pt idx="10">
                  <c:v>KEDOUGOU</c:v>
                </c:pt>
                <c:pt idx="11">
                  <c:v>TAMBACOUNDA</c:v>
                </c:pt>
                <c:pt idx="12">
                  <c:v>ZIGUINCHOR</c:v>
                </c:pt>
              </c:strCache>
            </c:strRef>
          </c:cat>
          <c:val>
            <c:numRef>
              <c:f>Synthèse!$B$45:$B$57</c:f>
              <c:numCache>
                <c:formatCode>General</c:formatCode>
                <c:ptCount val="13"/>
                <c:pt idx="0">
                  <c:v>62</c:v>
                </c:pt>
                <c:pt idx="1">
                  <c:v>34</c:v>
                </c:pt>
                <c:pt idx="2">
                  <c:v>20</c:v>
                </c:pt>
                <c:pt idx="3">
                  <c:v>21</c:v>
                </c:pt>
                <c:pt idx="4">
                  <c:v>61</c:v>
                </c:pt>
                <c:pt idx="5">
                  <c:v>94</c:v>
                </c:pt>
                <c:pt idx="6">
                  <c:v>41</c:v>
                </c:pt>
                <c:pt idx="7">
                  <c:v>26</c:v>
                </c:pt>
                <c:pt idx="8">
                  <c:v>0</c:v>
                </c:pt>
                <c:pt idx="9">
                  <c:v>3</c:v>
                </c:pt>
                <c:pt idx="10">
                  <c:v>1</c:v>
                </c:pt>
                <c:pt idx="11">
                  <c:v>14</c:v>
                </c:pt>
                <c:pt idx="12">
                  <c:v>13</c:v>
                </c:pt>
              </c:numCache>
            </c:numRef>
          </c:val>
        </c:ser>
        <c:ser>
          <c:idx val="1"/>
          <c:order val="1"/>
          <c:tx>
            <c:strRef>
              <c:f>Synthèse!$C$44</c:f>
              <c:strCache>
                <c:ptCount val="1"/>
                <c:pt idx="0">
                  <c:v>SAEP (DIESEL &amp; THERMIQUE)</c:v>
                </c:pt>
              </c:strCache>
            </c:strRef>
          </c:tx>
          <c:spPr>
            <a:solidFill>
              <a:srgbClr val="C0504D"/>
            </a:solidFill>
            <a:ln w="25400">
              <a:noFill/>
            </a:ln>
          </c:spPr>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Val val="1"/>
          </c:dLbls>
          <c:cat>
            <c:strRef>
              <c:f>Synthèse!$A$45:$A$57</c:f>
              <c:strCache>
                <c:ptCount val="13"/>
                <c:pt idx="0">
                  <c:v>DIOUBEL</c:v>
                </c:pt>
                <c:pt idx="1">
                  <c:v>FATICK</c:v>
                </c:pt>
                <c:pt idx="2">
                  <c:v>KAOLACK</c:v>
                </c:pt>
                <c:pt idx="3">
                  <c:v>KAFFRINE</c:v>
                </c:pt>
                <c:pt idx="4">
                  <c:v>THIES</c:v>
                </c:pt>
                <c:pt idx="5">
                  <c:v>LOUGA</c:v>
                </c:pt>
                <c:pt idx="6">
                  <c:v>MATAM</c:v>
                </c:pt>
                <c:pt idx="7">
                  <c:v>SAINT-LOUIS</c:v>
                </c:pt>
                <c:pt idx="8">
                  <c:v>KOLDA</c:v>
                </c:pt>
                <c:pt idx="9">
                  <c:v>SEDHIOU</c:v>
                </c:pt>
                <c:pt idx="10">
                  <c:v>KEDOUGOU</c:v>
                </c:pt>
                <c:pt idx="11">
                  <c:v>TAMBACOUNDA</c:v>
                </c:pt>
                <c:pt idx="12">
                  <c:v>ZIGUINCHOR</c:v>
                </c:pt>
              </c:strCache>
            </c:strRef>
          </c:cat>
          <c:val>
            <c:numRef>
              <c:f>Synthèse!$C$45:$C$57</c:f>
              <c:numCache>
                <c:formatCode>General</c:formatCode>
                <c:ptCount val="13"/>
                <c:pt idx="0">
                  <c:v>54</c:v>
                </c:pt>
                <c:pt idx="1">
                  <c:v>40</c:v>
                </c:pt>
                <c:pt idx="2">
                  <c:v>69</c:v>
                </c:pt>
                <c:pt idx="3">
                  <c:v>127</c:v>
                </c:pt>
                <c:pt idx="4">
                  <c:v>75</c:v>
                </c:pt>
                <c:pt idx="5">
                  <c:v>133</c:v>
                </c:pt>
                <c:pt idx="6">
                  <c:v>45</c:v>
                </c:pt>
                <c:pt idx="7">
                  <c:v>56</c:v>
                </c:pt>
                <c:pt idx="8">
                  <c:v>74</c:v>
                </c:pt>
                <c:pt idx="9">
                  <c:v>50</c:v>
                </c:pt>
                <c:pt idx="10">
                  <c:v>15</c:v>
                </c:pt>
                <c:pt idx="11">
                  <c:v>132</c:v>
                </c:pt>
                <c:pt idx="12">
                  <c:v>38</c:v>
                </c:pt>
              </c:numCache>
            </c:numRef>
          </c:val>
        </c:ser>
        <c:ser>
          <c:idx val="2"/>
          <c:order val="2"/>
          <c:tx>
            <c:strRef>
              <c:f>Synthèse!$D$44</c:f>
              <c:strCache>
                <c:ptCount val="1"/>
                <c:pt idx="0">
                  <c:v>SAEP (SOLAIRE)</c:v>
                </c:pt>
              </c:strCache>
            </c:strRef>
          </c:tx>
          <c:spPr>
            <a:solidFill>
              <a:srgbClr val="9BBB59"/>
            </a:solidFill>
            <a:ln w="25400">
              <a:noFill/>
            </a:ln>
          </c:spPr>
          <c:cat>
            <c:strRef>
              <c:f>Synthèse!$A$45:$A$57</c:f>
              <c:strCache>
                <c:ptCount val="13"/>
                <c:pt idx="0">
                  <c:v>DIOUBEL</c:v>
                </c:pt>
                <c:pt idx="1">
                  <c:v>FATICK</c:v>
                </c:pt>
                <c:pt idx="2">
                  <c:v>KAOLACK</c:v>
                </c:pt>
                <c:pt idx="3">
                  <c:v>KAFFRINE</c:v>
                </c:pt>
                <c:pt idx="4">
                  <c:v>THIES</c:v>
                </c:pt>
                <c:pt idx="5">
                  <c:v>LOUGA</c:v>
                </c:pt>
                <c:pt idx="6">
                  <c:v>MATAM</c:v>
                </c:pt>
                <c:pt idx="7">
                  <c:v>SAINT-LOUIS</c:v>
                </c:pt>
                <c:pt idx="8">
                  <c:v>KOLDA</c:v>
                </c:pt>
                <c:pt idx="9">
                  <c:v>SEDHIOU</c:v>
                </c:pt>
                <c:pt idx="10">
                  <c:v>KEDOUGOU</c:v>
                </c:pt>
                <c:pt idx="11">
                  <c:v>TAMBACOUNDA</c:v>
                </c:pt>
                <c:pt idx="12">
                  <c:v>ZIGUINCHOR</c:v>
                </c:pt>
              </c:strCache>
            </c:strRef>
          </c:cat>
          <c:val>
            <c:numRef>
              <c:f>Synthèse!$D$45:$D$57</c:f>
              <c:numCache>
                <c:formatCode>General</c:formatCode>
                <c:ptCount val="13"/>
                <c:pt idx="0">
                  <c:v>0</c:v>
                </c:pt>
                <c:pt idx="1">
                  <c:v>1</c:v>
                </c:pt>
                <c:pt idx="2">
                  <c:v>8</c:v>
                </c:pt>
                <c:pt idx="3">
                  <c:v>4</c:v>
                </c:pt>
                <c:pt idx="4">
                  <c:v>7</c:v>
                </c:pt>
                <c:pt idx="5">
                  <c:v>4</c:v>
                </c:pt>
                <c:pt idx="6">
                  <c:v>34</c:v>
                </c:pt>
                <c:pt idx="7">
                  <c:v>16</c:v>
                </c:pt>
                <c:pt idx="8">
                  <c:v>2</c:v>
                </c:pt>
                <c:pt idx="9">
                  <c:v>2</c:v>
                </c:pt>
                <c:pt idx="10">
                  <c:v>4</c:v>
                </c:pt>
                <c:pt idx="11">
                  <c:v>11</c:v>
                </c:pt>
                <c:pt idx="12">
                  <c:v>3</c:v>
                </c:pt>
              </c:numCache>
            </c:numRef>
          </c:val>
        </c:ser>
        <c:shape val="box"/>
        <c:axId val="90240896"/>
        <c:axId val="90242432"/>
        <c:axId val="0"/>
      </c:bar3DChart>
      <c:catAx>
        <c:axId val="90240896"/>
        <c:scaling>
          <c:orientation val="minMax"/>
        </c:scaling>
        <c:axPos val="b"/>
        <c:numFmt formatCode="General" sourceLinked="1"/>
        <c:maj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0242432"/>
        <c:crosses val="autoZero"/>
        <c:auto val="1"/>
        <c:lblAlgn val="ctr"/>
        <c:lblOffset val="100"/>
      </c:catAx>
      <c:valAx>
        <c:axId val="9024243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0240896"/>
        <c:crosses val="autoZero"/>
        <c:crossBetween val="between"/>
      </c:valAx>
      <c:spPr>
        <a:noFill/>
        <a:ln w="25400">
          <a:noFill/>
        </a:ln>
      </c:spPr>
    </c:plotArea>
    <c:legend>
      <c:legendPos val="b"/>
      <c:layout/>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chart>
  <c:spPr>
    <a:solidFill>
      <a:schemeClr val="bg1"/>
    </a:solidFill>
    <a:ln w="22225" cap="flat" cmpd="sng" algn="ctr">
      <a:solidFill>
        <a:srgbClr val="00B050"/>
      </a:solidFill>
      <a:round/>
    </a:ln>
    <a:effectLst/>
  </c:spPr>
  <c:txPr>
    <a:bodyPr/>
    <a:lstStyle/>
    <a:p>
      <a:pPr>
        <a:defRPr/>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Production annuelle (m3)</a:t>
            </a:r>
          </a:p>
        </c:rich>
      </c:tx>
      <c:layout>
        <c:manualLayout>
          <c:xMode val="edge"/>
          <c:yMode val="edge"/>
          <c:x val="0.39930473105819647"/>
          <c:y val="1.8518518518518556E-2"/>
        </c:manualLayout>
      </c:layout>
      <c:spPr>
        <a:noFill/>
        <a:ln w="25400">
          <a:noFill/>
        </a:ln>
      </c:spPr>
    </c:title>
    <c:view3D>
      <c:rotX val="30"/>
      <c:perspective val="0"/>
    </c:view3D>
    <c:plotArea>
      <c:layout>
        <c:manualLayout>
          <c:layoutTarget val="inner"/>
          <c:xMode val="edge"/>
          <c:yMode val="edge"/>
          <c:x val="9.1129736083603072E-2"/>
          <c:y val="0.22004447360746607"/>
          <c:w val="0.83001046648310228"/>
          <c:h val="0.5747947652376787"/>
        </c:manualLayout>
      </c:layout>
      <c:pie3DChart>
        <c:varyColors val="1"/>
        <c:ser>
          <c:idx val="0"/>
          <c:order val="0"/>
          <c:tx>
            <c:strRef>
              <c:f>Synthèse!$B$2</c:f>
              <c:strCache>
                <c:ptCount val="1"/>
                <c:pt idx="0">
                  <c:v>Production (m3)</c:v>
                </c:pt>
              </c:strCache>
            </c:strRef>
          </c:tx>
          <c:dPt>
            <c:idx val="0"/>
            <c:spPr>
              <a:solidFill>
                <a:schemeClr val="accent1"/>
              </a:solidFill>
              <a:ln w="25400">
                <a:solidFill>
                  <a:schemeClr val="lt1"/>
                </a:solidFill>
              </a:ln>
              <a:effectLst/>
              <a:sp3d contourW="25400">
                <a:contourClr>
                  <a:schemeClr val="lt1"/>
                </a:contourClr>
              </a:sp3d>
            </c:spPr>
          </c:dPt>
          <c:dPt>
            <c:idx val="1"/>
            <c:spPr>
              <a:solidFill>
                <a:schemeClr val="accent2"/>
              </a:solidFill>
              <a:ln w="25400">
                <a:solidFill>
                  <a:schemeClr val="lt1"/>
                </a:solidFill>
              </a:ln>
              <a:effectLst/>
              <a:sp3d contourW="25400">
                <a:contourClr>
                  <a:schemeClr val="lt1"/>
                </a:contourClr>
              </a:sp3d>
            </c:spPr>
          </c:dPt>
          <c:dPt>
            <c:idx val="2"/>
            <c:spPr>
              <a:solidFill>
                <a:schemeClr val="accent3"/>
              </a:solidFill>
              <a:ln w="25400">
                <a:solidFill>
                  <a:schemeClr val="lt1"/>
                </a:solidFill>
              </a:ln>
              <a:effectLst/>
              <a:sp3d contourW="25400">
                <a:contourClr>
                  <a:schemeClr val="lt1"/>
                </a:contourClr>
              </a:sp3d>
            </c:spPr>
          </c:dPt>
          <c:dLbls>
            <c:dLbl>
              <c:idx val="0"/>
              <c:layout>
                <c:manualLayout>
                  <c:x val="-1.5007648583804318E-2"/>
                  <c:y val="-1.2018081073199178E-2"/>
                </c:manualLayout>
              </c:layout>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bestFit"/>
              <c:showVal val="1"/>
            </c:dLbl>
            <c:dLbl>
              <c:idx val="1"/>
              <c:layout>
                <c:manualLayout>
                  <c:x val="-5.908424088020392E-2"/>
                  <c:y val="-0.17584013353734257"/>
                </c:manualLayout>
              </c:layout>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bestFit"/>
              <c:showVal val="1"/>
            </c:dLbl>
            <c:dLbl>
              <c:idx val="2"/>
              <c:layout>
                <c:manualLayout>
                  <c:x val="7.9765872824179192E-3"/>
                  <c:y val="-6.754884806065892E-3"/>
                </c:manualLayout>
              </c:layout>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bestFit"/>
              <c:showVal val="1"/>
            </c:dLbl>
            <c:spPr>
              <a:noFill/>
              <a:ln w="25400">
                <a:noFill/>
              </a:ln>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Val val="1"/>
            <c:showLeaderLines val="1"/>
            <c:leaderLines>
              <c:spPr>
                <a:ln w="9525" cap="flat" cmpd="sng" algn="ctr">
                  <a:solidFill>
                    <a:schemeClr val="tx1">
                      <a:lumMod val="35000"/>
                      <a:lumOff val="65000"/>
                    </a:schemeClr>
                  </a:solidFill>
                  <a:round/>
                </a:ln>
                <a:effectLst/>
              </c:spPr>
            </c:leaderLines>
          </c:dLbls>
          <c:cat>
            <c:strRef>
              <c:f>Synthèse!$A$3:$A$5</c:f>
              <c:strCache>
                <c:ptCount val="3"/>
                <c:pt idx="0">
                  <c:v>Production des SAEP (SENELEC)</c:v>
                </c:pt>
                <c:pt idx="1">
                  <c:v>Production des SAEP (DIESEL &amp; THERMIQUE)</c:v>
                </c:pt>
                <c:pt idx="2">
                  <c:v>Production des SAEP (SOLAIRE)</c:v>
                </c:pt>
              </c:strCache>
            </c:strRef>
          </c:cat>
          <c:val>
            <c:numRef>
              <c:f>Synthèse!$B$3:$B$5</c:f>
              <c:numCache>
                <c:formatCode>#,##0</c:formatCode>
                <c:ptCount val="3"/>
                <c:pt idx="0">
                  <c:v>37522930</c:v>
                </c:pt>
                <c:pt idx="1">
                  <c:v>45681086</c:v>
                </c:pt>
                <c:pt idx="2">
                  <c:v>11316424.272985702</c:v>
                </c:pt>
              </c:numCache>
            </c:numRef>
          </c:val>
        </c:ser>
        <c:ser>
          <c:idx val="1"/>
          <c:order val="1"/>
          <c:tx>
            <c:strRef>
              <c:f>Synthèse!$C$2</c:f>
              <c:strCache>
                <c:ptCount val="1"/>
                <c:pt idx="0">
                  <c:v>% Production </c:v>
                </c:pt>
              </c:strCache>
            </c:strRef>
          </c:tx>
          <c:dPt>
            <c:idx val="0"/>
            <c:spPr>
              <a:solidFill>
                <a:schemeClr val="accent1"/>
              </a:solidFill>
              <a:ln w="25400">
                <a:solidFill>
                  <a:schemeClr val="lt1"/>
                </a:solidFill>
              </a:ln>
              <a:effectLst/>
              <a:sp3d contourW="25400">
                <a:contourClr>
                  <a:schemeClr val="lt1"/>
                </a:contourClr>
              </a:sp3d>
            </c:spPr>
          </c:dPt>
          <c:dPt>
            <c:idx val="1"/>
            <c:spPr>
              <a:solidFill>
                <a:schemeClr val="accent2"/>
              </a:solidFill>
              <a:ln w="25400">
                <a:solidFill>
                  <a:schemeClr val="lt1"/>
                </a:solidFill>
              </a:ln>
              <a:effectLst/>
              <a:sp3d contourW="25400">
                <a:contourClr>
                  <a:schemeClr val="lt1"/>
                </a:contourClr>
              </a:sp3d>
            </c:spPr>
          </c:dPt>
          <c:dPt>
            <c:idx val="2"/>
            <c:spPr>
              <a:solidFill>
                <a:schemeClr val="accent3"/>
              </a:solidFill>
              <a:ln w="25400">
                <a:solidFill>
                  <a:schemeClr val="lt1"/>
                </a:solidFill>
              </a:ln>
              <a:effectLst/>
              <a:sp3d contourW="25400">
                <a:contourClr>
                  <a:schemeClr val="lt1"/>
                </a:contourClr>
              </a:sp3d>
            </c:spPr>
          </c:dPt>
          <c:cat>
            <c:strRef>
              <c:f>Synthèse!$A$3:$A$5</c:f>
              <c:strCache>
                <c:ptCount val="3"/>
                <c:pt idx="0">
                  <c:v>Production des SAEP (SENELEC)</c:v>
                </c:pt>
                <c:pt idx="1">
                  <c:v>Production des SAEP (DIESEL &amp; THERMIQUE)</c:v>
                </c:pt>
                <c:pt idx="2">
                  <c:v>Production des SAEP (SOLAIRE)</c:v>
                </c:pt>
              </c:strCache>
            </c:strRef>
          </c:cat>
          <c:val>
            <c:numRef>
              <c:f>Synthèse!$C$3:$C$5</c:f>
              <c:numCache>
                <c:formatCode>0%</c:formatCode>
                <c:ptCount val="3"/>
                <c:pt idx="0">
                  <c:v>0.39698217540702996</c:v>
                </c:pt>
                <c:pt idx="1">
                  <c:v>0.4832931995245458</c:v>
                </c:pt>
                <c:pt idx="2">
                  <c:v>0.1197246250684256</c:v>
                </c:pt>
              </c:numCache>
            </c:numRef>
          </c:val>
        </c:ser>
      </c:pie3DChart>
      <c:spPr>
        <a:noFill/>
        <a:ln w="25400">
          <a:noFill/>
        </a:ln>
      </c:spPr>
    </c:plotArea>
    <c:legend>
      <c:legendPos val="b"/>
      <c:layout/>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chart>
  <c:spPr>
    <a:solidFill>
      <a:schemeClr val="bg1"/>
    </a:solidFill>
    <a:ln w="38100" cap="flat" cmpd="sng" algn="ctr">
      <a:solidFill>
        <a:srgbClr val="00B050">
          <a:alpha val="97000"/>
        </a:srgbClr>
      </a:solidFill>
      <a:round/>
    </a:ln>
    <a:effectLst/>
  </c:spPr>
  <c:txPr>
    <a:bodyPr/>
    <a:lstStyle/>
    <a:p>
      <a:pPr>
        <a:defRPr/>
      </a:pPr>
      <a:endParaRPr lang="fr-F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sz="1600"/>
            </a:pPr>
            <a:r>
              <a:rPr lang="fr-FR" sz="1600"/>
              <a:t>REPARTITION</a:t>
            </a:r>
            <a:r>
              <a:rPr lang="fr-FR" sz="1600" baseline="0"/>
              <a:t> DES GROUPES THERMIQUES</a:t>
            </a:r>
            <a:endParaRPr lang="fr-FR" sz="1600"/>
          </a:p>
        </c:rich>
      </c:tx>
      <c:layout/>
    </c:title>
    <c:plotArea>
      <c:layout/>
      <c:pieChart>
        <c:varyColors val="1"/>
        <c:ser>
          <c:idx val="0"/>
          <c:order val="0"/>
          <c:dLbls>
            <c:txPr>
              <a:bodyPr/>
              <a:lstStyle/>
              <a:p>
                <a:pPr>
                  <a:defRPr sz="1050" b="1"/>
                </a:pPr>
                <a:endParaRPr lang="fr-FR"/>
              </a:p>
            </c:txPr>
            <c:showCatName val="1"/>
            <c:showPercent val="1"/>
            <c:showLeaderLines val="1"/>
          </c:dLbls>
          <c:cat>
            <c:strRef>
              <c:f>SENELEC!$E$414:$E$415</c:f>
              <c:strCache>
                <c:ptCount val="2"/>
                <c:pt idx="0">
                  <c:v>MOTEUR</c:v>
                </c:pt>
                <c:pt idx="1">
                  <c:v>GROUPE ELECTROGENE</c:v>
                </c:pt>
              </c:strCache>
            </c:strRef>
          </c:cat>
          <c:val>
            <c:numRef>
              <c:f>SENELEC!$F$414:$F$415</c:f>
              <c:numCache>
                <c:formatCode>General</c:formatCode>
                <c:ptCount val="2"/>
                <c:pt idx="0">
                  <c:v>315</c:v>
                </c:pt>
                <c:pt idx="1">
                  <c:v>680</c:v>
                </c:pt>
              </c:numCache>
            </c:numRef>
          </c:val>
        </c:ser>
        <c:dLbls>
          <c:showCatName val="1"/>
          <c:showPercent val="1"/>
        </c:dLbls>
        <c:firstSliceAng val="0"/>
      </c:pieChart>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C3DCEA-50B1-49CE-A91A-C6A4ACA27C5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F2D86DE6-63D1-474C-8403-D01B9B69EE1C}">
      <dgm:prSet phldrT="[Texte]"/>
      <dgm:spPr/>
      <dgm:t>
        <a:bodyPr/>
        <a:lstStyle/>
        <a:p>
          <a:r>
            <a:rPr lang="fr-FR" b="1" dirty="0" smtClean="0"/>
            <a:t>1</a:t>
          </a:r>
          <a:endParaRPr lang="fr-FR" b="1" dirty="0"/>
        </a:p>
      </dgm:t>
    </dgm:pt>
    <dgm:pt modelId="{8D79CCC4-342B-4DDC-813E-9B5D5160DEE1}" type="parTrans" cxnId="{3668C168-AB4E-48E2-B162-0C8E80B93D7B}">
      <dgm:prSet/>
      <dgm:spPr/>
      <dgm:t>
        <a:bodyPr/>
        <a:lstStyle/>
        <a:p>
          <a:endParaRPr lang="fr-FR"/>
        </a:p>
      </dgm:t>
    </dgm:pt>
    <dgm:pt modelId="{EA766AEB-AAA3-437A-944E-2731381E3978}" type="sibTrans" cxnId="{3668C168-AB4E-48E2-B162-0C8E80B93D7B}">
      <dgm:prSet/>
      <dgm:spPr/>
      <dgm:t>
        <a:bodyPr/>
        <a:lstStyle/>
        <a:p>
          <a:endParaRPr lang="fr-FR"/>
        </a:p>
      </dgm:t>
    </dgm:pt>
    <dgm:pt modelId="{44F1B546-5F17-4059-8531-08DF9A9B9E94}">
      <dgm:prSet phldrT="[Texte]" custT="1"/>
      <dgm:spPr/>
      <dgm:t>
        <a:bodyPr/>
        <a:lstStyle/>
        <a:p>
          <a:r>
            <a:rPr lang="fr-FR" sz="2400" b="1" dirty="0" smtClean="0"/>
            <a:t>Contexte</a:t>
          </a:r>
          <a:r>
            <a:rPr lang="fr-FR" sz="1800" b="1" dirty="0" smtClean="0"/>
            <a:t> </a:t>
          </a:r>
          <a:endParaRPr lang="fr-FR" sz="1800" b="1" dirty="0"/>
        </a:p>
      </dgm:t>
    </dgm:pt>
    <dgm:pt modelId="{4E78FB9F-BC6F-4D79-83CF-6D19985F9F32}" type="parTrans" cxnId="{DC82056A-A7AB-4C6F-B4FC-4805BA33BD5F}">
      <dgm:prSet/>
      <dgm:spPr/>
      <dgm:t>
        <a:bodyPr/>
        <a:lstStyle/>
        <a:p>
          <a:endParaRPr lang="fr-FR"/>
        </a:p>
      </dgm:t>
    </dgm:pt>
    <dgm:pt modelId="{9986787B-2B36-4539-8F4B-E110BC265114}" type="sibTrans" cxnId="{DC82056A-A7AB-4C6F-B4FC-4805BA33BD5F}">
      <dgm:prSet/>
      <dgm:spPr/>
      <dgm:t>
        <a:bodyPr/>
        <a:lstStyle/>
        <a:p>
          <a:endParaRPr lang="fr-FR"/>
        </a:p>
      </dgm:t>
    </dgm:pt>
    <dgm:pt modelId="{51300140-3ECC-421A-B217-5FE6835D7639}">
      <dgm:prSet phldrT="[Texte]"/>
      <dgm:spPr/>
      <dgm:t>
        <a:bodyPr/>
        <a:lstStyle/>
        <a:p>
          <a:r>
            <a:rPr lang="fr-FR" b="1" dirty="0" smtClean="0"/>
            <a:t>2</a:t>
          </a:r>
          <a:endParaRPr lang="fr-FR" b="1" dirty="0"/>
        </a:p>
      </dgm:t>
    </dgm:pt>
    <dgm:pt modelId="{977964DB-A22B-493D-9C97-24E212BFE308}" type="parTrans" cxnId="{A78F50F1-AAFC-455E-BC27-93F3A6E47528}">
      <dgm:prSet/>
      <dgm:spPr/>
      <dgm:t>
        <a:bodyPr/>
        <a:lstStyle/>
        <a:p>
          <a:endParaRPr lang="fr-FR"/>
        </a:p>
      </dgm:t>
    </dgm:pt>
    <dgm:pt modelId="{463CAF80-921D-4915-B544-4B16A0821CC5}" type="sibTrans" cxnId="{A78F50F1-AAFC-455E-BC27-93F3A6E47528}">
      <dgm:prSet/>
      <dgm:spPr/>
      <dgm:t>
        <a:bodyPr/>
        <a:lstStyle/>
        <a:p>
          <a:endParaRPr lang="fr-FR"/>
        </a:p>
      </dgm:t>
    </dgm:pt>
    <dgm:pt modelId="{70477822-6C98-4E72-8D9D-7565131C6DBA}">
      <dgm:prSet phldrT="[Texte]" custT="1"/>
      <dgm:spPr/>
      <dgm:t>
        <a:bodyPr/>
        <a:lstStyle/>
        <a:p>
          <a:r>
            <a:rPr lang="fr-FR" sz="2400" b="1" dirty="0" smtClean="0"/>
            <a:t>Les principales sources d’énergie utilisées</a:t>
          </a:r>
          <a:endParaRPr lang="fr-FR" sz="2400" b="1" dirty="0"/>
        </a:p>
      </dgm:t>
    </dgm:pt>
    <dgm:pt modelId="{31E960D9-C706-4215-8137-9F1F7C69F925}" type="parTrans" cxnId="{F76D314B-7075-4897-B331-AF311F6F53F4}">
      <dgm:prSet/>
      <dgm:spPr/>
      <dgm:t>
        <a:bodyPr/>
        <a:lstStyle/>
        <a:p>
          <a:endParaRPr lang="fr-FR"/>
        </a:p>
      </dgm:t>
    </dgm:pt>
    <dgm:pt modelId="{489C398F-7523-4C94-8E44-EA8F51571C17}" type="sibTrans" cxnId="{F76D314B-7075-4897-B331-AF311F6F53F4}">
      <dgm:prSet/>
      <dgm:spPr/>
      <dgm:t>
        <a:bodyPr/>
        <a:lstStyle/>
        <a:p>
          <a:endParaRPr lang="fr-FR"/>
        </a:p>
      </dgm:t>
    </dgm:pt>
    <dgm:pt modelId="{47EB62E9-F502-40B7-899E-25085A8838C0}">
      <dgm:prSet phldrT="[Texte]"/>
      <dgm:spPr/>
      <dgm:t>
        <a:bodyPr/>
        <a:lstStyle/>
        <a:p>
          <a:r>
            <a:rPr lang="fr-FR" b="1" dirty="0" smtClean="0"/>
            <a:t>3</a:t>
          </a:r>
          <a:endParaRPr lang="fr-FR" b="1" dirty="0"/>
        </a:p>
      </dgm:t>
    </dgm:pt>
    <dgm:pt modelId="{0CB15929-EB8B-411F-9E14-4672CF471F3E}" type="parTrans" cxnId="{4E3D2D78-5C2A-4126-BC2D-1DAEB5B391C5}">
      <dgm:prSet/>
      <dgm:spPr/>
      <dgm:t>
        <a:bodyPr/>
        <a:lstStyle/>
        <a:p>
          <a:endParaRPr lang="fr-FR"/>
        </a:p>
      </dgm:t>
    </dgm:pt>
    <dgm:pt modelId="{251F3F27-2EF3-48CD-B127-376D0B0A9476}" type="sibTrans" cxnId="{4E3D2D78-5C2A-4126-BC2D-1DAEB5B391C5}">
      <dgm:prSet/>
      <dgm:spPr/>
      <dgm:t>
        <a:bodyPr/>
        <a:lstStyle/>
        <a:p>
          <a:endParaRPr lang="fr-FR"/>
        </a:p>
      </dgm:t>
    </dgm:pt>
    <dgm:pt modelId="{362C4370-6ED6-4226-A728-02A7874BA708}">
      <dgm:prSet phldrT="[Texte]" custT="1"/>
      <dgm:spPr/>
      <dgm:t>
        <a:bodyPr/>
        <a:lstStyle/>
        <a:p>
          <a:r>
            <a:rPr lang="fr-FR" sz="2400" b="1" dirty="0" smtClean="0"/>
            <a:t>Problématique de l’énergie pour le pompage</a:t>
          </a:r>
          <a:endParaRPr lang="fr-FR" sz="2400" b="1" dirty="0"/>
        </a:p>
      </dgm:t>
    </dgm:pt>
    <dgm:pt modelId="{B4D5C8C7-7C4D-4A7C-A3BE-222244524B59}" type="parTrans" cxnId="{125CB662-B908-4A8E-B156-354028205CE4}">
      <dgm:prSet/>
      <dgm:spPr/>
      <dgm:t>
        <a:bodyPr/>
        <a:lstStyle/>
        <a:p>
          <a:endParaRPr lang="fr-FR"/>
        </a:p>
      </dgm:t>
    </dgm:pt>
    <dgm:pt modelId="{BBBB3AB7-F676-4974-9CE6-8ACB7C40AFAB}" type="sibTrans" cxnId="{125CB662-B908-4A8E-B156-354028205CE4}">
      <dgm:prSet/>
      <dgm:spPr/>
      <dgm:t>
        <a:bodyPr/>
        <a:lstStyle/>
        <a:p>
          <a:endParaRPr lang="fr-FR"/>
        </a:p>
      </dgm:t>
    </dgm:pt>
    <dgm:pt modelId="{FE913D23-A34F-421E-8D69-2FF84896B3DB}">
      <dgm:prSet phldrT="[Texte]"/>
      <dgm:spPr/>
      <dgm:t>
        <a:bodyPr/>
        <a:lstStyle/>
        <a:p>
          <a:r>
            <a:rPr lang="fr-FR" b="1" dirty="0" smtClean="0"/>
            <a:t>4  </a:t>
          </a:r>
          <a:endParaRPr lang="fr-FR" b="1" dirty="0"/>
        </a:p>
      </dgm:t>
    </dgm:pt>
    <dgm:pt modelId="{2ED42F0C-DC9E-4F35-86DB-45E9F361340C}" type="parTrans" cxnId="{F2911A2C-86F1-43D5-82AB-8F997077AD9B}">
      <dgm:prSet/>
      <dgm:spPr/>
      <dgm:t>
        <a:bodyPr/>
        <a:lstStyle/>
        <a:p>
          <a:endParaRPr lang="fr-FR"/>
        </a:p>
      </dgm:t>
    </dgm:pt>
    <dgm:pt modelId="{C5E70CD7-2EF7-47F0-91A3-35F8935B863C}" type="sibTrans" cxnId="{F2911A2C-86F1-43D5-82AB-8F997077AD9B}">
      <dgm:prSet/>
      <dgm:spPr/>
      <dgm:t>
        <a:bodyPr/>
        <a:lstStyle/>
        <a:p>
          <a:endParaRPr lang="fr-FR"/>
        </a:p>
      </dgm:t>
    </dgm:pt>
    <dgm:pt modelId="{BDD13A04-4621-46F2-AE4E-B3F94E524DAE}">
      <dgm:prSet phldrT="[Texte]" custT="1"/>
      <dgm:spPr/>
      <dgm:t>
        <a:bodyPr/>
        <a:lstStyle/>
        <a:p>
          <a:endParaRPr lang="fr-FR" sz="2400" b="1" dirty="0"/>
        </a:p>
      </dgm:t>
    </dgm:pt>
    <dgm:pt modelId="{5C457EC1-88B3-48C5-B493-79F51E15F78D}" type="parTrans" cxnId="{C73FCCE5-1719-46A0-806E-4BB6A50379D4}">
      <dgm:prSet/>
      <dgm:spPr/>
      <dgm:t>
        <a:bodyPr/>
        <a:lstStyle/>
        <a:p>
          <a:endParaRPr lang="fr-FR"/>
        </a:p>
      </dgm:t>
    </dgm:pt>
    <dgm:pt modelId="{E0EA7069-EC16-4732-9411-9AC0C7AEB583}" type="sibTrans" cxnId="{C73FCCE5-1719-46A0-806E-4BB6A50379D4}">
      <dgm:prSet/>
      <dgm:spPr/>
      <dgm:t>
        <a:bodyPr/>
        <a:lstStyle/>
        <a:p>
          <a:endParaRPr lang="fr-FR"/>
        </a:p>
      </dgm:t>
    </dgm:pt>
    <dgm:pt modelId="{590A5B8D-9FFA-4C32-83C2-95EF7B3DA252}">
      <dgm:prSet custT="1"/>
      <dgm:spPr/>
      <dgm:t>
        <a:bodyPr/>
        <a:lstStyle/>
        <a:p>
          <a:r>
            <a:rPr lang="fr-FR" sz="2400" b="1" dirty="0" smtClean="0"/>
            <a:t>Solutions</a:t>
          </a:r>
          <a:endParaRPr lang="fr-FR" sz="2400" b="1" dirty="0"/>
        </a:p>
      </dgm:t>
    </dgm:pt>
    <dgm:pt modelId="{51DB7908-D044-4293-B13C-CAF57706EAEF}" type="parTrans" cxnId="{3F3E8184-D61C-4C85-BBE8-87CC84847392}">
      <dgm:prSet/>
      <dgm:spPr/>
      <dgm:t>
        <a:bodyPr/>
        <a:lstStyle/>
        <a:p>
          <a:endParaRPr lang="fr-FR"/>
        </a:p>
      </dgm:t>
    </dgm:pt>
    <dgm:pt modelId="{6C3E5E9C-4978-411E-955D-CACCEFB344C5}" type="sibTrans" cxnId="{3F3E8184-D61C-4C85-BBE8-87CC84847392}">
      <dgm:prSet/>
      <dgm:spPr/>
      <dgm:t>
        <a:bodyPr/>
        <a:lstStyle/>
        <a:p>
          <a:endParaRPr lang="fr-FR"/>
        </a:p>
      </dgm:t>
    </dgm:pt>
    <dgm:pt modelId="{8DB40C0D-F6E0-40AC-934A-FF0BB9DEADB7}" type="pres">
      <dgm:prSet presAssocID="{70C3DCEA-50B1-49CE-A91A-C6A4ACA27C5B}" presName="linearFlow" presStyleCnt="0">
        <dgm:presLayoutVars>
          <dgm:dir/>
          <dgm:animLvl val="lvl"/>
          <dgm:resizeHandles val="exact"/>
        </dgm:presLayoutVars>
      </dgm:prSet>
      <dgm:spPr/>
      <dgm:t>
        <a:bodyPr/>
        <a:lstStyle/>
        <a:p>
          <a:endParaRPr lang="fr-FR"/>
        </a:p>
      </dgm:t>
    </dgm:pt>
    <dgm:pt modelId="{E06C056A-C112-441F-8020-9E404A3414BD}" type="pres">
      <dgm:prSet presAssocID="{F2D86DE6-63D1-474C-8403-D01B9B69EE1C}" presName="composite" presStyleCnt="0"/>
      <dgm:spPr/>
    </dgm:pt>
    <dgm:pt modelId="{1020A6A7-BDD9-481C-A15F-F1BB01263DAF}" type="pres">
      <dgm:prSet presAssocID="{F2D86DE6-63D1-474C-8403-D01B9B69EE1C}" presName="parentText" presStyleLbl="alignNode1" presStyleIdx="0" presStyleCnt="4">
        <dgm:presLayoutVars>
          <dgm:chMax val="1"/>
          <dgm:bulletEnabled val="1"/>
        </dgm:presLayoutVars>
      </dgm:prSet>
      <dgm:spPr/>
      <dgm:t>
        <a:bodyPr/>
        <a:lstStyle/>
        <a:p>
          <a:endParaRPr lang="fr-FR"/>
        </a:p>
      </dgm:t>
    </dgm:pt>
    <dgm:pt modelId="{8CCD55DA-398E-46D3-95BC-3577E21B2061}" type="pres">
      <dgm:prSet presAssocID="{F2D86DE6-63D1-474C-8403-D01B9B69EE1C}" presName="descendantText" presStyleLbl="alignAcc1" presStyleIdx="0" presStyleCnt="4">
        <dgm:presLayoutVars>
          <dgm:bulletEnabled val="1"/>
        </dgm:presLayoutVars>
      </dgm:prSet>
      <dgm:spPr/>
      <dgm:t>
        <a:bodyPr/>
        <a:lstStyle/>
        <a:p>
          <a:endParaRPr lang="fr-FR"/>
        </a:p>
      </dgm:t>
    </dgm:pt>
    <dgm:pt modelId="{CEFFC7F2-44E3-4C4A-B122-6A5A16AACEC8}" type="pres">
      <dgm:prSet presAssocID="{EA766AEB-AAA3-437A-944E-2731381E3978}" presName="sp" presStyleCnt="0"/>
      <dgm:spPr/>
    </dgm:pt>
    <dgm:pt modelId="{AFDE9D5C-F5E3-4A1D-8607-C9162DC64083}" type="pres">
      <dgm:prSet presAssocID="{51300140-3ECC-421A-B217-5FE6835D7639}" presName="composite" presStyleCnt="0"/>
      <dgm:spPr/>
    </dgm:pt>
    <dgm:pt modelId="{D1598BC9-FFFD-4CA0-B570-E31D06A5659D}" type="pres">
      <dgm:prSet presAssocID="{51300140-3ECC-421A-B217-5FE6835D7639}" presName="parentText" presStyleLbl="alignNode1" presStyleIdx="1" presStyleCnt="4">
        <dgm:presLayoutVars>
          <dgm:chMax val="1"/>
          <dgm:bulletEnabled val="1"/>
        </dgm:presLayoutVars>
      </dgm:prSet>
      <dgm:spPr/>
      <dgm:t>
        <a:bodyPr/>
        <a:lstStyle/>
        <a:p>
          <a:endParaRPr lang="fr-FR"/>
        </a:p>
      </dgm:t>
    </dgm:pt>
    <dgm:pt modelId="{D5C95A95-4DF0-4980-9248-35A61FB49321}" type="pres">
      <dgm:prSet presAssocID="{51300140-3ECC-421A-B217-5FE6835D7639}" presName="descendantText" presStyleLbl="alignAcc1" presStyleIdx="1" presStyleCnt="4">
        <dgm:presLayoutVars>
          <dgm:bulletEnabled val="1"/>
        </dgm:presLayoutVars>
      </dgm:prSet>
      <dgm:spPr/>
      <dgm:t>
        <a:bodyPr/>
        <a:lstStyle/>
        <a:p>
          <a:endParaRPr lang="fr-FR"/>
        </a:p>
      </dgm:t>
    </dgm:pt>
    <dgm:pt modelId="{9CAF379B-0918-4C9B-8EA6-F9B506C32E62}" type="pres">
      <dgm:prSet presAssocID="{463CAF80-921D-4915-B544-4B16A0821CC5}" presName="sp" presStyleCnt="0"/>
      <dgm:spPr/>
    </dgm:pt>
    <dgm:pt modelId="{BD27BB43-D02C-4680-93E0-077A8FD74B82}" type="pres">
      <dgm:prSet presAssocID="{47EB62E9-F502-40B7-899E-25085A8838C0}" presName="composite" presStyleCnt="0"/>
      <dgm:spPr/>
    </dgm:pt>
    <dgm:pt modelId="{4E2D3F21-B6FB-41E0-B8AC-3DFF34BC9221}" type="pres">
      <dgm:prSet presAssocID="{47EB62E9-F502-40B7-899E-25085A8838C0}" presName="parentText" presStyleLbl="alignNode1" presStyleIdx="2" presStyleCnt="4">
        <dgm:presLayoutVars>
          <dgm:chMax val="1"/>
          <dgm:bulletEnabled val="1"/>
        </dgm:presLayoutVars>
      </dgm:prSet>
      <dgm:spPr/>
      <dgm:t>
        <a:bodyPr/>
        <a:lstStyle/>
        <a:p>
          <a:endParaRPr lang="fr-FR"/>
        </a:p>
      </dgm:t>
    </dgm:pt>
    <dgm:pt modelId="{135E20A5-B237-40F4-A594-04C77ADD66A2}" type="pres">
      <dgm:prSet presAssocID="{47EB62E9-F502-40B7-899E-25085A8838C0}" presName="descendantText" presStyleLbl="alignAcc1" presStyleIdx="2" presStyleCnt="4">
        <dgm:presLayoutVars>
          <dgm:bulletEnabled val="1"/>
        </dgm:presLayoutVars>
      </dgm:prSet>
      <dgm:spPr/>
      <dgm:t>
        <a:bodyPr/>
        <a:lstStyle/>
        <a:p>
          <a:endParaRPr lang="fr-FR"/>
        </a:p>
      </dgm:t>
    </dgm:pt>
    <dgm:pt modelId="{C5D1CE7C-C9F6-4085-8D8B-CAEDF41BAC52}" type="pres">
      <dgm:prSet presAssocID="{251F3F27-2EF3-48CD-B127-376D0B0A9476}" presName="sp" presStyleCnt="0"/>
      <dgm:spPr/>
    </dgm:pt>
    <dgm:pt modelId="{15B1DC7F-99A9-4670-B13E-885A66C9EFCF}" type="pres">
      <dgm:prSet presAssocID="{FE913D23-A34F-421E-8D69-2FF84896B3DB}" presName="composite" presStyleCnt="0"/>
      <dgm:spPr/>
    </dgm:pt>
    <dgm:pt modelId="{118C91C0-AB20-4C3C-9ABB-C6A076FDA7F2}" type="pres">
      <dgm:prSet presAssocID="{FE913D23-A34F-421E-8D69-2FF84896B3DB}" presName="parentText" presStyleLbl="alignNode1" presStyleIdx="3" presStyleCnt="4">
        <dgm:presLayoutVars>
          <dgm:chMax val="1"/>
          <dgm:bulletEnabled val="1"/>
        </dgm:presLayoutVars>
      </dgm:prSet>
      <dgm:spPr/>
      <dgm:t>
        <a:bodyPr/>
        <a:lstStyle/>
        <a:p>
          <a:endParaRPr lang="fr-FR"/>
        </a:p>
      </dgm:t>
    </dgm:pt>
    <dgm:pt modelId="{E3EAF2D2-A8E5-4CDA-932C-F0522EB3454C}" type="pres">
      <dgm:prSet presAssocID="{FE913D23-A34F-421E-8D69-2FF84896B3DB}" presName="descendantText" presStyleLbl="alignAcc1" presStyleIdx="3" presStyleCnt="4">
        <dgm:presLayoutVars>
          <dgm:bulletEnabled val="1"/>
        </dgm:presLayoutVars>
      </dgm:prSet>
      <dgm:spPr/>
      <dgm:t>
        <a:bodyPr/>
        <a:lstStyle/>
        <a:p>
          <a:endParaRPr lang="fr-FR"/>
        </a:p>
      </dgm:t>
    </dgm:pt>
  </dgm:ptLst>
  <dgm:cxnLst>
    <dgm:cxn modelId="{F76D314B-7075-4897-B331-AF311F6F53F4}" srcId="{51300140-3ECC-421A-B217-5FE6835D7639}" destId="{70477822-6C98-4E72-8D9D-7565131C6DBA}" srcOrd="0" destOrd="0" parTransId="{31E960D9-C706-4215-8137-9F1F7C69F925}" sibTransId="{489C398F-7523-4C94-8E44-EA8F51571C17}"/>
    <dgm:cxn modelId="{4E3D2D78-5C2A-4126-BC2D-1DAEB5B391C5}" srcId="{70C3DCEA-50B1-49CE-A91A-C6A4ACA27C5B}" destId="{47EB62E9-F502-40B7-899E-25085A8838C0}" srcOrd="2" destOrd="0" parTransId="{0CB15929-EB8B-411F-9E14-4672CF471F3E}" sibTransId="{251F3F27-2EF3-48CD-B127-376D0B0A9476}"/>
    <dgm:cxn modelId="{475EF93B-4AA5-4DCF-BFB8-9876FDD13E43}" type="presOf" srcId="{FE913D23-A34F-421E-8D69-2FF84896B3DB}" destId="{118C91C0-AB20-4C3C-9ABB-C6A076FDA7F2}" srcOrd="0" destOrd="0" presId="urn:microsoft.com/office/officeart/2005/8/layout/chevron2"/>
    <dgm:cxn modelId="{125CB662-B908-4A8E-B156-354028205CE4}" srcId="{47EB62E9-F502-40B7-899E-25085A8838C0}" destId="{362C4370-6ED6-4226-A728-02A7874BA708}" srcOrd="0" destOrd="0" parTransId="{B4D5C8C7-7C4D-4A7C-A3BE-222244524B59}" sibTransId="{BBBB3AB7-F676-4974-9CE6-8ACB7C40AFAB}"/>
    <dgm:cxn modelId="{3668C168-AB4E-48E2-B162-0C8E80B93D7B}" srcId="{70C3DCEA-50B1-49CE-A91A-C6A4ACA27C5B}" destId="{F2D86DE6-63D1-474C-8403-D01B9B69EE1C}" srcOrd="0" destOrd="0" parTransId="{8D79CCC4-342B-4DDC-813E-9B5D5160DEE1}" sibTransId="{EA766AEB-AAA3-437A-944E-2731381E3978}"/>
    <dgm:cxn modelId="{A78F50F1-AAFC-455E-BC27-93F3A6E47528}" srcId="{70C3DCEA-50B1-49CE-A91A-C6A4ACA27C5B}" destId="{51300140-3ECC-421A-B217-5FE6835D7639}" srcOrd="1" destOrd="0" parTransId="{977964DB-A22B-493D-9C97-24E212BFE308}" sibTransId="{463CAF80-921D-4915-B544-4B16A0821CC5}"/>
    <dgm:cxn modelId="{FB7F27D4-2340-47AD-936D-ACF09ED0E6B5}" type="presOf" srcId="{590A5B8D-9FFA-4C32-83C2-95EF7B3DA252}" destId="{E3EAF2D2-A8E5-4CDA-932C-F0522EB3454C}" srcOrd="0" destOrd="0" presId="urn:microsoft.com/office/officeart/2005/8/layout/chevron2"/>
    <dgm:cxn modelId="{207CD5BA-5988-4A2B-8AEA-285EC99F6018}" type="presOf" srcId="{70477822-6C98-4E72-8D9D-7565131C6DBA}" destId="{D5C95A95-4DF0-4980-9248-35A61FB49321}" srcOrd="0" destOrd="0" presId="urn:microsoft.com/office/officeart/2005/8/layout/chevron2"/>
    <dgm:cxn modelId="{3F3E8184-D61C-4C85-BBE8-87CC84847392}" srcId="{FE913D23-A34F-421E-8D69-2FF84896B3DB}" destId="{590A5B8D-9FFA-4C32-83C2-95EF7B3DA252}" srcOrd="0" destOrd="0" parTransId="{51DB7908-D044-4293-B13C-CAF57706EAEF}" sibTransId="{6C3E5E9C-4978-411E-955D-CACCEFB344C5}"/>
    <dgm:cxn modelId="{F2911A2C-86F1-43D5-82AB-8F997077AD9B}" srcId="{70C3DCEA-50B1-49CE-A91A-C6A4ACA27C5B}" destId="{FE913D23-A34F-421E-8D69-2FF84896B3DB}" srcOrd="3" destOrd="0" parTransId="{2ED42F0C-DC9E-4F35-86DB-45E9F361340C}" sibTransId="{C5E70CD7-2EF7-47F0-91A3-35F8935B863C}"/>
    <dgm:cxn modelId="{EDAF5914-2169-4214-949C-8EC2A126D598}" type="presOf" srcId="{47EB62E9-F502-40B7-899E-25085A8838C0}" destId="{4E2D3F21-B6FB-41E0-B8AC-3DFF34BC9221}" srcOrd="0" destOrd="0" presId="urn:microsoft.com/office/officeart/2005/8/layout/chevron2"/>
    <dgm:cxn modelId="{7A801BD8-BC21-47F0-99CC-5A09263ADEAB}" type="presOf" srcId="{70C3DCEA-50B1-49CE-A91A-C6A4ACA27C5B}" destId="{8DB40C0D-F6E0-40AC-934A-FF0BB9DEADB7}" srcOrd="0" destOrd="0" presId="urn:microsoft.com/office/officeart/2005/8/layout/chevron2"/>
    <dgm:cxn modelId="{C73FCCE5-1719-46A0-806E-4BB6A50379D4}" srcId="{47EB62E9-F502-40B7-899E-25085A8838C0}" destId="{BDD13A04-4621-46F2-AE4E-B3F94E524DAE}" srcOrd="1" destOrd="0" parTransId="{5C457EC1-88B3-48C5-B493-79F51E15F78D}" sibTransId="{E0EA7069-EC16-4732-9411-9AC0C7AEB583}"/>
    <dgm:cxn modelId="{DD58C7AE-2069-4C12-BAEE-3FA933465AE1}" type="presOf" srcId="{51300140-3ECC-421A-B217-5FE6835D7639}" destId="{D1598BC9-FFFD-4CA0-B570-E31D06A5659D}" srcOrd="0" destOrd="0" presId="urn:microsoft.com/office/officeart/2005/8/layout/chevron2"/>
    <dgm:cxn modelId="{62FF7245-26CD-42F6-9F00-C49CE7B29C32}" type="presOf" srcId="{362C4370-6ED6-4226-A728-02A7874BA708}" destId="{135E20A5-B237-40F4-A594-04C77ADD66A2}" srcOrd="0" destOrd="0" presId="urn:microsoft.com/office/officeart/2005/8/layout/chevron2"/>
    <dgm:cxn modelId="{2C4E63D4-EEA0-4037-B055-8BBD55BEBA56}" type="presOf" srcId="{44F1B546-5F17-4059-8531-08DF9A9B9E94}" destId="{8CCD55DA-398E-46D3-95BC-3577E21B2061}" srcOrd="0" destOrd="0" presId="urn:microsoft.com/office/officeart/2005/8/layout/chevron2"/>
    <dgm:cxn modelId="{DC82056A-A7AB-4C6F-B4FC-4805BA33BD5F}" srcId="{F2D86DE6-63D1-474C-8403-D01B9B69EE1C}" destId="{44F1B546-5F17-4059-8531-08DF9A9B9E94}" srcOrd="0" destOrd="0" parTransId="{4E78FB9F-BC6F-4D79-83CF-6D19985F9F32}" sibTransId="{9986787B-2B36-4539-8F4B-E110BC265114}"/>
    <dgm:cxn modelId="{1E4DB7BD-4699-48EF-A861-C3237764DDB7}" type="presOf" srcId="{BDD13A04-4621-46F2-AE4E-B3F94E524DAE}" destId="{135E20A5-B237-40F4-A594-04C77ADD66A2}" srcOrd="0" destOrd="1" presId="urn:microsoft.com/office/officeart/2005/8/layout/chevron2"/>
    <dgm:cxn modelId="{82893F94-1B52-4B17-AD32-B2D0E25D303D}" type="presOf" srcId="{F2D86DE6-63D1-474C-8403-D01B9B69EE1C}" destId="{1020A6A7-BDD9-481C-A15F-F1BB01263DAF}" srcOrd="0" destOrd="0" presId="urn:microsoft.com/office/officeart/2005/8/layout/chevron2"/>
    <dgm:cxn modelId="{677BCECB-A5C2-453B-83A4-CF5CB2BFBF23}" type="presParOf" srcId="{8DB40C0D-F6E0-40AC-934A-FF0BB9DEADB7}" destId="{E06C056A-C112-441F-8020-9E404A3414BD}" srcOrd="0" destOrd="0" presId="urn:microsoft.com/office/officeart/2005/8/layout/chevron2"/>
    <dgm:cxn modelId="{810C22F9-7364-4F56-AF04-9F8629A72FE3}" type="presParOf" srcId="{E06C056A-C112-441F-8020-9E404A3414BD}" destId="{1020A6A7-BDD9-481C-A15F-F1BB01263DAF}" srcOrd="0" destOrd="0" presId="urn:microsoft.com/office/officeart/2005/8/layout/chevron2"/>
    <dgm:cxn modelId="{66A32544-D3ED-4DB3-822C-4007DEA18B78}" type="presParOf" srcId="{E06C056A-C112-441F-8020-9E404A3414BD}" destId="{8CCD55DA-398E-46D3-95BC-3577E21B2061}" srcOrd="1" destOrd="0" presId="urn:microsoft.com/office/officeart/2005/8/layout/chevron2"/>
    <dgm:cxn modelId="{2BEF8913-72F3-4717-8419-5E10F93A1D13}" type="presParOf" srcId="{8DB40C0D-F6E0-40AC-934A-FF0BB9DEADB7}" destId="{CEFFC7F2-44E3-4C4A-B122-6A5A16AACEC8}" srcOrd="1" destOrd="0" presId="urn:microsoft.com/office/officeart/2005/8/layout/chevron2"/>
    <dgm:cxn modelId="{54CFA1E4-DADD-4F00-99F0-99E742395F95}" type="presParOf" srcId="{8DB40C0D-F6E0-40AC-934A-FF0BB9DEADB7}" destId="{AFDE9D5C-F5E3-4A1D-8607-C9162DC64083}" srcOrd="2" destOrd="0" presId="urn:microsoft.com/office/officeart/2005/8/layout/chevron2"/>
    <dgm:cxn modelId="{AE20577F-ED24-4553-B467-8730CFDFA08F}" type="presParOf" srcId="{AFDE9D5C-F5E3-4A1D-8607-C9162DC64083}" destId="{D1598BC9-FFFD-4CA0-B570-E31D06A5659D}" srcOrd="0" destOrd="0" presId="urn:microsoft.com/office/officeart/2005/8/layout/chevron2"/>
    <dgm:cxn modelId="{62CA70D7-F7CB-4953-A705-AF6C36F0EFC7}" type="presParOf" srcId="{AFDE9D5C-F5E3-4A1D-8607-C9162DC64083}" destId="{D5C95A95-4DF0-4980-9248-35A61FB49321}" srcOrd="1" destOrd="0" presId="urn:microsoft.com/office/officeart/2005/8/layout/chevron2"/>
    <dgm:cxn modelId="{4FEC969C-59B7-42DC-AD5F-CB38DE83BD7D}" type="presParOf" srcId="{8DB40C0D-F6E0-40AC-934A-FF0BB9DEADB7}" destId="{9CAF379B-0918-4C9B-8EA6-F9B506C32E62}" srcOrd="3" destOrd="0" presId="urn:microsoft.com/office/officeart/2005/8/layout/chevron2"/>
    <dgm:cxn modelId="{E1DA7F53-7BDE-443E-98EB-3B8D061C2E2F}" type="presParOf" srcId="{8DB40C0D-F6E0-40AC-934A-FF0BB9DEADB7}" destId="{BD27BB43-D02C-4680-93E0-077A8FD74B82}" srcOrd="4" destOrd="0" presId="urn:microsoft.com/office/officeart/2005/8/layout/chevron2"/>
    <dgm:cxn modelId="{8DCAA37B-A39F-4D9D-8060-070BE1DFABA1}" type="presParOf" srcId="{BD27BB43-D02C-4680-93E0-077A8FD74B82}" destId="{4E2D3F21-B6FB-41E0-B8AC-3DFF34BC9221}" srcOrd="0" destOrd="0" presId="urn:microsoft.com/office/officeart/2005/8/layout/chevron2"/>
    <dgm:cxn modelId="{2AD6EDD2-50A2-4C8F-96A6-35A1E36BA316}" type="presParOf" srcId="{BD27BB43-D02C-4680-93E0-077A8FD74B82}" destId="{135E20A5-B237-40F4-A594-04C77ADD66A2}" srcOrd="1" destOrd="0" presId="urn:microsoft.com/office/officeart/2005/8/layout/chevron2"/>
    <dgm:cxn modelId="{973C3308-5E07-4B4A-AAF2-73020B4BF065}" type="presParOf" srcId="{8DB40C0D-F6E0-40AC-934A-FF0BB9DEADB7}" destId="{C5D1CE7C-C9F6-4085-8D8B-CAEDF41BAC52}" srcOrd="5" destOrd="0" presId="urn:microsoft.com/office/officeart/2005/8/layout/chevron2"/>
    <dgm:cxn modelId="{40C808C1-AB0C-415B-B89F-B2D340E5A3F9}" type="presParOf" srcId="{8DB40C0D-F6E0-40AC-934A-FF0BB9DEADB7}" destId="{15B1DC7F-99A9-4670-B13E-885A66C9EFCF}" srcOrd="6" destOrd="0" presId="urn:microsoft.com/office/officeart/2005/8/layout/chevron2"/>
    <dgm:cxn modelId="{81F3974F-2DF9-4B48-BB85-1300003C2B4F}" type="presParOf" srcId="{15B1DC7F-99A9-4670-B13E-885A66C9EFCF}" destId="{118C91C0-AB20-4C3C-9ABB-C6A076FDA7F2}" srcOrd="0" destOrd="0" presId="urn:microsoft.com/office/officeart/2005/8/layout/chevron2"/>
    <dgm:cxn modelId="{6D7E8F7F-3421-46E8-899C-F10F40F4D7DD}" type="presParOf" srcId="{15B1DC7F-99A9-4670-B13E-885A66C9EFCF}" destId="{E3EAF2D2-A8E5-4CDA-932C-F0522EB3454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3B8CB4-0DD0-4B05-8EED-3473B000923F}"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fr-FR"/>
        </a:p>
      </dgm:t>
    </dgm:pt>
    <dgm:pt modelId="{85FFD43F-42E5-4575-A2D5-68EB0DDC48B5}">
      <dgm:prSet phldrT="[Texte]" custT="1"/>
      <dgm:spPr/>
      <dgm:t>
        <a:bodyPr/>
        <a:lstStyle/>
        <a:p>
          <a:r>
            <a:rPr lang="fr-FR" sz="2800" dirty="0" smtClean="0"/>
            <a:t>Moteur simple à cardan</a:t>
          </a:r>
          <a:endParaRPr lang="fr-FR" sz="2800" dirty="0"/>
        </a:p>
      </dgm:t>
    </dgm:pt>
    <dgm:pt modelId="{B331745E-E8C5-495A-B672-0C80E9F4ED0A}" type="parTrans" cxnId="{1E95FF38-84F4-47FD-9DAB-30A615F4D36C}">
      <dgm:prSet/>
      <dgm:spPr/>
      <dgm:t>
        <a:bodyPr/>
        <a:lstStyle/>
        <a:p>
          <a:endParaRPr lang="fr-FR" sz="1400"/>
        </a:p>
      </dgm:t>
    </dgm:pt>
    <dgm:pt modelId="{C31486E4-93BD-4440-ACE7-AC9116D8E2A3}" type="sibTrans" cxnId="{1E95FF38-84F4-47FD-9DAB-30A615F4D36C}">
      <dgm:prSet/>
      <dgm:spPr/>
      <dgm:t>
        <a:bodyPr/>
        <a:lstStyle/>
        <a:p>
          <a:endParaRPr lang="fr-FR" sz="1400"/>
        </a:p>
      </dgm:t>
    </dgm:pt>
    <dgm:pt modelId="{27F965B0-F9AF-40AA-9FA8-150604F1C961}">
      <dgm:prSet phldrT="[Texte]" custT="1"/>
      <dgm:spPr/>
      <dgm:t>
        <a:bodyPr/>
        <a:lstStyle/>
        <a:p>
          <a:r>
            <a:rPr lang="fr-FR" sz="2000" dirty="0" smtClean="0"/>
            <a:t>Entrainement des pompes mécaniques à ligne d’arbre</a:t>
          </a:r>
          <a:endParaRPr lang="fr-FR" sz="2000" dirty="0"/>
        </a:p>
      </dgm:t>
    </dgm:pt>
    <dgm:pt modelId="{1A25CEE6-A27C-46D0-874C-DEC069D2E7F2}" type="parTrans" cxnId="{F3E2BE90-059F-4D70-BFAD-AC13E134D652}">
      <dgm:prSet/>
      <dgm:spPr/>
      <dgm:t>
        <a:bodyPr/>
        <a:lstStyle/>
        <a:p>
          <a:endParaRPr lang="fr-FR" sz="1400"/>
        </a:p>
      </dgm:t>
    </dgm:pt>
    <dgm:pt modelId="{9C65BE06-7B6C-4F94-84FE-CEE5722462C7}" type="sibTrans" cxnId="{F3E2BE90-059F-4D70-BFAD-AC13E134D652}">
      <dgm:prSet/>
      <dgm:spPr/>
      <dgm:t>
        <a:bodyPr/>
        <a:lstStyle/>
        <a:p>
          <a:endParaRPr lang="fr-FR" sz="1400"/>
        </a:p>
      </dgm:t>
    </dgm:pt>
    <dgm:pt modelId="{AA7F56F0-102A-4254-9C42-425F50DBDD9D}">
      <dgm:prSet phldrT="[Texte]" custT="1"/>
      <dgm:spPr/>
      <dgm:t>
        <a:bodyPr/>
        <a:lstStyle/>
        <a:p>
          <a:r>
            <a:rPr lang="fr-FR" sz="2800" dirty="0" smtClean="0"/>
            <a:t>Groupe électrogène</a:t>
          </a:r>
          <a:endParaRPr lang="fr-FR" sz="2800" dirty="0"/>
        </a:p>
      </dgm:t>
    </dgm:pt>
    <dgm:pt modelId="{52BC6B82-9FE9-4143-B273-B1FE7F22AADF}" type="parTrans" cxnId="{40D6E435-70B8-479D-B011-84CBF2D50E87}">
      <dgm:prSet/>
      <dgm:spPr/>
      <dgm:t>
        <a:bodyPr/>
        <a:lstStyle/>
        <a:p>
          <a:endParaRPr lang="fr-FR" sz="1400"/>
        </a:p>
      </dgm:t>
    </dgm:pt>
    <dgm:pt modelId="{77E77F7F-F315-4BB5-AB3F-37E91ED9184E}" type="sibTrans" cxnId="{40D6E435-70B8-479D-B011-84CBF2D50E87}">
      <dgm:prSet/>
      <dgm:spPr/>
      <dgm:t>
        <a:bodyPr/>
        <a:lstStyle/>
        <a:p>
          <a:endParaRPr lang="fr-FR" sz="1400"/>
        </a:p>
      </dgm:t>
    </dgm:pt>
    <dgm:pt modelId="{48A0BB7D-EC2D-418A-BAD4-17ABD62A5F45}">
      <dgm:prSet phldrT="[Texte]" custT="1"/>
      <dgm:spPr/>
      <dgm:t>
        <a:bodyPr/>
        <a:lstStyle/>
        <a:p>
          <a:r>
            <a:rPr lang="fr-FR" sz="2000" dirty="0" smtClean="0"/>
            <a:t>Alimentation des groupes électropompes immergées</a:t>
          </a:r>
          <a:endParaRPr lang="fr-FR" sz="2000" dirty="0"/>
        </a:p>
      </dgm:t>
    </dgm:pt>
    <dgm:pt modelId="{A2CFDDDD-26A3-40A7-9799-FA7F41B6BDD3}" type="parTrans" cxnId="{A32C7241-B31C-4A28-B5E3-BD25A201D8FE}">
      <dgm:prSet/>
      <dgm:spPr/>
      <dgm:t>
        <a:bodyPr/>
        <a:lstStyle/>
        <a:p>
          <a:endParaRPr lang="fr-FR" sz="1400"/>
        </a:p>
      </dgm:t>
    </dgm:pt>
    <dgm:pt modelId="{3DEDA651-3DEC-4E9E-8337-0D08560BA29E}" type="sibTrans" cxnId="{A32C7241-B31C-4A28-B5E3-BD25A201D8FE}">
      <dgm:prSet/>
      <dgm:spPr/>
      <dgm:t>
        <a:bodyPr/>
        <a:lstStyle/>
        <a:p>
          <a:endParaRPr lang="fr-FR" sz="1400"/>
        </a:p>
      </dgm:t>
    </dgm:pt>
    <dgm:pt modelId="{4D12FC2D-3679-4952-B285-DE72ECD1434E}">
      <dgm:prSet phldrT="[Texte]" custT="1"/>
      <dgm:spPr/>
      <dgm:t>
        <a:bodyPr/>
        <a:lstStyle/>
        <a:p>
          <a:r>
            <a:rPr lang="fr-FR" sz="2000" dirty="0" smtClean="0"/>
            <a:t>Introduit à la fin des années 70 avec les premiers forages de Touba et le projet Japon 1</a:t>
          </a:r>
          <a:endParaRPr lang="fr-FR" sz="2000" dirty="0"/>
        </a:p>
      </dgm:t>
    </dgm:pt>
    <dgm:pt modelId="{DBDF9B89-82DB-4890-8522-46641F128C58}" type="parTrans" cxnId="{032D1EFA-9579-4B73-9ECE-5EBEAEFB0DE2}">
      <dgm:prSet/>
      <dgm:spPr/>
      <dgm:t>
        <a:bodyPr/>
        <a:lstStyle/>
        <a:p>
          <a:endParaRPr lang="fr-FR" sz="1600"/>
        </a:p>
      </dgm:t>
    </dgm:pt>
    <dgm:pt modelId="{C414D472-F715-42E1-9CA6-15D0E72743FC}" type="sibTrans" cxnId="{032D1EFA-9579-4B73-9ECE-5EBEAEFB0DE2}">
      <dgm:prSet/>
      <dgm:spPr/>
      <dgm:t>
        <a:bodyPr/>
        <a:lstStyle/>
        <a:p>
          <a:endParaRPr lang="fr-FR" sz="1600"/>
        </a:p>
      </dgm:t>
    </dgm:pt>
    <dgm:pt modelId="{ABA72A4F-62CC-47E7-8BC1-62585EBB2718}">
      <dgm:prSet phldrT="[Texte]" custT="1"/>
      <dgm:spPr/>
      <dgm:t>
        <a:bodyPr/>
        <a:lstStyle/>
        <a:p>
          <a:r>
            <a:rPr lang="fr-FR" sz="2000" b="1" dirty="0" smtClean="0">
              <a:solidFill>
                <a:srgbClr val="FF0000"/>
              </a:solidFill>
            </a:rPr>
            <a:t>Abandon progressif au profit des EPI + GE</a:t>
          </a:r>
          <a:endParaRPr lang="fr-FR" sz="2000" b="1" dirty="0">
            <a:solidFill>
              <a:srgbClr val="FF0000"/>
            </a:solidFill>
          </a:endParaRPr>
        </a:p>
      </dgm:t>
    </dgm:pt>
    <dgm:pt modelId="{056E02B1-7FC3-4E64-BBA3-D66A7CAA054E}" type="parTrans" cxnId="{4647C49F-0A99-4E9E-9EA9-AC5E4859C4F9}">
      <dgm:prSet/>
      <dgm:spPr/>
      <dgm:t>
        <a:bodyPr/>
        <a:lstStyle/>
        <a:p>
          <a:endParaRPr lang="fr-FR"/>
        </a:p>
      </dgm:t>
    </dgm:pt>
    <dgm:pt modelId="{72D7D364-BBE8-4F31-97D7-E121BD86090A}" type="sibTrans" cxnId="{4647C49F-0A99-4E9E-9EA9-AC5E4859C4F9}">
      <dgm:prSet/>
      <dgm:spPr/>
      <dgm:t>
        <a:bodyPr/>
        <a:lstStyle/>
        <a:p>
          <a:endParaRPr lang="fr-FR"/>
        </a:p>
      </dgm:t>
    </dgm:pt>
    <dgm:pt modelId="{ADF9E0D2-2A3E-4D3E-A898-D105683A8161}" type="pres">
      <dgm:prSet presAssocID="{293B8CB4-0DD0-4B05-8EED-3473B000923F}" presName="linear" presStyleCnt="0">
        <dgm:presLayoutVars>
          <dgm:animLvl val="lvl"/>
          <dgm:resizeHandles val="exact"/>
        </dgm:presLayoutVars>
      </dgm:prSet>
      <dgm:spPr/>
      <dgm:t>
        <a:bodyPr/>
        <a:lstStyle/>
        <a:p>
          <a:endParaRPr lang="fr-FR"/>
        </a:p>
      </dgm:t>
    </dgm:pt>
    <dgm:pt modelId="{2889ABA0-7AD9-4B1D-8B5A-88D4C45865CE}" type="pres">
      <dgm:prSet presAssocID="{85FFD43F-42E5-4575-A2D5-68EB0DDC48B5}" presName="parentText" presStyleLbl="node1" presStyleIdx="0" presStyleCnt="2">
        <dgm:presLayoutVars>
          <dgm:chMax val="0"/>
          <dgm:bulletEnabled val="1"/>
        </dgm:presLayoutVars>
      </dgm:prSet>
      <dgm:spPr/>
      <dgm:t>
        <a:bodyPr/>
        <a:lstStyle/>
        <a:p>
          <a:endParaRPr lang="fr-FR"/>
        </a:p>
      </dgm:t>
    </dgm:pt>
    <dgm:pt modelId="{F94CF078-C98A-4278-8053-F36459FAC5D8}" type="pres">
      <dgm:prSet presAssocID="{85FFD43F-42E5-4575-A2D5-68EB0DDC48B5}" presName="childText" presStyleLbl="revTx" presStyleIdx="0" presStyleCnt="2">
        <dgm:presLayoutVars>
          <dgm:bulletEnabled val="1"/>
        </dgm:presLayoutVars>
      </dgm:prSet>
      <dgm:spPr/>
      <dgm:t>
        <a:bodyPr/>
        <a:lstStyle/>
        <a:p>
          <a:endParaRPr lang="fr-FR"/>
        </a:p>
      </dgm:t>
    </dgm:pt>
    <dgm:pt modelId="{70B142F9-C86B-4941-AF2D-677170A7ED58}" type="pres">
      <dgm:prSet presAssocID="{AA7F56F0-102A-4254-9C42-425F50DBDD9D}" presName="parentText" presStyleLbl="node1" presStyleIdx="1" presStyleCnt="2">
        <dgm:presLayoutVars>
          <dgm:chMax val="0"/>
          <dgm:bulletEnabled val="1"/>
        </dgm:presLayoutVars>
      </dgm:prSet>
      <dgm:spPr/>
      <dgm:t>
        <a:bodyPr/>
        <a:lstStyle/>
        <a:p>
          <a:endParaRPr lang="fr-FR"/>
        </a:p>
      </dgm:t>
    </dgm:pt>
    <dgm:pt modelId="{41B3AF05-5044-4EBC-8646-37FB053641EE}" type="pres">
      <dgm:prSet presAssocID="{AA7F56F0-102A-4254-9C42-425F50DBDD9D}" presName="childText" presStyleLbl="revTx" presStyleIdx="1" presStyleCnt="2">
        <dgm:presLayoutVars>
          <dgm:bulletEnabled val="1"/>
        </dgm:presLayoutVars>
      </dgm:prSet>
      <dgm:spPr/>
      <dgm:t>
        <a:bodyPr/>
        <a:lstStyle/>
        <a:p>
          <a:endParaRPr lang="fr-FR"/>
        </a:p>
      </dgm:t>
    </dgm:pt>
  </dgm:ptLst>
  <dgm:cxnLst>
    <dgm:cxn modelId="{9C34A8DE-0C55-4A78-8A68-5DE403117A3C}" type="presOf" srcId="{85FFD43F-42E5-4575-A2D5-68EB0DDC48B5}" destId="{2889ABA0-7AD9-4B1D-8B5A-88D4C45865CE}" srcOrd="0" destOrd="0" presId="urn:microsoft.com/office/officeart/2005/8/layout/vList2"/>
    <dgm:cxn modelId="{CD342FE7-639C-4328-9906-A5D7F55CB21D}" type="presOf" srcId="{4D12FC2D-3679-4952-B285-DE72ECD1434E}" destId="{41B3AF05-5044-4EBC-8646-37FB053641EE}" srcOrd="0" destOrd="1" presId="urn:microsoft.com/office/officeart/2005/8/layout/vList2"/>
    <dgm:cxn modelId="{1E95FF38-84F4-47FD-9DAB-30A615F4D36C}" srcId="{293B8CB4-0DD0-4B05-8EED-3473B000923F}" destId="{85FFD43F-42E5-4575-A2D5-68EB0DDC48B5}" srcOrd="0" destOrd="0" parTransId="{B331745E-E8C5-495A-B672-0C80E9F4ED0A}" sibTransId="{C31486E4-93BD-4440-ACE7-AC9116D8E2A3}"/>
    <dgm:cxn modelId="{95049E8E-FE30-43B2-9D41-AE5C87EB119C}" type="presOf" srcId="{27F965B0-F9AF-40AA-9FA8-150604F1C961}" destId="{F94CF078-C98A-4278-8053-F36459FAC5D8}" srcOrd="0" destOrd="0" presId="urn:microsoft.com/office/officeart/2005/8/layout/vList2"/>
    <dgm:cxn modelId="{369A6C3A-5D99-4B43-995E-B3BA586AF7B7}" type="presOf" srcId="{AA7F56F0-102A-4254-9C42-425F50DBDD9D}" destId="{70B142F9-C86B-4941-AF2D-677170A7ED58}" srcOrd="0" destOrd="0" presId="urn:microsoft.com/office/officeart/2005/8/layout/vList2"/>
    <dgm:cxn modelId="{A32C7241-B31C-4A28-B5E3-BD25A201D8FE}" srcId="{AA7F56F0-102A-4254-9C42-425F50DBDD9D}" destId="{48A0BB7D-EC2D-418A-BAD4-17ABD62A5F45}" srcOrd="0" destOrd="0" parTransId="{A2CFDDDD-26A3-40A7-9799-FA7F41B6BDD3}" sibTransId="{3DEDA651-3DEC-4E9E-8337-0D08560BA29E}"/>
    <dgm:cxn modelId="{4647C49F-0A99-4E9E-9EA9-AC5E4859C4F9}" srcId="{85FFD43F-42E5-4575-A2D5-68EB0DDC48B5}" destId="{ABA72A4F-62CC-47E7-8BC1-62585EBB2718}" srcOrd="1" destOrd="0" parTransId="{056E02B1-7FC3-4E64-BBA3-D66A7CAA054E}" sibTransId="{72D7D364-BBE8-4F31-97D7-E121BD86090A}"/>
    <dgm:cxn modelId="{F3E2BE90-059F-4D70-BFAD-AC13E134D652}" srcId="{85FFD43F-42E5-4575-A2D5-68EB0DDC48B5}" destId="{27F965B0-F9AF-40AA-9FA8-150604F1C961}" srcOrd="0" destOrd="0" parTransId="{1A25CEE6-A27C-46D0-874C-DEC069D2E7F2}" sibTransId="{9C65BE06-7B6C-4F94-84FE-CEE5722462C7}"/>
    <dgm:cxn modelId="{BEEB00F9-9AA5-4A6F-9ADB-BBD66DE0B998}" type="presOf" srcId="{48A0BB7D-EC2D-418A-BAD4-17ABD62A5F45}" destId="{41B3AF05-5044-4EBC-8646-37FB053641EE}" srcOrd="0" destOrd="0" presId="urn:microsoft.com/office/officeart/2005/8/layout/vList2"/>
    <dgm:cxn modelId="{2B8AB4E4-8525-4BB0-B6A5-FFA26AF0D5C6}" type="presOf" srcId="{ABA72A4F-62CC-47E7-8BC1-62585EBB2718}" destId="{F94CF078-C98A-4278-8053-F36459FAC5D8}" srcOrd="0" destOrd="1" presId="urn:microsoft.com/office/officeart/2005/8/layout/vList2"/>
    <dgm:cxn modelId="{40D6E435-70B8-479D-B011-84CBF2D50E87}" srcId="{293B8CB4-0DD0-4B05-8EED-3473B000923F}" destId="{AA7F56F0-102A-4254-9C42-425F50DBDD9D}" srcOrd="1" destOrd="0" parTransId="{52BC6B82-9FE9-4143-B273-B1FE7F22AADF}" sibTransId="{77E77F7F-F315-4BB5-AB3F-37E91ED9184E}"/>
    <dgm:cxn modelId="{032D1EFA-9579-4B73-9ECE-5EBEAEFB0DE2}" srcId="{AA7F56F0-102A-4254-9C42-425F50DBDD9D}" destId="{4D12FC2D-3679-4952-B285-DE72ECD1434E}" srcOrd="1" destOrd="0" parTransId="{DBDF9B89-82DB-4890-8522-46641F128C58}" sibTransId="{C414D472-F715-42E1-9CA6-15D0E72743FC}"/>
    <dgm:cxn modelId="{1F321CA9-314F-4FDD-88E9-61B3730E21F5}" type="presOf" srcId="{293B8CB4-0DD0-4B05-8EED-3473B000923F}" destId="{ADF9E0D2-2A3E-4D3E-A898-D105683A8161}" srcOrd="0" destOrd="0" presId="urn:microsoft.com/office/officeart/2005/8/layout/vList2"/>
    <dgm:cxn modelId="{B406D0AA-D462-4A2F-9366-0697E900C39D}" type="presParOf" srcId="{ADF9E0D2-2A3E-4D3E-A898-D105683A8161}" destId="{2889ABA0-7AD9-4B1D-8B5A-88D4C45865CE}" srcOrd="0" destOrd="0" presId="urn:microsoft.com/office/officeart/2005/8/layout/vList2"/>
    <dgm:cxn modelId="{40C7C177-5165-419E-8659-FAD82E63C0A3}" type="presParOf" srcId="{ADF9E0D2-2A3E-4D3E-A898-D105683A8161}" destId="{F94CF078-C98A-4278-8053-F36459FAC5D8}" srcOrd="1" destOrd="0" presId="urn:microsoft.com/office/officeart/2005/8/layout/vList2"/>
    <dgm:cxn modelId="{E6D86C18-33D2-4BEB-93BC-D4324AEB7167}" type="presParOf" srcId="{ADF9E0D2-2A3E-4D3E-A898-D105683A8161}" destId="{70B142F9-C86B-4941-AF2D-677170A7ED58}" srcOrd="2" destOrd="0" presId="urn:microsoft.com/office/officeart/2005/8/layout/vList2"/>
    <dgm:cxn modelId="{2A804AE0-ABA0-4BD8-9B5C-4F4E5F3CFE90}" type="presParOf" srcId="{ADF9E0D2-2A3E-4D3E-A898-D105683A8161}" destId="{41B3AF05-5044-4EBC-8646-37FB053641EE}"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3B8CB4-0DD0-4B05-8EED-3473B000923F}"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fr-FR"/>
        </a:p>
      </dgm:t>
    </dgm:pt>
    <dgm:pt modelId="{85FFD43F-42E5-4575-A2D5-68EB0DDC48B5}">
      <dgm:prSet phldrT="[Texte]" custT="1"/>
      <dgm:spPr/>
      <dgm:t>
        <a:bodyPr/>
        <a:lstStyle/>
        <a:p>
          <a:pPr algn="ctr"/>
          <a:r>
            <a:rPr lang="fr-FR" sz="2800" b="1" dirty="0" smtClean="0"/>
            <a:t>Groupes électropompes immergées raccordés au réseau de la SENELEC </a:t>
          </a:r>
        </a:p>
        <a:p>
          <a:pPr algn="l"/>
          <a:r>
            <a:rPr lang="fr-FR" sz="2800" dirty="0" smtClean="0"/>
            <a:t> </a:t>
          </a:r>
          <a:r>
            <a:rPr lang="fr-FR" sz="2800" dirty="0" smtClean="0">
              <a:solidFill>
                <a:schemeClr val="bg2"/>
              </a:solidFill>
            </a:rPr>
            <a:t>Près de 460 systèmes raccordés au réseau de la SENELEC soit 30% du parc.</a:t>
          </a:r>
          <a:endParaRPr lang="fr-FR" sz="2800" dirty="0">
            <a:solidFill>
              <a:schemeClr val="bg2"/>
            </a:solidFill>
          </a:endParaRPr>
        </a:p>
      </dgm:t>
    </dgm:pt>
    <dgm:pt modelId="{B331745E-E8C5-495A-B672-0C80E9F4ED0A}" type="parTrans" cxnId="{1E95FF38-84F4-47FD-9DAB-30A615F4D36C}">
      <dgm:prSet/>
      <dgm:spPr/>
      <dgm:t>
        <a:bodyPr/>
        <a:lstStyle/>
        <a:p>
          <a:endParaRPr lang="fr-FR" sz="1400"/>
        </a:p>
      </dgm:t>
    </dgm:pt>
    <dgm:pt modelId="{C31486E4-93BD-4440-ACE7-AC9116D8E2A3}" type="sibTrans" cxnId="{1E95FF38-84F4-47FD-9DAB-30A615F4D36C}">
      <dgm:prSet/>
      <dgm:spPr/>
      <dgm:t>
        <a:bodyPr/>
        <a:lstStyle/>
        <a:p>
          <a:endParaRPr lang="fr-FR" sz="1400"/>
        </a:p>
      </dgm:t>
    </dgm:pt>
    <dgm:pt modelId="{27F965B0-F9AF-40AA-9FA8-150604F1C961}">
      <dgm:prSet phldrT="[Texte]" custT="1"/>
      <dgm:spPr/>
      <dgm:t>
        <a:bodyPr/>
        <a:lstStyle/>
        <a:p>
          <a:r>
            <a:rPr lang="fr-FR" sz="2000" dirty="0" smtClean="0"/>
            <a:t>La forte pénétration en milieu rural du réseau de la SENELEC explique en grande partie l’augmentation du nombre de forages électrifié entre 2005 et 2015 avec un taux d’accroissement de près de 15%</a:t>
          </a:r>
          <a:endParaRPr lang="fr-FR" sz="2000" dirty="0"/>
        </a:p>
      </dgm:t>
    </dgm:pt>
    <dgm:pt modelId="{1A25CEE6-A27C-46D0-874C-DEC069D2E7F2}" type="parTrans" cxnId="{F3E2BE90-059F-4D70-BFAD-AC13E134D652}">
      <dgm:prSet/>
      <dgm:spPr/>
      <dgm:t>
        <a:bodyPr/>
        <a:lstStyle/>
        <a:p>
          <a:endParaRPr lang="fr-FR" sz="1400"/>
        </a:p>
      </dgm:t>
    </dgm:pt>
    <dgm:pt modelId="{9C65BE06-7B6C-4F94-84FE-CEE5722462C7}" type="sibTrans" cxnId="{F3E2BE90-059F-4D70-BFAD-AC13E134D652}">
      <dgm:prSet/>
      <dgm:spPr/>
      <dgm:t>
        <a:bodyPr/>
        <a:lstStyle/>
        <a:p>
          <a:endParaRPr lang="fr-FR" sz="1400"/>
        </a:p>
      </dgm:t>
    </dgm:pt>
    <dgm:pt modelId="{3C0CC24E-34D5-4CAC-AF96-D9411BB829DC}">
      <dgm:prSet phldrT="[Texte]" custT="1"/>
      <dgm:spPr/>
      <dgm:t>
        <a:bodyPr/>
        <a:lstStyle/>
        <a:p>
          <a:r>
            <a:rPr lang="fr-FR" sz="2000" dirty="0" smtClean="0"/>
            <a:t>Introduction à la fin des années 70 avec les premiers forages de la ville de Touba et la réalisation des premiers projets financés par le Japon</a:t>
          </a:r>
          <a:endParaRPr lang="fr-FR" sz="2000" dirty="0"/>
        </a:p>
      </dgm:t>
    </dgm:pt>
    <dgm:pt modelId="{EBF48008-42C9-4B18-9504-D7456D3D8F97}" type="parTrans" cxnId="{BF18B6C4-1A93-4275-83F8-02256B119D78}">
      <dgm:prSet/>
      <dgm:spPr/>
      <dgm:t>
        <a:bodyPr/>
        <a:lstStyle/>
        <a:p>
          <a:endParaRPr lang="fr-FR"/>
        </a:p>
      </dgm:t>
    </dgm:pt>
    <dgm:pt modelId="{26B4C44C-49A3-4A54-B9BB-FC9B935AF4CD}" type="sibTrans" cxnId="{BF18B6C4-1A93-4275-83F8-02256B119D78}">
      <dgm:prSet/>
      <dgm:spPr/>
      <dgm:t>
        <a:bodyPr/>
        <a:lstStyle/>
        <a:p>
          <a:endParaRPr lang="fr-FR"/>
        </a:p>
      </dgm:t>
    </dgm:pt>
    <dgm:pt modelId="{26E08ADC-7F93-4CAF-96F0-96D7A7E70490}">
      <dgm:prSet phldrT="[Texte]" custT="1"/>
      <dgm:spPr/>
      <dgm:t>
        <a:bodyPr/>
        <a:lstStyle/>
        <a:p>
          <a:endParaRPr lang="fr-FR" sz="2000" dirty="0"/>
        </a:p>
      </dgm:t>
    </dgm:pt>
    <dgm:pt modelId="{248EA7D2-F37D-4E16-A886-688BBEF115FD}" type="parTrans" cxnId="{3C92ADBB-7C01-4989-ABC4-3A792728727E}">
      <dgm:prSet/>
      <dgm:spPr/>
    </dgm:pt>
    <dgm:pt modelId="{5CAD21C1-89AF-49A7-A51C-AAE082811848}" type="sibTrans" cxnId="{3C92ADBB-7C01-4989-ABC4-3A792728727E}">
      <dgm:prSet/>
      <dgm:spPr/>
    </dgm:pt>
    <dgm:pt modelId="{ADF9E0D2-2A3E-4D3E-A898-D105683A8161}" type="pres">
      <dgm:prSet presAssocID="{293B8CB4-0DD0-4B05-8EED-3473B000923F}" presName="linear" presStyleCnt="0">
        <dgm:presLayoutVars>
          <dgm:animLvl val="lvl"/>
          <dgm:resizeHandles val="exact"/>
        </dgm:presLayoutVars>
      </dgm:prSet>
      <dgm:spPr/>
      <dgm:t>
        <a:bodyPr/>
        <a:lstStyle/>
        <a:p>
          <a:endParaRPr lang="fr-FR"/>
        </a:p>
      </dgm:t>
    </dgm:pt>
    <dgm:pt modelId="{2889ABA0-7AD9-4B1D-8B5A-88D4C45865CE}" type="pres">
      <dgm:prSet presAssocID="{85FFD43F-42E5-4575-A2D5-68EB0DDC48B5}" presName="parentText" presStyleLbl="node1" presStyleIdx="0" presStyleCnt="1" custLinFactNeighborX="1667" custLinFactNeighborY="-95529">
        <dgm:presLayoutVars>
          <dgm:chMax val="0"/>
          <dgm:bulletEnabled val="1"/>
        </dgm:presLayoutVars>
      </dgm:prSet>
      <dgm:spPr/>
      <dgm:t>
        <a:bodyPr/>
        <a:lstStyle/>
        <a:p>
          <a:endParaRPr lang="fr-FR"/>
        </a:p>
      </dgm:t>
    </dgm:pt>
    <dgm:pt modelId="{F94CF078-C98A-4278-8053-F36459FAC5D8}" type="pres">
      <dgm:prSet presAssocID="{85FFD43F-42E5-4575-A2D5-68EB0DDC48B5}" presName="childText" presStyleLbl="revTx" presStyleIdx="0" presStyleCnt="1">
        <dgm:presLayoutVars>
          <dgm:bulletEnabled val="1"/>
        </dgm:presLayoutVars>
      </dgm:prSet>
      <dgm:spPr/>
      <dgm:t>
        <a:bodyPr/>
        <a:lstStyle/>
        <a:p>
          <a:endParaRPr lang="fr-FR"/>
        </a:p>
      </dgm:t>
    </dgm:pt>
  </dgm:ptLst>
  <dgm:cxnLst>
    <dgm:cxn modelId="{2AA4D8F1-BBF4-4E8F-BEB5-4C7A78D5E695}" type="presOf" srcId="{85FFD43F-42E5-4575-A2D5-68EB0DDC48B5}" destId="{2889ABA0-7AD9-4B1D-8B5A-88D4C45865CE}" srcOrd="0" destOrd="0" presId="urn:microsoft.com/office/officeart/2005/8/layout/vList2"/>
    <dgm:cxn modelId="{1E95FF38-84F4-47FD-9DAB-30A615F4D36C}" srcId="{293B8CB4-0DD0-4B05-8EED-3473B000923F}" destId="{85FFD43F-42E5-4575-A2D5-68EB0DDC48B5}" srcOrd="0" destOrd="0" parTransId="{B331745E-E8C5-495A-B672-0C80E9F4ED0A}" sibTransId="{C31486E4-93BD-4440-ACE7-AC9116D8E2A3}"/>
    <dgm:cxn modelId="{3C92ADBB-7C01-4989-ABC4-3A792728727E}" srcId="{85FFD43F-42E5-4575-A2D5-68EB0DDC48B5}" destId="{26E08ADC-7F93-4CAF-96F0-96D7A7E70490}" srcOrd="1" destOrd="0" parTransId="{248EA7D2-F37D-4E16-A886-688BBEF115FD}" sibTransId="{5CAD21C1-89AF-49A7-A51C-AAE082811848}"/>
    <dgm:cxn modelId="{55B5F698-A4DB-40A2-A3BD-FFD751BB6CD3}" type="presOf" srcId="{3C0CC24E-34D5-4CAC-AF96-D9411BB829DC}" destId="{F94CF078-C98A-4278-8053-F36459FAC5D8}" srcOrd="0" destOrd="0" presId="urn:microsoft.com/office/officeart/2005/8/layout/vList2"/>
    <dgm:cxn modelId="{0A4D9ADA-5243-4909-B5E8-29185A69834F}" type="presOf" srcId="{26E08ADC-7F93-4CAF-96F0-96D7A7E70490}" destId="{F94CF078-C98A-4278-8053-F36459FAC5D8}" srcOrd="0" destOrd="1" presId="urn:microsoft.com/office/officeart/2005/8/layout/vList2"/>
    <dgm:cxn modelId="{F3E2BE90-059F-4D70-BFAD-AC13E134D652}" srcId="{85FFD43F-42E5-4575-A2D5-68EB0DDC48B5}" destId="{27F965B0-F9AF-40AA-9FA8-150604F1C961}" srcOrd="2" destOrd="0" parTransId="{1A25CEE6-A27C-46D0-874C-DEC069D2E7F2}" sibTransId="{9C65BE06-7B6C-4F94-84FE-CEE5722462C7}"/>
    <dgm:cxn modelId="{CA06AC2A-57F4-4DF9-AC26-C37C9B0800E1}" type="presOf" srcId="{293B8CB4-0DD0-4B05-8EED-3473B000923F}" destId="{ADF9E0D2-2A3E-4D3E-A898-D105683A8161}" srcOrd="0" destOrd="0" presId="urn:microsoft.com/office/officeart/2005/8/layout/vList2"/>
    <dgm:cxn modelId="{8F675BC8-A7E7-4ADC-BC26-83955CC5E64A}" type="presOf" srcId="{27F965B0-F9AF-40AA-9FA8-150604F1C961}" destId="{F94CF078-C98A-4278-8053-F36459FAC5D8}" srcOrd="0" destOrd="2" presId="urn:microsoft.com/office/officeart/2005/8/layout/vList2"/>
    <dgm:cxn modelId="{BF18B6C4-1A93-4275-83F8-02256B119D78}" srcId="{85FFD43F-42E5-4575-A2D5-68EB0DDC48B5}" destId="{3C0CC24E-34D5-4CAC-AF96-D9411BB829DC}" srcOrd="0" destOrd="0" parTransId="{EBF48008-42C9-4B18-9504-D7456D3D8F97}" sibTransId="{26B4C44C-49A3-4A54-B9BB-FC9B935AF4CD}"/>
    <dgm:cxn modelId="{C468BDCD-C083-4981-92A9-A122C9D62E8F}" type="presParOf" srcId="{ADF9E0D2-2A3E-4D3E-A898-D105683A8161}" destId="{2889ABA0-7AD9-4B1D-8B5A-88D4C45865CE}" srcOrd="0" destOrd="0" presId="urn:microsoft.com/office/officeart/2005/8/layout/vList2"/>
    <dgm:cxn modelId="{E3307C1D-2049-4160-A842-3B5CBC0FDE00}" type="presParOf" srcId="{ADF9E0D2-2A3E-4D3E-A898-D105683A8161}" destId="{F94CF078-C98A-4278-8053-F36459FAC5D8}"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3B8CB4-0DD0-4B05-8EED-3473B000923F}"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fr-FR"/>
        </a:p>
      </dgm:t>
    </dgm:pt>
    <dgm:pt modelId="{85FFD43F-42E5-4575-A2D5-68EB0DDC48B5}">
      <dgm:prSet phldrT="[Texte]" custT="1"/>
      <dgm:spPr/>
      <dgm:t>
        <a:bodyPr/>
        <a:lstStyle/>
        <a:p>
          <a:pPr algn="ctr"/>
          <a:r>
            <a:rPr lang="fr-FR" sz="2800" b="1" dirty="0" smtClean="0"/>
            <a:t> 100 systèmes  fonctionnels en 2016</a:t>
          </a:r>
        </a:p>
        <a:p>
          <a:pPr algn="ctr"/>
          <a:r>
            <a:rPr lang="fr-FR" sz="2800" b="1" dirty="0" smtClean="0"/>
            <a:t>représentant 6% du parc </a:t>
          </a:r>
        </a:p>
      </dgm:t>
    </dgm:pt>
    <dgm:pt modelId="{B331745E-E8C5-495A-B672-0C80E9F4ED0A}" type="parTrans" cxnId="{1E95FF38-84F4-47FD-9DAB-30A615F4D36C}">
      <dgm:prSet/>
      <dgm:spPr/>
      <dgm:t>
        <a:bodyPr/>
        <a:lstStyle/>
        <a:p>
          <a:endParaRPr lang="fr-FR" sz="1400"/>
        </a:p>
      </dgm:t>
    </dgm:pt>
    <dgm:pt modelId="{C31486E4-93BD-4440-ACE7-AC9116D8E2A3}" type="sibTrans" cxnId="{1E95FF38-84F4-47FD-9DAB-30A615F4D36C}">
      <dgm:prSet/>
      <dgm:spPr/>
      <dgm:t>
        <a:bodyPr/>
        <a:lstStyle/>
        <a:p>
          <a:endParaRPr lang="fr-FR" sz="1400"/>
        </a:p>
      </dgm:t>
    </dgm:pt>
    <dgm:pt modelId="{27F965B0-F9AF-40AA-9FA8-150604F1C961}">
      <dgm:prSet phldrT="[Texte]" custT="1"/>
      <dgm:spPr/>
      <dgm:t>
        <a:bodyPr/>
        <a:lstStyle/>
        <a:p>
          <a:r>
            <a:rPr lang="fr-FR" sz="2000" b="1" dirty="0" smtClean="0">
              <a:solidFill>
                <a:srgbClr val="FF0000"/>
              </a:solidFill>
            </a:rPr>
            <a:t>Option de l’énergie solaire n’est pas prise en compte dans les études de faisabilité des programmes de réalisation de systèmes d’alimentation en eau</a:t>
          </a:r>
          <a:endParaRPr lang="fr-FR" sz="2000" b="1" dirty="0">
            <a:solidFill>
              <a:srgbClr val="FF0000"/>
            </a:solidFill>
          </a:endParaRPr>
        </a:p>
      </dgm:t>
    </dgm:pt>
    <dgm:pt modelId="{1A25CEE6-A27C-46D0-874C-DEC069D2E7F2}" type="parTrans" cxnId="{F3E2BE90-059F-4D70-BFAD-AC13E134D652}">
      <dgm:prSet/>
      <dgm:spPr/>
      <dgm:t>
        <a:bodyPr/>
        <a:lstStyle/>
        <a:p>
          <a:endParaRPr lang="fr-FR" sz="1400"/>
        </a:p>
      </dgm:t>
    </dgm:pt>
    <dgm:pt modelId="{9C65BE06-7B6C-4F94-84FE-CEE5722462C7}" type="sibTrans" cxnId="{F3E2BE90-059F-4D70-BFAD-AC13E134D652}">
      <dgm:prSet/>
      <dgm:spPr/>
      <dgm:t>
        <a:bodyPr/>
        <a:lstStyle/>
        <a:p>
          <a:endParaRPr lang="fr-FR" sz="1400"/>
        </a:p>
      </dgm:t>
    </dgm:pt>
    <dgm:pt modelId="{3C0CC24E-34D5-4CAC-AF96-D9411BB829DC}">
      <dgm:prSet phldrT="[Texte]" custT="1"/>
      <dgm:spPr/>
      <dgm:t>
        <a:bodyPr/>
        <a:lstStyle/>
        <a:p>
          <a:r>
            <a:rPr lang="fr-FR" sz="2000" dirty="0" smtClean="0"/>
            <a:t>Réservé aux mono villages avec des capacités de production réduites</a:t>
          </a:r>
          <a:endParaRPr lang="fr-FR" sz="2000" dirty="0"/>
        </a:p>
      </dgm:t>
    </dgm:pt>
    <dgm:pt modelId="{EBF48008-42C9-4B18-9504-D7456D3D8F97}" type="parTrans" cxnId="{BF18B6C4-1A93-4275-83F8-02256B119D78}">
      <dgm:prSet/>
      <dgm:spPr/>
      <dgm:t>
        <a:bodyPr/>
        <a:lstStyle/>
        <a:p>
          <a:endParaRPr lang="fr-FR"/>
        </a:p>
      </dgm:t>
    </dgm:pt>
    <dgm:pt modelId="{26B4C44C-49A3-4A54-B9BB-FC9B935AF4CD}" type="sibTrans" cxnId="{BF18B6C4-1A93-4275-83F8-02256B119D78}">
      <dgm:prSet/>
      <dgm:spPr/>
      <dgm:t>
        <a:bodyPr/>
        <a:lstStyle/>
        <a:p>
          <a:endParaRPr lang="fr-FR"/>
        </a:p>
      </dgm:t>
    </dgm:pt>
    <dgm:pt modelId="{26E08ADC-7F93-4CAF-96F0-96D7A7E70490}">
      <dgm:prSet phldrT="[Texte]" custT="1"/>
      <dgm:spPr/>
      <dgm:t>
        <a:bodyPr/>
        <a:lstStyle/>
        <a:p>
          <a:endParaRPr lang="fr-FR" sz="2000" dirty="0"/>
        </a:p>
      </dgm:t>
    </dgm:pt>
    <dgm:pt modelId="{248EA7D2-F37D-4E16-A886-688BBEF115FD}" type="parTrans" cxnId="{3C92ADBB-7C01-4989-ABC4-3A792728727E}">
      <dgm:prSet/>
      <dgm:spPr/>
    </dgm:pt>
    <dgm:pt modelId="{5CAD21C1-89AF-49A7-A51C-AAE082811848}" type="sibTrans" cxnId="{3C92ADBB-7C01-4989-ABC4-3A792728727E}">
      <dgm:prSet/>
      <dgm:spPr/>
    </dgm:pt>
    <dgm:pt modelId="{33D521AE-E25B-4A2E-9832-D05457D866EA}">
      <dgm:prSet phldrT="[Texte]" custT="1"/>
      <dgm:spPr/>
      <dgm:t>
        <a:bodyPr/>
        <a:lstStyle/>
        <a:p>
          <a:r>
            <a:rPr lang="fr-FR" sz="2000" dirty="0" smtClean="0"/>
            <a:t>30% retour à l’énergie thermique après quelques années de fonctionnement du fait de l’absence de modèle de gestion et d’un système de maintenance adéquats et des cas de vol de panneaux</a:t>
          </a:r>
          <a:endParaRPr lang="fr-FR" sz="2000" dirty="0"/>
        </a:p>
      </dgm:t>
    </dgm:pt>
    <dgm:pt modelId="{5B57743B-7F2F-43C8-A5FF-25DD011CEC96}" type="parTrans" cxnId="{0306428E-0182-457B-9947-2D5A7AEDEDFB}">
      <dgm:prSet/>
      <dgm:spPr/>
    </dgm:pt>
    <dgm:pt modelId="{77BF5E30-A810-417E-AB89-293DEE18A06E}" type="sibTrans" cxnId="{0306428E-0182-457B-9947-2D5A7AEDEDFB}">
      <dgm:prSet/>
      <dgm:spPr/>
    </dgm:pt>
    <dgm:pt modelId="{ADF9E0D2-2A3E-4D3E-A898-D105683A8161}" type="pres">
      <dgm:prSet presAssocID="{293B8CB4-0DD0-4B05-8EED-3473B000923F}" presName="linear" presStyleCnt="0">
        <dgm:presLayoutVars>
          <dgm:animLvl val="lvl"/>
          <dgm:resizeHandles val="exact"/>
        </dgm:presLayoutVars>
      </dgm:prSet>
      <dgm:spPr/>
      <dgm:t>
        <a:bodyPr/>
        <a:lstStyle/>
        <a:p>
          <a:endParaRPr lang="fr-FR"/>
        </a:p>
      </dgm:t>
    </dgm:pt>
    <dgm:pt modelId="{2889ABA0-7AD9-4B1D-8B5A-88D4C45865CE}" type="pres">
      <dgm:prSet presAssocID="{85FFD43F-42E5-4575-A2D5-68EB0DDC48B5}" presName="parentText" presStyleLbl="node1" presStyleIdx="0" presStyleCnt="1" custLinFactNeighborX="1667" custLinFactNeighborY="-95529">
        <dgm:presLayoutVars>
          <dgm:chMax val="0"/>
          <dgm:bulletEnabled val="1"/>
        </dgm:presLayoutVars>
      </dgm:prSet>
      <dgm:spPr/>
      <dgm:t>
        <a:bodyPr/>
        <a:lstStyle/>
        <a:p>
          <a:endParaRPr lang="fr-FR"/>
        </a:p>
      </dgm:t>
    </dgm:pt>
    <dgm:pt modelId="{F94CF078-C98A-4278-8053-F36459FAC5D8}" type="pres">
      <dgm:prSet presAssocID="{85FFD43F-42E5-4575-A2D5-68EB0DDC48B5}" presName="childText" presStyleLbl="revTx" presStyleIdx="0" presStyleCnt="1">
        <dgm:presLayoutVars>
          <dgm:bulletEnabled val="1"/>
        </dgm:presLayoutVars>
      </dgm:prSet>
      <dgm:spPr/>
      <dgm:t>
        <a:bodyPr/>
        <a:lstStyle/>
        <a:p>
          <a:endParaRPr lang="fr-FR"/>
        </a:p>
      </dgm:t>
    </dgm:pt>
  </dgm:ptLst>
  <dgm:cxnLst>
    <dgm:cxn modelId="{AAE1B095-1A48-4219-BF46-32DE299EE196}" type="presOf" srcId="{26E08ADC-7F93-4CAF-96F0-96D7A7E70490}" destId="{F94CF078-C98A-4278-8053-F36459FAC5D8}" srcOrd="0" destOrd="2" presId="urn:microsoft.com/office/officeart/2005/8/layout/vList2"/>
    <dgm:cxn modelId="{F66AD518-9FBD-4279-B1D8-1407BDDCF3FB}" type="presOf" srcId="{293B8CB4-0DD0-4B05-8EED-3473B000923F}" destId="{ADF9E0D2-2A3E-4D3E-A898-D105683A8161}" srcOrd="0" destOrd="0" presId="urn:microsoft.com/office/officeart/2005/8/layout/vList2"/>
    <dgm:cxn modelId="{1E95FF38-84F4-47FD-9DAB-30A615F4D36C}" srcId="{293B8CB4-0DD0-4B05-8EED-3473B000923F}" destId="{85FFD43F-42E5-4575-A2D5-68EB0DDC48B5}" srcOrd="0" destOrd="0" parTransId="{B331745E-E8C5-495A-B672-0C80E9F4ED0A}" sibTransId="{C31486E4-93BD-4440-ACE7-AC9116D8E2A3}"/>
    <dgm:cxn modelId="{3C92ADBB-7C01-4989-ABC4-3A792728727E}" srcId="{85FFD43F-42E5-4575-A2D5-68EB0DDC48B5}" destId="{26E08ADC-7F93-4CAF-96F0-96D7A7E70490}" srcOrd="2" destOrd="0" parTransId="{248EA7D2-F37D-4E16-A886-688BBEF115FD}" sibTransId="{5CAD21C1-89AF-49A7-A51C-AAE082811848}"/>
    <dgm:cxn modelId="{9B93E728-F4C8-4917-B06E-9774EB246513}" type="presOf" srcId="{33D521AE-E25B-4A2E-9832-D05457D866EA}" destId="{F94CF078-C98A-4278-8053-F36459FAC5D8}" srcOrd="0" destOrd="1" presId="urn:microsoft.com/office/officeart/2005/8/layout/vList2"/>
    <dgm:cxn modelId="{741E3330-039C-437C-A9E1-813E80082ADC}" type="presOf" srcId="{3C0CC24E-34D5-4CAC-AF96-D9411BB829DC}" destId="{F94CF078-C98A-4278-8053-F36459FAC5D8}" srcOrd="0" destOrd="0" presId="urn:microsoft.com/office/officeart/2005/8/layout/vList2"/>
    <dgm:cxn modelId="{9D0C6989-6A9C-4E8C-BD9C-527B00D45009}" type="presOf" srcId="{85FFD43F-42E5-4575-A2D5-68EB0DDC48B5}" destId="{2889ABA0-7AD9-4B1D-8B5A-88D4C45865CE}" srcOrd="0" destOrd="0" presId="urn:microsoft.com/office/officeart/2005/8/layout/vList2"/>
    <dgm:cxn modelId="{0306428E-0182-457B-9947-2D5A7AEDEDFB}" srcId="{85FFD43F-42E5-4575-A2D5-68EB0DDC48B5}" destId="{33D521AE-E25B-4A2E-9832-D05457D866EA}" srcOrd="1" destOrd="0" parTransId="{5B57743B-7F2F-43C8-A5FF-25DD011CEC96}" sibTransId="{77BF5E30-A810-417E-AB89-293DEE18A06E}"/>
    <dgm:cxn modelId="{F3E2BE90-059F-4D70-BFAD-AC13E134D652}" srcId="{85FFD43F-42E5-4575-A2D5-68EB0DDC48B5}" destId="{27F965B0-F9AF-40AA-9FA8-150604F1C961}" srcOrd="3" destOrd="0" parTransId="{1A25CEE6-A27C-46D0-874C-DEC069D2E7F2}" sibTransId="{9C65BE06-7B6C-4F94-84FE-CEE5722462C7}"/>
    <dgm:cxn modelId="{88B17EAC-7781-4C6F-909A-7F5526D50702}" type="presOf" srcId="{27F965B0-F9AF-40AA-9FA8-150604F1C961}" destId="{F94CF078-C98A-4278-8053-F36459FAC5D8}" srcOrd="0" destOrd="3" presId="urn:microsoft.com/office/officeart/2005/8/layout/vList2"/>
    <dgm:cxn modelId="{BF18B6C4-1A93-4275-83F8-02256B119D78}" srcId="{85FFD43F-42E5-4575-A2D5-68EB0DDC48B5}" destId="{3C0CC24E-34D5-4CAC-AF96-D9411BB829DC}" srcOrd="0" destOrd="0" parTransId="{EBF48008-42C9-4B18-9504-D7456D3D8F97}" sibTransId="{26B4C44C-49A3-4A54-B9BB-FC9B935AF4CD}"/>
    <dgm:cxn modelId="{8BFFDDE5-76AB-4C3F-A62F-85517359D9A7}" type="presParOf" srcId="{ADF9E0D2-2A3E-4D3E-A898-D105683A8161}" destId="{2889ABA0-7AD9-4B1D-8B5A-88D4C45865CE}" srcOrd="0" destOrd="0" presId="urn:microsoft.com/office/officeart/2005/8/layout/vList2"/>
    <dgm:cxn modelId="{4515FF9E-0A70-4A1D-BC6F-9F1298DE7CB9}" type="presParOf" srcId="{ADF9E0D2-2A3E-4D3E-A898-D105683A8161}" destId="{F94CF078-C98A-4278-8053-F36459FAC5D8}"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20A6A7-BDD9-481C-A15F-F1BB01263DAF}">
      <dsp:nvSpPr>
        <dsp:cNvPr id="0" name=""/>
        <dsp:cNvSpPr/>
      </dsp:nvSpPr>
      <dsp:spPr>
        <a:xfrm rot="5400000">
          <a:off x="-168903" y="171488"/>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1</a:t>
          </a:r>
          <a:endParaRPr lang="fr-FR" sz="2200" b="1" kern="1200" dirty="0"/>
        </a:p>
      </dsp:txBody>
      <dsp:txXfrm rot="5400000">
        <a:off x="-168903" y="171488"/>
        <a:ext cx="1126024" cy="788217"/>
      </dsp:txXfrm>
    </dsp:sp>
    <dsp:sp modelId="{8CCD55DA-398E-46D3-95BC-3577E21B2061}">
      <dsp:nvSpPr>
        <dsp:cNvPr id="0" name=""/>
        <dsp:cNvSpPr/>
      </dsp:nvSpPr>
      <dsp:spPr>
        <a:xfrm rot="5400000">
          <a:off x="3850083" y="-3059281"/>
          <a:ext cx="731915" cy="68556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smtClean="0"/>
            <a:t>Contexte</a:t>
          </a:r>
          <a:r>
            <a:rPr lang="fr-FR" sz="1800" b="1" kern="1200" dirty="0" smtClean="0"/>
            <a:t> </a:t>
          </a:r>
          <a:endParaRPr lang="fr-FR" sz="1800" b="1" kern="1200" dirty="0"/>
        </a:p>
      </dsp:txBody>
      <dsp:txXfrm rot="5400000">
        <a:off x="3850083" y="-3059281"/>
        <a:ext cx="731915" cy="6855648"/>
      </dsp:txXfrm>
    </dsp:sp>
    <dsp:sp modelId="{D1598BC9-FFFD-4CA0-B570-E31D06A5659D}">
      <dsp:nvSpPr>
        <dsp:cNvPr id="0" name=""/>
        <dsp:cNvSpPr/>
      </dsp:nvSpPr>
      <dsp:spPr>
        <a:xfrm rot="5400000">
          <a:off x="-168903" y="1149090"/>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2</a:t>
          </a:r>
          <a:endParaRPr lang="fr-FR" sz="2200" b="1" kern="1200" dirty="0"/>
        </a:p>
      </dsp:txBody>
      <dsp:txXfrm rot="5400000">
        <a:off x="-168903" y="1149090"/>
        <a:ext cx="1126024" cy="788217"/>
      </dsp:txXfrm>
    </dsp:sp>
    <dsp:sp modelId="{D5C95A95-4DF0-4980-9248-35A61FB49321}">
      <dsp:nvSpPr>
        <dsp:cNvPr id="0" name=""/>
        <dsp:cNvSpPr/>
      </dsp:nvSpPr>
      <dsp:spPr>
        <a:xfrm rot="5400000">
          <a:off x="3850083" y="-2081679"/>
          <a:ext cx="731915" cy="68556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smtClean="0"/>
            <a:t>Les principales sources d’énergie utilisées</a:t>
          </a:r>
          <a:endParaRPr lang="fr-FR" sz="2400" b="1" kern="1200" dirty="0"/>
        </a:p>
      </dsp:txBody>
      <dsp:txXfrm rot="5400000">
        <a:off x="3850083" y="-2081679"/>
        <a:ext cx="731915" cy="6855648"/>
      </dsp:txXfrm>
    </dsp:sp>
    <dsp:sp modelId="{4E2D3F21-B6FB-41E0-B8AC-3DFF34BC9221}">
      <dsp:nvSpPr>
        <dsp:cNvPr id="0" name=""/>
        <dsp:cNvSpPr/>
      </dsp:nvSpPr>
      <dsp:spPr>
        <a:xfrm rot="5400000">
          <a:off x="-168903" y="2126692"/>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3</a:t>
          </a:r>
          <a:endParaRPr lang="fr-FR" sz="2200" b="1" kern="1200" dirty="0"/>
        </a:p>
      </dsp:txBody>
      <dsp:txXfrm rot="5400000">
        <a:off x="-168903" y="2126692"/>
        <a:ext cx="1126024" cy="788217"/>
      </dsp:txXfrm>
    </dsp:sp>
    <dsp:sp modelId="{135E20A5-B237-40F4-A594-04C77ADD66A2}">
      <dsp:nvSpPr>
        <dsp:cNvPr id="0" name=""/>
        <dsp:cNvSpPr/>
      </dsp:nvSpPr>
      <dsp:spPr>
        <a:xfrm rot="5400000">
          <a:off x="3850083" y="-1104077"/>
          <a:ext cx="731915" cy="68556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smtClean="0"/>
            <a:t>Problématique de l’énergie pour le pompage</a:t>
          </a:r>
          <a:endParaRPr lang="fr-FR" sz="2400" b="1" kern="1200" dirty="0"/>
        </a:p>
        <a:p>
          <a:pPr marL="228600" lvl="1" indent="-228600" algn="l" defTabSz="1066800">
            <a:lnSpc>
              <a:spcPct val="90000"/>
            </a:lnSpc>
            <a:spcBef>
              <a:spcPct val="0"/>
            </a:spcBef>
            <a:spcAft>
              <a:spcPct val="15000"/>
            </a:spcAft>
            <a:buChar char="••"/>
          </a:pPr>
          <a:endParaRPr lang="fr-FR" sz="2400" b="1" kern="1200" dirty="0"/>
        </a:p>
      </dsp:txBody>
      <dsp:txXfrm rot="5400000">
        <a:off x="3850083" y="-1104077"/>
        <a:ext cx="731915" cy="6855648"/>
      </dsp:txXfrm>
    </dsp:sp>
    <dsp:sp modelId="{118C91C0-AB20-4C3C-9ABB-C6A076FDA7F2}">
      <dsp:nvSpPr>
        <dsp:cNvPr id="0" name=""/>
        <dsp:cNvSpPr/>
      </dsp:nvSpPr>
      <dsp:spPr>
        <a:xfrm rot="5400000">
          <a:off x="-168903" y="3104294"/>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4  </a:t>
          </a:r>
          <a:endParaRPr lang="fr-FR" sz="2200" b="1" kern="1200" dirty="0"/>
        </a:p>
      </dsp:txBody>
      <dsp:txXfrm rot="5400000">
        <a:off x="-168903" y="3104294"/>
        <a:ext cx="1126024" cy="788217"/>
      </dsp:txXfrm>
    </dsp:sp>
    <dsp:sp modelId="{E3EAF2D2-A8E5-4CDA-932C-F0522EB3454C}">
      <dsp:nvSpPr>
        <dsp:cNvPr id="0" name=""/>
        <dsp:cNvSpPr/>
      </dsp:nvSpPr>
      <dsp:spPr>
        <a:xfrm rot="5400000">
          <a:off x="3850083" y="-126475"/>
          <a:ext cx="731915" cy="68556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smtClean="0"/>
            <a:t>Solutions</a:t>
          </a:r>
          <a:endParaRPr lang="fr-FR" sz="2400" b="1" kern="1200" dirty="0"/>
        </a:p>
      </dsp:txBody>
      <dsp:txXfrm rot="5400000">
        <a:off x="3850083" y="-126475"/>
        <a:ext cx="731915" cy="68556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89ABA0-7AD9-4B1D-8B5A-88D4C45865CE}">
      <dsp:nvSpPr>
        <dsp:cNvPr id="0" name=""/>
        <dsp:cNvSpPr/>
      </dsp:nvSpPr>
      <dsp:spPr>
        <a:xfrm>
          <a:off x="0" y="2774"/>
          <a:ext cx="4286279" cy="666682"/>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Moteur simple à cardan</a:t>
          </a:r>
          <a:endParaRPr lang="fr-FR" sz="2800" kern="1200" dirty="0"/>
        </a:p>
      </dsp:txBody>
      <dsp:txXfrm>
        <a:off x="0" y="2774"/>
        <a:ext cx="4286279" cy="666682"/>
      </dsp:txXfrm>
    </dsp:sp>
    <dsp:sp modelId="{F94CF078-C98A-4278-8053-F36459FAC5D8}">
      <dsp:nvSpPr>
        <dsp:cNvPr id="0" name=""/>
        <dsp:cNvSpPr/>
      </dsp:nvSpPr>
      <dsp:spPr>
        <a:xfrm>
          <a:off x="0" y="669456"/>
          <a:ext cx="4286279" cy="1220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08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FR" sz="2000" kern="1200" dirty="0" smtClean="0"/>
            <a:t>Entrainement des pompes mécaniques à ligne d’arbre</a:t>
          </a:r>
          <a:endParaRPr lang="fr-FR" sz="2000" kern="1200" dirty="0"/>
        </a:p>
        <a:p>
          <a:pPr marL="228600" lvl="1" indent="-228600" algn="l" defTabSz="889000">
            <a:lnSpc>
              <a:spcPct val="90000"/>
            </a:lnSpc>
            <a:spcBef>
              <a:spcPct val="0"/>
            </a:spcBef>
            <a:spcAft>
              <a:spcPct val="20000"/>
            </a:spcAft>
            <a:buChar char="••"/>
          </a:pPr>
          <a:r>
            <a:rPr lang="fr-FR" sz="2000" b="1" kern="1200" dirty="0" smtClean="0">
              <a:solidFill>
                <a:srgbClr val="FF0000"/>
              </a:solidFill>
            </a:rPr>
            <a:t>Abandon progressif au profit des EPI + GE</a:t>
          </a:r>
          <a:endParaRPr lang="fr-FR" sz="2000" b="1" kern="1200" dirty="0">
            <a:solidFill>
              <a:srgbClr val="FF0000"/>
            </a:solidFill>
          </a:endParaRPr>
        </a:p>
      </dsp:txBody>
      <dsp:txXfrm>
        <a:off x="0" y="669456"/>
        <a:ext cx="4286279" cy="1220188"/>
      </dsp:txXfrm>
    </dsp:sp>
    <dsp:sp modelId="{70B142F9-C86B-4941-AF2D-677170A7ED58}">
      <dsp:nvSpPr>
        <dsp:cNvPr id="0" name=""/>
        <dsp:cNvSpPr/>
      </dsp:nvSpPr>
      <dsp:spPr>
        <a:xfrm>
          <a:off x="0" y="1889644"/>
          <a:ext cx="4286279" cy="666682"/>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Groupe électrogène</a:t>
          </a:r>
          <a:endParaRPr lang="fr-FR" sz="2800" kern="1200" dirty="0"/>
        </a:p>
      </dsp:txBody>
      <dsp:txXfrm>
        <a:off x="0" y="1889644"/>
        <a:ext cx="4286279" cy="666682"/>
      </dsp:txXfrm>
    </dsp:sp>
    <dsp:sp modelId="{41B3AF05-5044-4EBC-8646-37FB053641EE}">
      <dsp:nvSpPr>
        <dsp:cNvPr id="0" name=""/>
        <dsp:cNvSpPr/>
      </dsp:nvSpPr>
      <dsp:spPr>
        <a:xfrm>
          <a:off x="0" y="2556327"/>
          <a:ext cx="4286279" cy="1504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08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FR" sz="2000" kern="1200" dirty="0" smtClean="0"/>
            <a:t>Alimentation des groupes électropompes immergées</a:t>
          </a:r>
          <a:endParaRPr lang="fr-FR" sz="2000" kern="1200" dirty="0"/>
        </a:p>
        <a:p>
          <a:pPr marL="228600" lvl="1" indent="-228600" algn="l" defTabSz="889000">
            <a:lnSpc>
              <a:spcPct val="90000"/>
            </a:lnSpc>
            <a:spcBef>
              <a:spcPct val="0"/>
            </a:spcBef>
            <a:spcAft>
              <a:spcPct val="20000"/>
            </a:spcAft>
            <a:buChar char="••"/>
          </a:pPr>
          <a:r>
            <a:rPr lang="fr-FR" sz="2000" kern="1200" dirty="0" smtClean="0"/>
            <a:t>Introduit à la fin des années 70 avec les premiers forages de Touba et le projet Japon 1</a:t>
          </a:r>
          <a:endParaRPr lang="fr-FR" sz="2000" kern="1200" dirty="0"/>
        </a:p>
      </dsp:txBody>
      <dsp:txXfrm>
        <a:off x="0" y="2556327"/>
        <a:ext cx="4286279" cy="150489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89ABA0-7AD9-4B1D-8B5A-88D4C45865CE}">
      <dsp:nvSpPr>
        <dsp:cNvPr id="0" name=""/>
        <dsp:cNvSpPr/>
      </dsp:nvSpPr>
      <dsp:spPr>
        <a:xfrm>
          <a:off x="0" y="0"/>
          <a:ext cx="8643998" cy="2167425"/>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smtClean="0"/>
            <a:t>Groupes électropompes immergées raccordés au réseau de la SENELEC </a:t>
          </a:r>
        </a:p>
        <a:p>
          <a:pPr lvl="0" algn="l" defTabSz="1244600">
            <a:lnSpc>
              <a:spcPct val="90000"/>
            </a:lnSpc>
            <a:spcBef>
              <a:spcPct val="0"/>
            </a:spcBef>
            <a:spcAft>
              <a:spcPct val="35000"/>
            </a:spcAft>
          </a:pPr>
          <a:r>
            <a:rPr lang="fr-FR" sz="2800" kern="1200" dirty="0" smtClean="0"/>
            <a:t> </a:t>
          </a:r>
          <a:r>
            <a:rPr lang="fr-FR" sz="2800" kern="1200" dirty="0" smtClean="0">
              <a:solidFill>
                <a:schemeClr val="bg2"/>
              </a:solidFill>
            </a:rPr>
            <a:t>Près de 460 systèmes raccordés au réseau de la SENELEC soit 30% du parc.</a:t>
          </a:r>
          <a:endParaRPr lang="fr-FR" sz="2800" kern="1200" dirty="0">
            <a:solidFill>
              <a:schemeClr val="bg2"/>
            </a:solidFill>
          </a:endParaRPr>
        </a:p>
      </dsp:txBody>
      <dsp:txXfrm>
        <a:off x="0" y="0"/>
        <a:ext cx="8643998" cy="2167425"/>
      </dsp:txXfrm>
    </dsp:sp>
    <dsp:sp modelId="{F94CF078-C98A-4278-8053-F36459FAC5D8}">
      <dsp:nvSpPr>
        <dsp:cNvPr id="0" name=""/>
        <dsp:cNvSpPr/>
      </dsp:nvSpPr>
      <dsp:spPr>
        <a:xfrm>
          <a:off x="0" y="2226400"/>
          <a:ext cx="8643998" cy="185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44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FR" sz="2000" kern="1200" dirty="0" smtClean="0"/>
            <a:t>Introduction à la fin des années 70 avec les premiers forages de la ville de Touba et la réalisation des premiers projets financés par le Japon</a:t>
          </a:r>
          <a:endParaRPr lang="fr-FR" sz="2000" kern="1200" dirty="0"/>
        </a:p>
        <a:p>
          <a:pPr marL="228600" lvl="1" indent="-228600" algn="l" defTabSz="889000">
            <a:lnSpc>
              <a:spcPct val="90000"/>
            </a:lnSpc>
            <a:spcBef>
              <a:spcPct val="0"/>
            </a:spcBef>
            <a:spcAft>
              <a:spcPct val="20000"/>
            </a:spcAft>
            <a:buChar char="••"/>
          </a:pPr>
          <a:endParaRPr lang="fr-FR" sz="2000" kern="1200" dirty="0"/>
        </a:p>
        <a:p>
          <a:pPr marL="228600" lvl="1" indent="-228600" algn="l" defTabSz="889000">
            <a:lnSpc>
              <a:spcPct val="90000"/>
            </a:lnSpc>
            <a:spcBef>
              <a:spcPct val="0"/>
            </a:spcBef>
            <a:spcAft>
              <a:spcPct val="20000"/>
            </a:spcAft>
            <a:buChar char="••"/>
          </a:pPr>
          <a:r>
            <a:rPr lang="fr-FR" sz="2000" kern="1200" dirty="0" smtClean="0"/>
            <a:t>La forte pénétration en milieu rural du réseau de la SENELEC explique en grande partie l’augmentation du nombre de forages électrifié entre 2005 et 2015 avec un taux d’accroissement de près de 15%</a:t>
          </a:r>
          <a:endParaRPr lang="fr-FR" sz="2000" kern="1200" dirty="0"/>
        </a:p>
      </dsp:txBody>
      <dsp:txXfrm>
        <a:off x="0" y="2226400"/>
        <a:ext cx="8643998" cy="185006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89ABA0-7AD9-4B1D-8B5A-88D4C45865CE}">
      <dsp:nvSpPr>
        <dsp:cNvPr id="0" name=""/>
        <dsp:cNvSpPr/>
      </dsp:nvSpPr>
      <dsp:spPr>
        <a:xfrm>
          <a:off x="0" y="0"/>
          <a:ext cx="8643998" cy="129285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smtClean="0"/>
            <a:t> 100 systèmes  fonctionnels en 2016</a:t>
          </a:r>
        </a:p>
        <a:p>
          <a:pPr lvl="0" algn="ctr" defTabSz="1244600">
            <a:lnSpc>
              <a:spcPct val="90000"/>
            </a:lnSpc>
            <a:spcBef>
              <a:spcPct val="0"/>
            </a:spcBef>
            <a:spcAft>
              <a:spcPct val="35000"/>
            </a:spcAft>
          </a:pPr>
          <a:r>
            <a:rPr lang="fr-FR" sz="2800" b="1" kern="1200" dirty="0" smtClean="0"/>
            <a:t>représentant 6% du parc </a:t>
          </a:r>
        </a:p>
      </dsp:txBody>
      <dsp:txXfrm>
        <a:off x="0" y="0"/>
        <a:ext cx="8643998" cy="1292850"/>
      </dsp:txXfrm>
    </dsp:sp>
    <dsp:sp modelId="{F94CF078-C98A-4278-8053-F36459FAC5D8}">
      <dsp:nvSpPr>
        <dsp:cNvPr id="0" name=""/>
        <dsp:cNvSpPr/>
      </dsp:nvSpPr>
      <dsp:spPr>
        <a:xfrm>
          <a:off x="0" y="1469556"/>
          <a:ext cx="8643998" cy="2489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44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FR" sz="2000" kern="1200" dirty="0" smtClean="0"/>
            <a:t>Réservé aux mono villages avec des capacités de production réduites</a:t>
          </a:r>
          <a:endParaRPr lang="fr-FR" sz="2000" kern="1200" dirty="0"/>
        </a:p>
        <a:p>
          <a:pPr marL="228600" lvl="1" indent="-228600" algn="l" defTabSz="889000">
            <a:lnSpc>
              <a:spcPct val="90000"/>
            </a:lnSpc>
            <a:spcBef>
              <a:spcPct val="0"/>
            </a:spcBef>
            <a:spcAft>
              <a:spcPct val="20000"/>
            </a:spcAft>
            <a:buChar char="••"/>
          </a:pPr>
          <a:r>
            <a:rPr lang="fr-FR" sz="2000" kern="1200" dirty="0" smtClean="0"/>
            <a:t>30% retour à l’énergie thermique après quelques années de fonctionnement du fait de l’absence de modèle de gestion et d’un système de maintenance adéquats et des cas de vol de panneaux</a:t>
          </a:r>
          <a:endParaRPr lang="fr-FR" sz="2000" kern="1200" dirty="0"/>
        </a:p>
        <a:p>
          <a:pPr marL="228600" lvl="1" indent="-228600" algn="l" defTabSz="889000">
            <a:lnSpc>
              <a:spcPct val="90000"/>
            </a:lnSpc>
            <a:spcBef>
              <a:spcPct val="0"/>
            </a:spcBef>
            <a:spcAft>
              <a:spcPct val="20000"/>
            </a:spcAft>
            <a:buChar char="••"/>
          </a:pPr>
          <a:endParaRPr lang="fr-FR" sz="2000" kern="1200" dirty="0"/>
        </a:p>
        <a:p>
          <a:pPr marL="228600" lvl="1" indent="-228600" algn="l" defTabSz="889000">
            <a:lnSpc>
              <a:spcPct val="90000"/>
            </a:lnSpc>
            <a:spcBef>
              <a:spcPct val="0"/>
            </a:spcBef>
            <a:spcAft>
              <a:spcPct val="20000"/>
            </a:spcAft>
            <a:buChar char="••"/>
          </a:pPr>
          <a:r>
            <a:rPr lang="fr-FR" sz="2000" b="1" kern="1200" dirty="0" smtClean="0">
              <a:solidFill>
                <a:srgbClr val="FF0000"/>
              </a:solidFill>
            </a:rPr>
            <a:t>Option de l’énergie solaire n’est pas prise en compte dans les études de faisabilité des programmes de réalisation de systèmes d’alimentation en eau</a:t>
          </a:r>
          <a:endParaRPr lang="fr-FR" sz="2000" b="1" kern="1200" dirty="0">
            <a:solidFill>
              <a:srgbClr val="FF0000"/>
            </a:solidFill>
          </a:endParaRPr>
        </a:p>
      </dsp:txBody>
      <dsp:txXfrm>
        <a:off x="0" y="1469556"/>
        <a:ext cx="8643998" cy="24891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0.59356</cdr:x>
      <cdr:y>0.08464</cdr:y>
    </cdr:from>
    <cdr:to>
      <cdr:x>0.92892</cdr:x>
      <cdr:y>0.16727</cdr:y>
    </cdr:to>
    <cdr:sp macro="" textlink="">
      <cdr:nvSpPr>
        <cdr:cNvPr id="3" name="ZoneTexte 2"/>
        <cdr:cNvSpPr txBox="1"/>
      </cdr:nvSpPr>
      <cdr:spPr>
        <a:xfrm xmlns:a="http://schemas.openxmlformats.org/drawingml/2006/main">
          <a:off x="4961142" y="445158"/>
          <a:ext cx="2803025" cy="434664"/>
        </a:xfrm>
        <a:prstGeom xmlns:a="http://schemas.openxmlformats.org/drawingml/2006/main" prst="rect">
          <a:avLst/>
        </a:prstGeom>
        <a:solidFill xmlns:a="http://schemas.openxmlformats.org/drawingml/2006/main">
          <a:schemeClr val="accent2">
            <a:lumMod val="40000"/>
            <a:lumOff val="60000"/>
          </a:schemeClr>
        </a:solidFill>
      </cdr:spPr>
      <cdr:txBody>
        <a:bodyPr xmlns:a="http://schemas.openxmlformats.org/drawingml/2006/main" wrap="square" rtlCol="0"/>
        <a:lstStyle xmlns:a="http://schemas.openxmlformats.org/drawingml/2006/main"/>
        <a:p xmlns:a="http://schemas.openxmlformats.org/drawingml/2006/main">
          <a:r>
            <a:rPr lang="fr-FR" sz="1800" b="1" dirty="0" smtClean="0">
              <a:solidFill>
                <a:schemeClr val="tx1"/>
              </a:solidFill>
              <a:latin typeface="Arial" pitchFamily="34" charset="0"/>
              <a:cs typeface="Arial" pitchFamily="34" charset="0"/>
            </a:rPr>
            <a:t>Décembre 2013</a:t>
          </a:r>
          <a:r>
            <a:rPr lang="fr-FR" sz="1800" b="1" dirty="0" smtClean="0">
              <a:solidFill>
                <a:srgbClr val="FFC000"/>
              </a:solidFill>
              <a:latin typeface="Arial" pitchFamily="34" charset="0"/>
              <a:cs typeface="Arial" pitchFamily="34" charset="0"/>
            </a:rPr>
            <a:t>---&gt; 1505</a:t>
          </a:r>
          <a:endParaRPr lang="fr-FR" sz="1800" b="1" dirty="0">
            <a:solidFill>
              <a:srgbClr val="FFC000"/>
            </a:solidFill>
            <a:latin typeface="Arial" pitchFamily="34" charset="0"/>
            <a:cs typeface="Arial" pitchFamily="34" charset="0"/>
          </a:endParaRPr>
        </a:p>
      </cdr:txBody>
    </cdr:sp>
  </cdr:relSizeAnchor>
  <cdr:relSizeAnchor xmlns:cdr="http://schemas.openxmlformats.org/drawingml/2006/chartDrawing">
    <cdr:from>
      <cdr:x>0.2552</cdr:x>
      <cdr:y>0.67901</cdr:y>
    </cdr:from>
    <cdr:to>
      <cdr:x>0.49775</cdr:x>
      <cdr:y>0.74494</cdr:y>
    </cdr:to>
    <cdr:sp macro="" textlink="">
      <cdr:nvSpPr>
        <cdr:cNvPr id="4" name="ZoneTexte 1"/>
        <cdr:cNvSpPr txBox="1"/>
      </cdr:nvSpPr>
      <cdr:spPr>
        <a:xfrm xmlns:a="http://schemas.openxmlformats.org/drawingml/2006/main">
          <a:off x="2143140" y="3929090"/>
          <a:ext cx="2036877" cy="381503"/>
        </a:xfrm>
        <a:prstGeom xmlns:a="http://schemas.openxmlformats.org/drawingml/2006/main" prst="rect">
          <a:avLst/>
        </a:prstGeom>
        <a:solidFill xmlns:a="http://schemas.openxmlformats.org/drawingml/2006/main">
          <a:schemeClr val="accent2">
            <a:lumMod val="40000"/>
            <a:lumOff val="60000"/>
          </a:schemeClr>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2400" b="1" dirty="0" smtClean="0">
              <a:solidFill>
                <a:schemeClr val="tx1"/>
              </a:solidFill>
              <a:latin typeface="Arial" pitchFamily="34" charset="0"/>
              <a:cs typeface="Arial" pitchFamily="34" charset="0"/>
            </a:rPr>
            <a:t>1981</a:t>
          </a:r>
          <a:r>
            <a:rPr lang="fr-FR" sz="2400" b="1" dirty="0" smtClean="0">
              <a:solidFill>
                <a:srgbClr val="FFC000"/>
              </a:solidFill>
              <a:latin typeface="Arial" pitchFamily="34" charset="0"/>
              <a:cs typeface="Arial" pitchFamily="34" charset="0"/>
            </a:rPr>
            <a:t>---&gt;</a:t>
          </a:r>
          <a:r>
            <a:rPr lang="fr-FR" sz="1800" b="1" dirty="0" smtClean="0">
              <a:solidFill>
                <a:srgbClr val="FFC000"/>
              </a:solidFill>
              <a:latin typeface="Arial" pitchFamily="34" charset="0"/>
              <a:cs typeface="Arial" pitchFamily="34" charset="0"/>
            </a:rPr>
            <a:t> </a:t>
          </a:r>
          <a:r>
            <a:rPr lang="fr-FR" sz="2400" b="1" dirty="0" smtClean="0">
              <a:solidFill>
                <a:srgbClr val="FFC000"/>
              </a:solidFill>
              <a:latin typeface="Arial" pitchFamily="34" charset="0"/>
              <a:cs typeface="Arial" pitchFamily="34" charset="0"/>
            </a:rPr>
            <a:t>210</a:t>
          </a:r>
          <a:endParaRPr lang="fr-FR" sz="1800" b="1" dirty="0">
            <a:solidFill>
              <a:srgbClr val="FFC000"/>
            </a:solidFill>
            <a:latin typeface="Arial" pitchFamily="34" charset="0"/>
            <a:cs typeface="Arial" pitchFamily="34" charset="0"/>
          </a:endParaRPr>
        </a:p>
      </cdr:txBody>
    </cdr:sp>
  </cdr:relSizeAnchor>
  <cdr:relSizeAnchor xmlns:cdr="http://schemas.openxmlformats.org/drawingml/2006/chartDrawing">
    <cdr:from>
      <cdr:x>0.48718</cdr:x>
      <cdr:y>0.71679</cdr:y>
    </cdr:from>
    <cdr:to>
      <cdr:x>0.51891</cdr:x>
      <cdr:y>0.75309</cdr:y>
    </cdr:to>
    <cdr:sp macro="" textlink="">
      <cdr:nvSpPr>
        <cdr:cNvPr id="6" name="Connecteur droit avec flèche 5"/>
        <cdr:cNvSpPr/>
      </cdr:nvSpPr>
      <cdr:spPr>
        <a:xfrm xmlns:a="http://schemas.openxmlformats.org/drawingml/2006/main" rot="10800000">
          <a:off x="4091222" y="4147690"/>
          <a:ext cx="266495" cy="210028"/>
        </a:xfrm>
        <a:prstGeom xmlns:a="http://schemas.openxmlformats.org/drawingml/2006/main" prst="straightConnector1">
          <a:avLst/>
        </a:prstGeom>
        <a:ln xmlns:a="http://schemas.openxmlformats.org/drawingml/2006/main" w="317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0.91873</cdr:x>
      <cdr:y>0.08642</cdr:y>
    </cdr:from>
    <cdr:to>
      <cdr:x>0.96977</cdr:x>
      <cdr:y>0.11459</cdr:y>
    </cdr:to>
    <cdr:sp macro="" textlink="">
      <cdr:nvSpPr>
        <cdr:cNvPr id="8" name="Connecteur droit avec flèche 7"/>
        <cdr:cNvSpPr/>
      </cdr:nvSpPr>
      <cdr:spPr>
        <a:xfrm xmlns:a="http://schemas.openxmlformats.org/drawingml/2006/main" rot="16200000" flipH="1" flipV="1">
          <a:off x="7848115" y="367257"/>
          <a:ext cx="163006" cy="428628"/>
        </a:xfrm>
        <a:prstGeom xmlns:a="http://schemas.openxmlformats.org/drawingml/2006/main" prst="straightConnector1">
          <a:avLst/>
        </a:prstGeom>
        <a:ln xmlns:a="http://schemas.openxmlformats.org/drawingml/2006/main" w="381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fr-FR"/>
        </a:p>
      </cdr:txBody>
    </cdr:sp>
  </cdr:relSizeAnchor>
  <cdr:relSizeAnchor xmlns:cdr="http://schemas.openxmlformats.org/drawingml/2006/chartDrawing">
    <cdr:from>
      <cdr:x>0.51891</cdr:x>
      <cdr:y>0.07407</cdr:y>
    </cdr:from>
    <cdr:to>
      <cdr:x>0.97828</cdr:x>
      <cdr:y>0.76543</cdr:y>
    </cdr:to>
    <cdr:sp macro="" textlink="">
      <cdr:nvSpPr>
        <cdr:cNvPr id="9" name="Connecteur droit avec flèche 8"/>
        <cdr:cNvSpPr/>
      </cdr:nvSpPr>
      <cdr:spPr>
        <a:xfrm xmlns:a="http://schemas.openxmlformats.org/drawingml/2006/main" rot="5400000" flipH="1" flipV="1">
          <a:off x="4286281" y="500066"/>
          <a:ext cx="4000528" cy="3857652"/>
        </a:xfrm>
        <a:prstGeom xmlns:a="http://schemas.openxmlformats.org/drawingml/2006/main" prst="straightConnector1">
          <a:avLst/>
        </a:prstGeom>
        <a:ln xmlns:a="http://schemas.openxmlformats.org/drawingml/2006/main" w="25400">
          <a:solidFill>
            <a:srgbClr val="C00000"/>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6079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9" name="Rectangle 5"/>
          <p:cNvSpPr>
            <a:spLocks noGrp="1" noChangeArrowheads="1"/>
          </p:cNvSpPr>
          <p:nvPr>
            <p:ph type="body" sz="quarter" idx="3"/>
          </p:nvPr>
        </p:nvSpPr>
        <p:spPr bwMode="auto">
          <a:xfrm>
            <a:off x="889000" y="4716463"/>
            <a:ext cx="4891088" cy="4465637"/>
          </a:xfrm>
          <a:prstGeom prst="rect">
            <a:avLst/>
          </a:prstGeom>
          <a:noFill/>
          <a:ln w="9525">
            <a:noFill/>
            <a:miter lim="800000"/>
            <a:headEnd/>
            <a:tailEnd/>
          </a:ln>
          <a:effectLst/>
        </p:spPr>
        <p:txBody>
          <a:bodyPr vert="horz" wrap="square" lIns="92526" tIns="46265" rIns="92526" bIns="46265"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Tree>
    <p:extLst>
      <p:ext uri="{BB962C8B-B14F-4D97-AF65-F5344CB8AC3E}">
        <p14:creationId xmlns:p14="http://schemas.microsoft.com/office/powerpoint/2010/main" xmlns="" val="400668972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a:ln/>
        </p:spPr>
      </p:sp>
      <p:sp>
        <p:nvSpPr>
          <p:cNvPr id="10243" name="Espace réservé des commentaires 2"/>
          <p:cNvSpPr>
            <a:spLocks noGrp="1"/>
          </p:cNvSpPr>
          <p:nvPr>
            <p:ph type="body" idx="1"/>
          </p:nvPr>
        </p:nvSpPr>
        <p:spPr>
          <a:noFill/>
          <a:ln/>
        </p:spPr>
        <p:txBody>
          <a:bodyPr/>
          <a:lstStyle/>
          <a:p>
            <a:pPr eaLnBrk="1" hangingPunct="1"/>
            <a:endParaRPr lang="fr-FR" altLang="fr-FR" smtClean="0"/>
          </a:p>
        </p:txBody>
      </p:sp>
      <p:sp>
        <p:nvSpPr>
          <p:cNvPr id="10244" name="Espace réservé du numéro de diapositive 5"/>
          <p:cNvSpPr>
            <a:spLocks noGrp="1"/>
          </p:cNvSpPr>
          <p:nvPr>
            <p:ph type="sldNum" sz="quarter" idx="4294967295"/>
          </p:nvPr>
        </p:nvSpPr>
        <p:spPr bwMode="auto">
          <a:xfrm>
            <a:off x="3778250" y="9429750"/>
            <a:ext cx="2890838" cy="496888"/>
          </a:xfrm>
          <a:prstGeom prst="rect">
            <a:avLst/>
          </a:prstGeom>
          <a:noFill/>
          <a:ln>
            <a:miter lim="800000"/>
            <a:headEnd/>
            <a:tailEnd/>
          </a:ln>
        </p:spPr>
        <p:txBody>
          <a:bodyPr/>
          <a:lstStyle/>
          <a:p>
            <a:pPr eaLnBrk="1" hangingPunct="1"/>
            <a:fld id="{E406318B-81D1-4B80-8CDD-893CA8B086BD}" type="slidenum">
              <a:rPr lang="en-CA" altLang="fr-FR"/>
              <a:pPr eaLnBrk="1" hangingPunct="1"/>
              <a:t>1</a:t>
            </a:fld>
            <a:endParaRPr lang="en-CA"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xfrm>
            <a:off x="5180013" y="6513513"/>
            <a:ext cx="3962400" cy="3429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B0FD210-F72F-4B5F-84E5-B992ED99B307}" type="slidenum">
              <a:rPr lang="fr-FR" altLang="fr-FR"/>
              <a:pPr/>
              <a:t>3</a:t>
            </a:fld>
            <a:endParaRPr lang="fr-FR" altLang="fr-F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xfrm>
            <a:off x="1219200" y="3257550"/>
            <a:ext cx="6705600" cy="30861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fr-FR" smtClean="0"/>
          </a:p>
        </p:txBody>
      </p:sp>
    </p:spTree>
    <p:extLst>
      <p:ext uri="{BB962C8B-B14F-4D97-AF65-F5344CB8AC3E}">
        <p14:creationId xmlns:p14="http://schemas.microsoft.com/office/powerpoint/2010/main" xmlns="" val="174361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pPr eaLnBrk="1" hangingPunct="1">
              <a:spcBef>
                <a:spcPct val="0"/>
              </a:spcBef>
            </a:pPr>
            <a:endParaRPr lang="fr-FR" altLang="fr-FR" smtClean="0">
              <a:latin typeface="Calibri" pitchFamily="34" charset="0"/>
            </a:endParaRPr>
          </a:p>
        </p:txBody>
      </p:sp>
      <p:sp>
        <p:nvSpPr>
          <p:cNvPr id="12292" name="Slide Number Placeholder 3"/>
          <p:cNvSpPr>
            <a:spLocks noGrp="1"/>
          </p:cNvSpPr>
          <p:nvPr>
            <p:ph type="sldNum" sz="quarter" idx="4294967295"/>
          </p:nvPr>
        </p:nvSpPr>
        <p:spPr bwMode="auto">
          <a:xfrm>
            <a:off x="3778250" y="9428163"/>
            <a:ext cx="2889250" cy="496887"/>
          </a:xfrm>
          <a:prstGeom prst="rect">
            <a:avLst/>
          </a:prstGeom>
          <a:noFill/>
          <a:ln>
            <a:miter lim="800000"/>
            <a:headEnd/>
            <a:tailEnd/>
          </a:ln>
        </p:spPr>
        <p:txBody>
          <a:bodyPr/>
          <a:lstStyle/>
          <a:p>
            <a:pPr eaLnBrk="1" hangingPunct="1"/>
            <a:fld id="{51061899-6434-4F41-B392-9DEF4F963369}" type="slidenum">
              <a:rPr lang="fr-FR" altLang="fr-FR" sz="1200">
                <a:solidFill>
                  <a:srgbClr val="000000"/>
                </a:solidFill>
                <a:latin typeface="Calibri" pitchFamily="34" charset="0"/>
              </a:rPr>
              <a:pPr eaLnBrk="1" hangingPunct="1"/>
              <a:t>4</a:t>
            </a:fld>
            <a:endParaRPr lang="fr-FR" altLang="fr-FR" sz="120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smtClean="0">
              <a:ea typeface="ＭＳ Ｐゴシック" pitchFamily="34" charset="-128"/>
            </a:endParaRPr>
          </a:p>
        </p:txBody>
      </p:sp>
      <p:sp>
        <p:nvSpPr>
          <p:cNvPr id="35844" name="Slide Number Placeholder 3"/>
          <p:cNvSpPr>
            <a:spLocks noGrp="1"/>
          </p:cNvSpPr>
          <p:nvPr>
            <p:ph type="sldNum" sz="quarter" idx="5"/>
          </p:nvPr>
        </p:nvSpPr>
        <p:spPr bwMode="auto">
          <a:xfrm>
            <a:off x="3777607" y="9428583"/>
            <a:ext cx="2889938" cy="496332"/>
          </a:xfrm>
          <a:prstGeom prst="rect">
            <a:avLst/>
          </a:prstGeom>
          <a:noFill/>
          <a:ln>
            <a:miter lim="800000"/>
            <a:headEnd/>
            <a:tailEnd/>
          </a:ln>
        </p:spPr>
        <p:txBody>
          <a:bodyPr wrap="square" numCol="1" anchorCtr="0" compatLnSpc="1">
            <a:prstTxWarp prst="textNoShape">
              <a:avLst/>
            </a:prstTxWarp>
          </a:bodyPr>
          <a:lstStyle/>
          <a:p>
            <a:fld id="{7F3C4C5A-CD4B-4137-B42C-9C0D325844B6}" type="slidenum">
              <a:rPr lang="nl-NL" smtClean="0">
                <a:solidFill>
                  <a:srgbClr val="000000"/>
                </a:solidFill>
                <a:ea typeface="ＭＳ Ｐゴシック" pitchFamily="34" charset="-128"/>
              </a:rPr>
              <a:pPr/>
              <a:t>5</a:t>
            </a:fld>
            <a:endParaRPr lang="nl-NL" smtClean="0">
              <a:solidFill>
                <a:srgbClr val="000000"/>
              </a:solidFill>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6868" name="Espace réservé du numéro de diapositive 3"/>
          <p:cNvSpPr>
            <a:spLocks noGrp="1"/>
          </p:cNvSpPr>
          <p:nvPr>
            <p:ph type="sldNum" sz="quarter" idx="5"/>
          </p:nvPr>
        </p:nvSpPr>
        <p:spPr bwMode="auto">
          <a:xfrm>
            <a:off x="3777607" y="9428583"/>
            <a:ext cx="2889938" cy="496332"/>
          </a:xfrm>
          <a:prstGeom prst="rect">
            <a:avLst/>
          </a:prstGeom>
          <a:noFill/>
          <a:ln>
            <a:miter lim="800000"/>
            <a:headEnd/>
            <a:tailEnd/>
          </a:ln>
        </p:spPr>
        <p:txBody>
          <a:bodyPr wrap="square" numCol="1" anchorCtr="0" compatLnSpc="1">
            <a:prstTxWarp prst="textNoShape">
              <a:avLst/>
            </a:prstTxWarp>
          </a:bodyPr>
          <a:lstStyle/>
          <a:p>
            <a:fld id="{24D8B347-9333-4E02-A52A-64C0CE81F7AD}" type="slidenum">
              <a:rPr lang="fr-FR" smtClean="0"/>
              <a:pPr/>
              <a:t>7</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Builds on the MDG targets on drinking water and basic sanitation (targets 6.1-6.2)</a:t>
            </a:r>
          </a:p>
          <a:p>
            <a:r>
              <a:rPr lang="en-US" dirty="0" smtClean="0"/>
              <a:t>Addresses the broader water context as emphasized at Rio+20 (targets 6.3-6.6)</a:t>
            </a:r>
          </a:p>
          <a:p>
            <a:r>
              <a:rPr lang="en-US" dirty="0" smtClean="0"/>
              <a:t>Acknowledges the importance of an enabling environment and means of implementation</a:t>
            </a:r>
          </a:p>
        </p:txBody>
      </p:sp>
      <p:sp>
        <p:nvSpPr>
          <p:cNvPr id="4" name="Slide Number Placeholder 3"/>
          <p:cNvSpPr>
            <a:spLocks noGrp="1"/>
          </p:cNvSpPr>
          <p:nvPr>
            <p:ph type="sldNum" sz="quarter" idx="10"/>
          </p:nvPr>
        </p:nvSpPr>
        <p:spPr>
          <a:xfrm>
            <a:off x="3776921" y="9428879"/>
            <a:ext cx="2890611" cy="496174"/>
          </a:xfrm>
          <a:prstGeom prst="rect">
            <a:avLst/>
          </a:prstGeom>
        </p:spPr>
        <p:txBody>
          <a:bodyPr lIns="90599" tIns="45299" rIns="90599" bIns="45299"/>
          <a:lstStyle/>
          <a:p>
            <a:fld id="{F4136DB4-22B5-4CB4-A5A4-AB522D0ACFFC}" type="slidenum">
              <a:rPr lang="en-GB" smtClean="0"/>
              <a:pPr/>
              <a:t>20</a:t>
            </a:fld>
            <a:endParaRPr lang="en-GB"/>
          </a:p>
        </p:txBody>
      </p:sp>
    </p:spTree>
    <p:extLst>
      <p:ext uri="{BB962C8B-B14F-4D97-AF65-F5344CB8AC3E}">
        <p14:creationId xmlns:p14="http://schemas.microsoft.com/office/powerpoint/2010/main" xmlns="" val="2711411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Calibri" charset="0"/>
            </a:endParaRPr>
          </a:p>
        </p:txBody>
      </p:sp>
      <p:sp>
        <p:nvSpPr>
          <p:cNvPr id="47107" name="Slide Number Placeholder 3"/>
          <p:cNvSpPr>
            <a:spLocks noGrp="1"/>
          </p:cNvSpPr>
          <p:nvPr>
            <p:ph type="sldNum" sz="quarter" idx="5"/>
          </p:nvPr>
        </p:nvSpPr>
        <p:spPr bwMode="auto">
          <a:xfrm>
            <a:off x="3777607" y="9428583"/>
            <a:ext cx="2889938" cy="49633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D49883-C71B-074B-A369-EC5565D6F5D1}" type="slidenum">
              <a:rPr lang="fr-FR" sz="1200">
                <a:solidFill>
                  <a:srgbClr val="000000"/>
                </a:solidFill>
                <a:latin typeface="Calibri" charset="0"/>
              </a:rPr>
              <a:pPr eaLnBrk="1" hangingPunct="1"/>
              <a:t>21</a:t>
            </a:fld>
            <a:endParaRPr lang="fr-FR" sz="1200">
              <a:solidFill>
                <a:srgbClr val="000000"/>
              </a:solidFill>
              <a:latin typeface="Calibri" charset="0"/>
            </a:endParaRPr>
          </a:p>
        </p:txBody>
      </p:sp>
    </p:spTree>
    <p:extLst>
      <p:ext uri="{BB962C8B-B14F-4D97-AF65-F5344CB8AC3E}">
        <p14:creationId xmlns:p14="http://schemas.microsoft.com/office/powerpoint/2010/main" xmlns="" val="413406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47C9B81F-C347-4BEF-BFDF-29C42F48304A}" type="datetimeFigureOut">
              <a:rPr lang="en-US" smtClean="0"/>
              <a:pPr/>
              <a:t>12/15/2016</a:t>
            </a:fld>
            <a:endParaRPr lang="en-US"/>
          </a:p>
        </p:txBody>
      </p:sp>
      <p:sp>
        <p:nvSpPr>
          <p:cNvPr id="19" name="Espace réservé du pied de page 18"/>
          <p:cNvSpPr>
            <a:spLocks noGrp="1"/>
          </p:cNvSpPr>
          <p:nvPr>
            <p:ph type="ftr" sz="quarter" idx="11"/>
          </p:nvPr>
        </p:nvSpPr>
        <p:spPr/>
        <p:txBody>
          <a:bodyPr/>
          <a:lstStyle/>
          <a:p>
            <a:endParaRPr kumimoji="0" lang="en-US"/>
          </a:p>
        </p:txBody>
      </p:sp>
      <p:sp>
        <p:nvSpPr>
          <p:cNvPr id="27" name="Espace réservé du numéro de diapositive 26"/>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7C9B81F-C347-4BEF-BFDF-29C42F48304A}" type="datetimeFigureOut">
              <a:rPr lang="en-US" smtClean="0"/>
              <a:pPr/>
              <a:t>12/15/2016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7C9B81F-C347-4BEF-BFDF-29C42F48304A}" type="datetimeFigureOut">
              <a:rPr lang="en-US" smtClean="0"/>
              <a:pPr/>
              <a:t>12/15/2016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2" name="Rectangle 10"/>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fr-CA" sz="2400">
              <a:latin typeface="Times New Roman" charset="0"/>
            </a:endParaRPr>
          </a:p>
        </p:txBody>
      </p:sp>
      <p:grpSp>
        <p:nvGrpSpPr>
          <p:cNvPr id="3" name="Group 5"/>
          <p:cNvGrpSpPr>
            <a:grpSpLocks/>
          </p:cNvGrpSpPr>
          <p:nvPr userDrawn="1"/>
        </p:nvGrpSpPr>
        <p:grpSpPr bwMode="auto">
          <a:xfrm>
            <a:off x="107950" y="115888"/>
            <a:ext cx="2293938" cy="3157537"/>
            <a:chOff x="361" y="672"/>
            <a:chExt cx="1445" cy="1989"/>
          </a:xfrm>
        </p:grpSpPr>
        <p:sp>
          <p:nvSpPr>
            <p:cNvPr id="4" name="Rectangle 12"/>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5" name="Rectangle 15"/>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6" name="Rectangle 16"/>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7" name="Rectangle 1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8"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9"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10"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11"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grpSp>
      <p:grpSp>
        <p:nvGrpSpPr>
          <p:cNvPr id="12" name="Group 2"/>
          <p:cNvGrpSpPr>
            <a:grpSpLocks/>
          </p:cNvGrpSpPr>
          <p:nvPr userDrawn="1"/>
        </p:nvGrpSpPr>
        <p:grpSpPr bwMode="auto">
          <a:xfrm>
            <a:off x="0" y="0"/>
            <a:ext cx="9144000" cy="6858000"/>
            <a:chOff x="0" y="0"/>
            <a:chExt cx="5760" cy="4320"/>
          </a:xfrm>
        </p:grpSpPr>
        <p:sp>
          <p:nvSpPr>
            <p:cNvPr id="13" name="Rectangle 14"/>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lang="fr-CA" sz="2400">
                <a:latin typeface="Times New Roman" charset="0"/>
              </a:endParaRPr>
            </a:p>
          </p:txBody>
        </p:sp>
        <p:sp>
          <p:nvSpPr>
            <p:cNvPr id="14" name="Rectangle 15"/>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grpSp>
          <p:nvGrpSpPr>
            <p:cNvPr id="15" name="Group 5"/>
            <p:cNvGrpSpPr>
              <a:grpSpLocks/>
            </p:cNvGrpSpPr>
            <p:nvPr userDrawn="1"/>
          </p:nvGrpSpPr>
          <p:grpSpPr bwMode="auto">
            <a:xfrm>
              <a:off x="0" y="672"/>
              <a:ext cx="1806" cy="1989"/>
              <a:chOff x="0" y="672"/>
              <a:chExt cx="1806" cy="1989"/>
            </a:xfrm>
          </p:grpSpPr>
          <p:sp>
            <p:nvSpPr>
              <p:cNvPr id="16" name="Rectangle 1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17" name="Rectangle 1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18" name="Rectangle 1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19" name="Rectangle 2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20" name="Rectangle 2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21"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22"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23"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24"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sp>
            <p:nvSpPr>
              <p:cNvPr id="25"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A" sz="2400">
                  <a:latin typeface="Times New Roman" charset="0"/>
                </a:endParaRPr>
              </a:p>
            </p:txBody>
          </p:sp>
        </p:grpSp>
      </p:grpSp>
    </p:spTree>
    <p:extLst>
      <p:ext uri="{BB962C8B-B14F-4D97-AF65-F5344CB8AC3E}">
        <p14:creationId xmlns:p14="http://schemas.microsoft.com/office/powerpoint/2010/main" xmlns="" val="4276101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2201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914400" y="277813"/>
            <a:ext cx="77724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914400" y="1600200"/>
            <a:ext cx="3810000" cy="21891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876800" y="1600200"/>
            <a:ext cx="3810000" cy="21891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914400" y="3941763"/>
            <a:ext cx="3810000" cy="2189162"/>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876800" y="3941763"/>
            <a:ext cx="3810000" cy="2189162"/>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noChangeArrowheads="1"/>
          </p:cNvSpPr>
          <p:nvPr>
            <p:ph type="dt" sz="half" idx="10"/>
          </p:nvPr>
        </p:nvSpPr>
        <p:spPr>
          <a:xfrm>
            <a:off x="914400" y="6251575"/>
            <a:ext cx="1981200" cy="457200"/>
          </a:xfrm>
          <a:prstGeom prst="rect">
            <a:avLst/>
          </a:prstGeom>
        </p:spPr>
        <p:txBody>
          <a:bodyPr/>
          <a:lstStyle>
            <a:lvl1pPr>
              <a:defRPr>
                <a:latin typeface="Calibri" pitchFamily="34" charset="0"/>
                <a:ea typeface="ＭＳ Ｐゴシック" pitchFamily="34" charset="-128"/>
                <a:cs typeface="+mn-cs"/>
              </a:defRPr>
            </a:lvl1pPr>
          </a:lstStyle>
          <a:p>
            <a:pPr>
              <a:defRPr/>
            </a:pPr>
            <a:endParaRPr lang="fr-FR"/>
          </a:p>
        </p:txBody>
      </p:sp>
      <p:sp>
        <p:nvSpPr>
          <p:cNvPr id="8" name="Espace réservé du pied de page 7"/>
          <p:cNvSpPr>
            <a:spLocks noGrp="1" noChangeArrowheads="1"/>
          </p:cNvSpPr>
          <p:nvPr>
            <p:ph type="ftr" sz="quarter" idx="11"/>
          </p:nvPr>
        </p:nvSpPr>
        <p:spPr>
          <a:xfrm>
            <a:off x="3352800" y="6248400"/>
            <a:ext cx="2971800" cy="457200"/>
          </a:xfrm>
          <a:prstGeom prst="rect">
            <a:avLst/>
          </a:prstGeom>
        </p:spPr>
        <p:txBody>
          <a:bodyPr/>
          <a:lstStyle>
            <a:lvl1pPr>
              <a:defRPr/>
            </a:lvl1pPr>
          </a:lstStyle>
          <a:p>
            <a:pPr>
              <a:defRPr/>
            </a:pPr>
            <a:r>
              <a:rPr lang="fr-FR"/>
              <a:t>ONAS</a:t>
            </a:r>
          </a:p>
        </p:txBody>
      </p:sp>
      <p:sp>
        <p:nvSpPr>
          <p:cNvPr id="9" name="Espace réservé du numéro de diapositive 8"/>
          <p:cNvSpPr>
            <a:spLocks noGrp="1" noChangeArrowheads="1"/>
          </p:cNvSpPr>
          <p:nvPr>
            <p:ph type="sldNum" sz="quarter" idx="12"/>
          </p:nvPr>
        </p:nvSpPr>
        <p:spPr>
          <a:xfrm>
            <a:off x="6781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7176EA2-DF9B-4DE8-8BC6-57D73B56273A}" type="slidenum">
              <a:rPr lang="fr-FR" altLang="fr-FR"/>
              <a:pPr>
                <a:defRPr/>
              </a:pPr>
              <a:t>‹N°›</a:t>
            </a:fld>
            <a:endParaRPr lang="fr-FR" altLang="fr-FR"/>
          </a:p>
        </p:txBody>
      </p:sp>
    </p:spTree>
    <p:extLst>
      <p:ext uri="{BB962C8B-B14F-4D97-AF65-F5344CB8AC3E}">
        <p14:creationId xmlns:p14="http://schemas.microsoft.com/office/powerpoint/2010/main" xmlns="" val="2993706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12242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95202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65801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58933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extLst>
      <p:ext uri="{BB962C8B-B14F-4D97-AF65-F5344CB8AC3E}">
        <p14:creationId xmlns:p14="http://schemas.microsoft.com/office/powerpoint/2010/main" xmlns="" val="427478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7C9B81F-C347-4BEF-BFDF-29C42F48304A}" type="datetimeFigureOut">
              <a:rPr lang="en-US" smtClean="0"/>
              <a:pPr/>
              <a:t>12/15/2016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3"/>
          <p:cNvSpPr/>
          <p:nvPr userDrawn="1"/>
        </p:nvSpPr>
        <p:spPr>
          <a:xfrm>
            <a:off x="-23813"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7ACBCA2-2593-43B4-B0CD-DA25AB27BF2B}" type="datetime1">
              <a:rPr lang="en-GB"/>
              <a:pPr>
                <a:defRPr/>
              </a:pPr>
              <a:t>15/12/2016</a:t>
            </a:fld>
            <a:endParaRPr lang="en-GB"/>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10" name="Slide Number Placeholder 5"/>
          <p:cNvSpPr>
            <a:spLocks noGrp="1"/>
          </p:cNvSpPr>
          <p:nvPr>
            <p:ph type="sldNum" sz="quarter" idx="12"/>
          </p:nvPr>
        </p:nvSpPr>
        <p:spPr>
          <a:xfrm>
            <a:off x="6875463" y="6356350"/>
            <a:ext cx="2133600" cy="365125"/>
          </a:xfrm>
          <a:prstGeom prst="rect">
            <a:avLst/>
          </a:prstGeom>
        </p:spPr>
        <p:txBody>
          <a:bodyPr/>
          <a:lstStyle>
            <a:lvl1pPr>
              <a:defRPr/>
            </a:lvl1pPr>
          </a:lstStyle>
          <a:p>
            <a:pPr>
              <a:defRPr/>
            </a:pPr>
            <a:fld id="{A73939FE-7BC6-42BD-B27E-1F76D60FE7C3}" type="slidenum">
              <a:rPr lang="en-GB"/>
              <a:pPr>
                <a:defRPr/>
              </a:pPr>
              <a:t>‹N°›</a:t>
            </a:fld>
            <a:endParaRPr lang="en-GB"/>
          </a:p>
        </p:txBody>
      </p:sp>
    </p:spTree>
    <p:extLst>
      <p:ext uri="{BB962C8B-B14F-4D97-AF65-F5344CB8AC3E}">
        <p14:creationId xmlns:p14="http://schemas.microsoft.com/office/powerpoint/2010/main" xmlns="" val="79524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47C9B81F-C347-4BEF-BFDF-29C42F48304A}" type="datetimeFigureOut">
              <a:rPr lang="en-US" smtClean="0"/>
              <a:pPr/>
              <a:t>12/15/2016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7C9B81F-C347-4BEF-BFDF-29C42F48304A}" type="datetimeFigureOut">
              <a:rPr lang="en-US" smtClean="0"/>
              <a:pPr/>
              <a:t>12/15/2016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47C9B81F-C347-4BEF-BFDF-29C42F48304A}" type="datetimeFigureOut">
              <a:rPr lang="en-US" smtClean="0"/>
              <a:pPr/>
              <a:t>12/15/2016</a:t>
            </a:fld>
            <a:endParaRPr lang="en-US"/>
          </a:p>
        </p:txBody>
      </p:sp>
      <p:sp>
        <p:nvSpPr>
          <p:cNvPr id="8" name="Espace réservé du pied de page 7"/>
          <p:cNvSpPr>
            <a:spLocks noGrp="1"/>
          </p:cNvSpPr>
          <p:nvPr>
            <p:ph type="ftr" sz="quarter" idx="11"/>
          </p:nvPr>
        </p:nvSpPr>
        <p:spPr/>
        <p:txBody>
          <a:bodyPr/>
          <a:lstStyle/>
          <a:p>
            <a:endParaRPr kumimoji="0" lang="en-US" dirty="0"/>
          </a:p>
        </p:txBody>
      </p:sp>
      <p:sp>
        <p:nvSpPr>
          <p:cNvPr id="9" name="Espace réservé du numéro de diapositive 8"/>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7C9B81F-C347-4BEF-BFDF-29C42F48304A}" type="datetimeFigureOut">
              <a:rPr lang="en-US" smtClean="0"/>
              <a:pPr/>
              <a:t>12/15/2016</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C9B81F-C347-4BEF-BFDF-29C42F48304A}" type="datetimeFigureOut">
              <a:rPr lang="en-US" smtClean="0"/>
              <a:pPr/>
              <a:t>12/15/2016</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7C9B81F-C347-4BEF-BFDF-29C42F48304A}" type="datetimeFigureOut">
              <a:rPr lang="en-US" smtClean="0"/>
              <a:pPr/>
              <a:t>12/15/2016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042AED99-7FB4-404E-8A97-64753DCE42EC}" type="slidenum">
              <a:rPr kumimoji="0" lang="en-US" smtClean="0"/>
              <a:pPr/>
              <a:t>‹N°›</a:t>
            </a:fld>
            <a:endParaRPr kumimoji="0"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47C9B81F-C347-4BEF-BFDF-29C42F48304A}" type="datetimeFigureOut">
              <a:rPr lang="en-US" smtClean="0"/>
              <a:pPr/>
              <a:t>12/15/2016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‹N°›</a:t>
            </a:fld>
            <a:endParaRPr kumimoji="0" lang="en-US"/>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12/15/2016</a:t>
            </a:fld>
            <a:endParaRPr lang="en-US" dirty="0">
              <a:solidFill>
                <a:schemeClr val="tx2">
                  <a:shade val="90000"/>
                </a:scheme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‹N°›</a:t>
            </a:fld>
            <a:endParaRPr kumimoji="0" lang="en-US" dirty="0">
              <a:solidFill>
                <a:schemeClr val="tx2">
                  <a:shade val="90000"/>
                </a:scheme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14" name="Line 10"/>
          <p:cNvSpPr>
            <a:spLocks noChangeShapeType="1"/>
          </p:cNvSpPr>
          <p:nvPr userDrawn="1"/>
        </p:nvSpPr>
        <p:spPr bwMode="auto">
          <a:xfrm>
            <a:off x="34925" y="765175"/>
            <a:ext cx="9109075" cy="0"/>
          </a:xfrm>
          <a:prstGeom prst="line">
            <a:avLst/>
          </a:prstGeom>
          <a:noFill/>
          <a:ln w="12700" cap="sq">
            <a:solidFill>
              <a:schemeClr val="tx1"/>
            </a:solidFill>
            <a:round/>
            <a:headEnd type="none" w="sm" len="sm"/>
            <a:tailEnd type="none" w="sm" len="sm"/>
          </a:ln>
          <a:effectLst>
            <a:prstShdw prst="shdw17" dist="17961" dir="13500000">
              <a:srgbClr val="000000">
                <a:alpha val="50000"/>
              </a:srgbClr>
            </a:prstShdw>
          </a:effectLst>
          <a:extLst>
            <a:ext uri="{909E8E84-426E-40dd-AFC4-6F175D3DCCD1}">
              <a14:hiddenFill xmlns="" xmlns:a14="http://schemas.microsoft.com/office/drawing/2010/main">
                <a:noFill/>
              </a14:hiddenFill>
            </a:ext>
          </a:extLst>
        </p:spPr>
        <p:txBody>
          <a:bodyPr wrap="none"/>
          <a:lstStyle/>
          <a:p>
            <a:endParaRPr lang="fr-FR"/>
          </a:p>
        </p:txBody>
      </p:sp>
      <p:sp>
        <p:nvSpPr>
          <p:cNvPr id="15" name="Line 24"/>
          <p:cNvSpPr>
            <a:spLocks noChangeShapeType="1"/>
          </p:cNvSpPr>
          <p:nvPr userDrawn="1"/>
        </p:nvSpPr>
        <p:spPr bwMode="auto">
          <a:xfrm>
            <a:off x="71438" y="6143625"/>
            <a:ext cx="8964612" cy="0"/>
          </a:xfrm>
          <a:prstGeom prst="line">
            <a:avLst/>
          </a:prstGeom>
          <a:noFill/>
          <a:ln w="38100">
            <a:solidFill>
              <a:schemeClr val="accent5">
                <a:lumMod val="50000"/>
              </a:schemeClr>
            </a:solidFill>
            <a:round/>
            <a:headEnd/>
            <a:tailEnd/>
          </a:ln>
          <a:effectLst/>
        </p:spPr>
        <p:txBody>
          <a:bodyPr/>
          <a:lstStyle/>
          <a:p>
            <a:pPr eaLnBrk="1" hangingPunct="1">
              <a:defRPr/>
            </a:pPr>
            <a:endParaRPr lang="fr-FR">
              <a:ea typeface="+mn-ea"/>
              <a:cs typeface="+mn-cs"/>
            </a:endParaRPr>
          </a:p>
        </p:txBody>
      </p:sp>
      <p:sp>
        <p:nvSpPr>
          <p:cNvPr id="16" name="Line 23"/>
          <p:cNvSpPr>
            <a:spLocks noChangeShapeType="1"/>
          </p:cNvSpPr>
          <p:nvPr userDrawn="1"/>
        </p:nvSpPr>
        <p:spPr bwMode="auto">
          <a:xfrm>
            <a:off x="434975" y="785813"/>
            <a:ext cx="8137525" cy="0"/>
          </a:xfrm>
          <a:prstGeom prst="line">
            <a:avLst/>
          </a:prstGeom>
          <a:noFill/>
          <a:ln w="127000">
            <a:solidFill>
              <a:srgbClr val="0033CC"/>
            </a:solidFill>
            <a:round/>
            <a:headEnd/>
            <a:tailEnd/>
          </a:ln>
          <a:extLst>
            <a:ext uri="{909E8E84-426E-40dd-AFC4-6F175D3DCCD1}">
              <a14:hiddenFill xmlns="" xmlns:a14="http://schemas.microsoft.com/office/drawing/2010/main">
                <a:noFill/>
              </a14:hiddenFill>
            </a:ext>
          </a:extLst>
        </p:spPr>
        <p:txBody>
          <a:bodyPr/>
          <a:lstStyle/>
          <a:p>
            <a:endParaRPr lang="fr-FR"/>
          </a:p>
        </p:txBody>
      </p:sp>
      <p:pic>
        <p:nvPicPr>
          <p:cNvPr id="17" name="Image 2"/>
          <p:cNvPicPr>
            <a:picLocks noChangeArrowheads="1"/>
          </p:cNvPicPr>
          <p:nvPr userDrawn="1"/>
        </p:nvPicPr>
        <p:blipFill>
          <a:blip r:embed="rId22" cstate="email">
            <a:extLst>
              <a:ext uri="{28A0092B-C50C-407E-A947-70E740481C1C}">
                <a14:useLocalDpi xmlns:a14="http://schemas.microsoft.com/office/drawing/2010/main" xmlns="" val="0"/>
              </a:ext>
            </a:extLst>
          </a:blip>
          <a:srcRect/>
          <a:stretch>
            <a:fillRect/>
          </a:stretch>
        </p:blipFill>
        <p:spPr bwMode="auto">
          <a:xfrm>
            <a:off x="142875" y="6215063"/>
            <a:ext cx="1357313" cy="642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95" r:id="rId1"/>
    <p:sldLayoutId id="2147487796" r:id="rId2"/>
    <p:sldLayoutId id="2147487797" r:id="rId3"/>
    <p:sldLayoutId id="2147487798" r:id="rId4"/>
    <p:sldLayoutId id="2147487799" r:id="rId5"/>
    <p:sldLayoutId id="2147487800" r:id="rId6"/>
    <p:sldLayoutId id="2147487801" r:id="rId7"/>
    <p:sldLayoutId id="2147487802" r:id="rId8"/>
    <p:sldLayoutId id="2147487803" r:id="rId9"/>
    <p:sldLayoutId id="2147487804" r:id="rId10"/>
    <p:sldLayoutId id="2147487805" r:id="rId11"/>
    <p:sldLayoutId id="2147487806" r:id="rId12"/>
    <p:sldLayoutId id="2147487807" r:id="rId13"/>
    <p:sldLayoutId id="2147487808" r:id="rId14"/>
    <p:sldLayoutId id="2147487780" r:id="rId15"/>
    <p:sldLayoutId id="2147487781" r:id="rId16"/>
    <p:sldLayoutId id="2147487782" r:id="rId17"/>
    <p:sldLayoutId id="2147487784" r:id="rId18"/>
    <p:sldLayoutId id="2147487786" r:id="rId19"/>
    <p:sldLayoutId id="2147487811" r:id="rId20"/>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8.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188912" y="260350"/>
            <a:ext cx="8526492" cy="1454138"/>
          </a:xfrm>
          <a:prstGeom prst="rect">
            <a:avLst/>
          </a:prstGeom>
          <a:solidFill>
            <a:schemeClr val="tx2">
              <a:lumMod val="50000"/>
            </a:schemeClr>
          </a:solidFill>
        </p:spPr>
        <p:txBody>
          <a:bodyPr>
            <a:norm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fr-FR" sz="2000" b="1" dirty="0" smtClean="0">
              <a:solidFill>
                <a:schemeClr val="bg1"/>
              </a:solidFill>
              <a:latin typeface="Imprint MT Shadow" pitchFamily="82" charset="0"/>
              <a:ea typeface="Batang" pitchFamily="18" charset="-127"/>
            </a:endParaRPr>
          </a:p>
          <a:p>
            <a:pPr algn="ctr"/>
            <a:r>
              <a:rPr lang="fr-FR" sz="2000" b="1" dirty="0" smtClean="0">
                <a:solidFill>
                  <a:schemeClr val="bg1"/>
                </a:solidFill>
                <a:latin typeface="Imprint MT Shadow" pitchFamily="82" charset="0"/>
                <a:ea typeface="Batang" pitchFamily="18" charset="-127"/>
              </a:rPr>
              <a:t>OPTIMISATION ÉNERGÉTIQUE DES SERVICES D’EAU EN MILIEU RURAL ET DANS LES PETITS CENTRES</a:t>
            </a:r>
            <a:endParaRPr lang="fr-FR" sz="2000" dirty="0">
              <a:solidFill>
                <a:schemeClr val="bg1"/>
              </a:solidFill>
              <a:latin typeface="Imprint MT Shadow" pitchFamily="82" charset="0"/>
              <a:ea typeface="Batang" pitchFamily="18" charset="-127"/>
            </a:endParaRPr>
          </a:p>
        </p:txBody>
      </p:sp>
      <p:pic>
        <p:nvPicPr>
          <p:cNvPr id="2051" name="Image 10"/>
          <p:cNvPicPr>
            <a:picLocks noChangeAspect="1"/>
          </p:cNvPicPr>
          <p:nvPr/>
        </p:nvPicPr>
        <p:blipFill>
          <a:blip r:embed="rId3" cstate="print"/>
          <a:srcRect t="14845" b="13251"/>
          <a:stretch>
            <a:fillRect/>
          </a:stretch>
        </p:blipFill>
        <p:spPr bwMode="auto">
          <a:xfrm>
            <a:off x="6084888" y="5445125"/>
            <a:ext cx="2562225" cy="1223963"/>
          </a:xfrm>
          <a:prstGeom prst="rect">
            <a:avLst/>
          </a:prstGeom>
          <a:noFill/>
          <a:ln w="9525">
            <a:noFill/>
            <a:miter lim="800000"/>
            <a:headEnd/>
            <a:tailEnd/>
          </a:ln>
        </p:spPr>
      </p:pic>
      <p:pic>
        <p:nvPicPr>
          <p:cNvPr id="2052" name="Image 1"/>
          <p:cNvPicPr>
            <a:picLocks noChangeAspect="1"/>
          </p:cNvPicPr>
          <p:nvPr/>
        </p:nvPicPr>
        <p:blipFill>
          <a:blip r:embed="rId4" cstate="print"/>
          <a:srcRect/>
          <a:stretch>
            <a:fillRect/>
          </a:stretch>
        </p:blipFill>
        <p:spPr bwMode="auto">
          <a:xfrm>
            <a:off x="188913" y="2954338"/>
            <a:ext cx="2511425" cy="2101850"/>
          </a:xfrm>
          <a:prstGeom prst="rect">
            <a:avLst/>
          </a:prstGeom>
          <a:noFill/>
          <a:ln w="9525">
            <a:noFill/>
            <a:miter lim="800000"/>
            <a:headEnd/>
            <a:tailEnd/>
          </a:ln>
        </p:spPr>
      </p:pic>
      <p:pic>
        <p:nvPicPr>
          <p:cNvPr id="2055" name="Image 1"/>
          <p:cNvPicPr>
            <a:picLocks noChangeAspect="1"/>
          </p:cNvPicPr>
          <p:nvPr/>
        </p:nvPicPr>
        <p:blipFill>
          <a:blip r:embed="rId5" cstate="print"/>
          <a:srcRect/>
          <a:stretch>
            <a:fillRect/>
          </a:stretch>
        </p:blipFill>
        <p:spPr bwMode="auto">
          <a:xfrm>
            <a:off x="4251325" y="5445125"/>
            <a:ext cx="1616075" cy="1149350"/>
          </a:xfrm>
          <a:prstGeom prst="rect">
            <a:avLst/>
          </a:prstGeom>
          <a:noFill/>
          <a:ln w="9525">
            <a:noFill/>
            <a:miter lim="800000"/>
            <a:headEnd/>
            <a:tailEnd/>
          </a:ln>
        </p:spPr>
      </p:pic>
      <p:pic>
        <p:nvPicPr>
          <p:cNvPr id="1027" name="Picture 3" descr="C:\Users\ndiop\AppData\Local\Microsoft\Windows\INetCache\IE\LKC0OJQ4\300px-Luxembourg_Groupe_électrogène_Deutz_1907_plaque_GD[1].jpg"/>
          <p:cNvPicPr>
            <a:picLocks noChangeAspect="1" noChangeArrowheads="1"/>
          </p:cNvPicPr>
          <p:nvPr/>
        </p:nvPicPr>
        <p:blipFill>
          <a:blip r:embed="rId6" cstate="print"/>
          <a:srcRect/>
          <a:stretch>
            <a:fillRect/>
          </a:stretch>
        </p:blipFill>
        <p:spPr bwMode="auto">
          <a:xfrm>
            <a:off x="4114800" y="3121152"/>
            <a:ext cx="914400" cy="615696"/>
          </a:xfrm>
          <a:prstGeom prst="rect">
            <a:avLst/>
          </a:prstGeom>
          <a:noFill/>
        </p:spPr>
      </p:pic>
      <p:pic>
        <p:nvPicPr>
          <p:cNvPr id="1029" name="Picture 5" descr="C:\Users\ndiop\AppData\Local\Microsoft\Windows\INetCache\IE\8AODW58R\GROUPE_ELECTROGENE_GELEC_DIESEL_LION12[1].jpg"/>
          <p:cNvPicPr>
            <a:picLocks noChangeAspect="1" noChangeArrowheads="1"/>
          </p:cNvPicPr>
          <p:nvPr/>
        </p:nvPicPr>
        <p:blipFill>
          <a:blip r:embed="rId7" cstate="print"/>
          <a:srcRect/>
          <a:stretch>
            <a:fillRect/>
          </a:stretch>
        </p:blipFill>
        <p:spPr bwMode="auto">
          <a:xfrm>
            <a:off x="2571736" y="2500306"/>
            <a:ext cx="3643338" cy="2928958"/>
          </a:xfrm>
          <a:prstGeom prst="rect">
            <a:avLst/>
          </a:prstGeom>
          <a:noFill/>
        </p:spPr>
      </p:pic>
      <p:pic>
        <p:nvPicPr>
          <p:cNvPr id="15" name="Picture 3"/>
          <p:cNvPicPr>
            <a:picLocks noChangeAspect="1" noChangeArrowheads="1"/>
          </p:cNvPicPr>
          <p:nvPr/>
        </p:nvPicPr>
        <p:blipFill>
          <a:blip r:embed="rId8" cstate="print"/>
          <a:srcRect/>
          <a:stretch>
            <a:fillRect/>
          </a:stretch>
        </p:blipFill>
        <p:spPr bwMode="auto">
          <a:xfrm>
            <a:off x="6286512" y="2500306"/>
            <a:ext cx="2500330" cy="2928958"/>
          </a:xfrm>
          <a:prstGeom prst="rect">
            <a:avLst/>
          </a:prstGeom>
          <a:noFill/>
          <a:ln w="9525">
            <a:noFill/>
            <a:miter lim="800000"/>
            <a:headEnd/>
            <a:tailEnd/>
          </a:ln>
          <a:effectLst/>
        </p:spPr>
      </p:pic>
      <p:sp>
        <p:nvSpPr>
          <p:cNvPr id="16" name="ZoneTexte 15"/>
          <p:cNvSpPr txBox="1"/>
          <p:nvPr/>
        </p:nvSpPr>
        <p:spPr>
          <a:xfrm>
            <a:off x="0" y="6215082"/>
            <a:ext cx="4357686" cy="338554"/>
          </a:xfrm>
          <a:prstGeom prst="rect">
            <a:avLst/>
          </a:prstGeom>
          <a:solidFill>
            <a:srgbClr val="FFFFCC"/>
          </a:solidFill>
          <a:ln>
            <a:solidFill>
              <a:schemeClr val="tx1"/>
            </a:solidFill>
          </a:ln>
        </p:spPr>
        <p:txBody>
          <a:bodyPr wrap="square" rtlCol="0">
            <a:spAutoFit/>
          </a:bodyPr>
          <a:lstStyle/>
          <a:p>
            <a:r>
              <a:rPr lang="fr-FR" sz="1600" b="1" dirty="0" smtClean="0"/>
              <a:t>Présenté par  </a:t>
            </a:r>
            <a:r>
              <a:rPr lang="fr-FR" sz="1600" b="1" dirty="0" err="1" smtClean="0"/>
              <a:t>Ndiamé</a:t>
            </a:r>
            <a:r>
              <a:rPr lang="fr-FR" sz="1600" b="1" dirty="0" smtClean="0"/>
              <a:t> DIOP: DCE / OFOR</a:t>
            </a:r>
            <a:endParaRPr lang="fr-FR" sz="1600" b="1" dirty="0"/>
          </a:p>
        </p:txBody>
      </p:sp>
      <p:sp>
        <p:nvSpPr>
          <p:cNvPr id="17" name="ZoneTexte 16"/>
          <p:cNvSpPr txBox="1"/>
          <p:nvPr/>
        </p:nvSpPr>
        <p:spPr>
          <a:xfrm>
            <a:off x="3071802" y="1928802"/>
            <a:ext cx="5647123" cy="369332"/>
          </a:xfrm>
          <a:prstGeom prst="rect">
            <a:avLst/>
          </a:prstGeom>
          <a:noFill/>
        </p:spPr>
        <p:txBody>
          <a:bodyPr wrap="none" rtlCol="0">
            <a:spAutoFit/>
          </a:bodyPr>
          <a:lstStyle/>
          <a:p>
            <a:r>
              <a:rPr lang="fr-FR" i="1" dirty="0" smtClean="0">
                <a:solidFill>
                  <a:schemeClr val="tx2">
                    <a:lumMod val="75000"/>
                  </a:schemeClr>
                </a:solidFill>
                <a:latin typeface="Arial Rounded MT Bold" pitchFamily="34" charset="0"/>
              </a:rPr>
              <a:t>Résidence  </a:t>
            </a:r>
            <a:r>
              <a:rPr lang="fr-FR" i="1" dirty="0" err="1" smtClean="0">
                <a:solidFill>
                  <a:schemeClr val="tx2">
                    <a:lumMod val="75000"/>
                  </a:schemeClr>
                </a:solidFill>
                <a:latin typeface="Arial Rounded MT Bold" pitchFamily="34" charset="0"/>
              </a:rPr>
              <a:t>Mamoune</a:t>
            </a:r>
            <a:r>
              <a:rPr lang="fr-FR" i="1" dirty="0" smtClean="0">
                <a:solidFill>
                  <a:schemeClr val="tx2">
                    <a:lumMod val="75000"/>
                  </a:schemeClr>
                </a:solidFill>
                <a:latin typeface="Arial Rounded MT Bold" pitchFamily="34" charset="0"/>
              </a:rPr>
              <a:t>                08 novembre 2016</a:t>
            </a:r>
            <a:endParaRPr lang="fr-FR" i="1" dirty="0">
              <a:solidFill>
                <a:schemeClr val="tx2">
                  <a:lumMod val="75000"/>
                </a:schemeClr>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2AED99-7FB4-404E-8A97-64753DCE42EC}" type="slidenum">
              <a:rPr kumimoji="0" lang="en-US" smtClean="0"/>
              <a:pPr/>
              <a:t>10</a:t>
            </a:fld>
            <a:endParaRPr kumimoji="0" lang="en-US"/>
          </a:p>
        </p:txBody>
      </p:sp>
      <p:graphicFrame>
        <p:nvGraphicFramePr>
          <p:cNvPr id="5" name="Graphique 4"/>
          <p:cNvGraphicFramePr>
            <a:graphicFrameLocks/>
          </p:cNvGraphicFramePr>
          <p:nvPr/>
        </p:nvGraphicFramePr>
        <p:xfrm>
          <a:off x="714348" y="2714620"/>
          <a:ext cx="7143800" cy="32985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au 5"/>
          <p:cNvGraphicFramePr>
            <a:graphicFrameLocks noGrp="1"/>
          </p:cNvGraphicFramePr>
          <p:nvPr/>
        </p:nvGraphicFramePr>
        <p:xfrm>
          <a:off x="1428728" y="1000108"/>
          <a:ext cx="5643601" cy="1654022"/>
        </p:xfrm>
        <a:graphic>
          <a:graphicData uri="http://schemas.openxmlformats.org/drawingml/2006/table">
            <a:tbl>
              <a:tblPr/>
              <a:tblGrid>
                <a:gridCol w="2771591"/>
                <a:gridCol w="1295417"/>
                <a:gridCol w="1576593"/>
              </a:tblGrid>
              <a:tr h="339331">
                <a:tc>
                  <a:txBody>
                    <a:bodyPr/>
                    <a:lstStyle/>
                    <a:p>
                      <a:pPr algn="l" fontAlgn="b"/>
                      <a:r>
                        <a:rPr lang="fr-FR" sz="1200" b="0" i="0" u="none" strike="noStrike" baseline="0" dirty="0" smtClean="0">
                          <a:solidFill>
                            <a:srgbClr val="000000"/>
                          </a:solidFill>
                          <a:latin typeface="Calibri"/>
                        </a:rPr>
                        <a:t>  </a:t>
                      </a:r>
                      <a:r>
                        <a:rPr lang="fr-FR" sz="1600" b="1" i="0" u="none" strike="noStrike" baseline="0" dirty="0" smtClean="0">
                          <a:solidFill>
                            <a:srgbClr val="000000"/>
                          </a:solidFill>
                          <a:latin typeface="Calibri"/>
                        </a:rPr>
                        <a:t>PRODUCTIONS EN 2012</a:t>
                      </a:r>
                      <a:endParaRPr lang="fr-FR" sz="12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latin typeface="Calibri"/>
                        </a:rPr>
                        <a:t>Production (m3)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600" b="0" i="0" u="none" strike="noStrike" dirty="0" smtClean="0">
                        <a:solidFill>
                          <a:srgbClr val="000000"/>
                        </a:solidFill>
                        <a:latin typeface="Calibri"/>
                      </a:endParaRPr>
                    </a:p>
                    <a:p>
                      <a:pPr algn="l" fontAlgn="b"/>
                      <a:r>
                        <a:rPr lang="fr-FR" sz="1600" b="0" i="0" u="none" strike="noStrike" dirty="0" smtClean="0">
                          <a:solidFill>
                            <a:srgbClr val="000000"/>
                          </a:solidFill>
                          <a:latin typeface="Calibri"/>
                        </a:rPr>
                        <a:t>% </a:t>
                      </a:r>
                      <a:r>
                        <a:rPr lang="fr-FR" sz="1600" b="0" i="0" u="none" strike="noStrike" dirty="0">
                          <a:solidFill>
                            <a:srgbClr val="000000"/>
                          </a:solidFill>
                          <a:latin typeface="Calibri"/>
                        </a:rPr>
                        <a:t>Production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339331">
                <a:tc>
                  <a:txBody>
                    <a:bodyPr/>
                    <a:lstStyle/>
                    <a:p>
                      <a:pPr algn="l" fontAlgn="b"/>
                      <a:r>
                        <a:rPr lang="fr-FR" sz="1600" b="0" i="0" u="none" strike="noStrike" dirty="0">
                          <a:solidFill>
                            <a:srgbClr val="000000"/>
                          </a:solidFill>
                          <a:latin typeface="Calibri"/>
                        </a:rPr>
                        <a:t>Production des SAEP (SENELEC)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37 522 930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331">
                <a:tc>
                  <a:txBody>
                    <a:bodyPr/>
                    <a:lstStyle/>
                    <a:p>
                      <a:pPr algn="l" fontAlgn="b"/>
                      <a:r>
                        <a:rPr lang="fr-FR" sz="1600" b="0" i="0" u="none" strike="noStrike" dirty="0">
                          <a:solidFill>
                            <a:srgbClr val="000000"/>
                          </a:solidFill>
                          <a:latin typeface="Calibri"/>
                        </a:rPr>
                        <a:t>Production des SAEP (DIESEL &amp; THERMIQUE)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00"/>
                          </a:solidFill>
                          <a:latin typeface="Calibri"/>
                        </a:rPr>
                        <a:t>45 681 086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331">
                <a:tc>
                  <a:txBody>
                    <a:bodyPr/>
                    <a:lstStyle/>
                    <a:p>
                      <a:pPr algn="l" fontAlgn="b"/>
                      <a:r>
                        <a:rPr lang="fr-FR" sz="1600" b="0" i="0" u="none" strike="noStrike">
                          <a:solidFill>
                            <a:srgbClr val="000000"/>
                          </a:solidFill>
                          <a:latin typeface="Calibri"/>
                        </a:rPr>
                        <a:t>Production des SAEP (SOLAIRE)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a:solidFill>
                            <a:srgbClr val="000000"/>
                          </a:solidFill>
                          <a:latin typeface="Calibri"/>
                        </a:rPr>
                        <a:t>11 316 424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dirty="0">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itre 1"/>
          <p:cNvSpPr txBox="1">
            <a:spLocks/>
          </p:cNvSpPr>
          <p:nvPr/>
        </p:nvSpPr>
        <p:spPr>
          <a:xfrm>
            <a:off x="0" y="0"/>
            <a:ext cx="9144000" cy="461665"/>
          </a:xfrm>
          <a:prstGeom prst="rect">
            <a:avLst/>
          </a:prstGeom>
          <a:solidFill>
            <a:srgbClr val="000090"/>
          </a:solidFill>
          <a:ln>
            <a:noFill/>
          </a:ln>
        </p:spPr>
        <p:txBody>
          <a:bodyPr wrap="square">
            <a:spAutoFit/>
          </a:bodyPr>
          <a:lstStyle/>
          <a:p>
            <a:pPr algn="ctr" eaLnBrk="1" hangingPunct="1">
              <a:defRPr/>
            </a:pPr>
            <a:r>
              <a:rPr lang="fr-FR" altLang="fr-FR" sz="2400" b="1" cap="all" dirty="0" smtClean="0">
                <a:solidFill>
                  <a:srgbClr val="FFFFFF"/>
                </a:solidFill>
                <a:latin typeface="Arial"/>
              </a:rPr>
              <a:t>PRODUCTION PAR SOURCE D’ENERGIE </a:t>
            </a:r>
            <a:endParaRPr lang="fr-FR" altLang="fr-FR" sz="2400" b="1" cap="all" dirty="0">
              <a:solidFill>
                <a:srgbClr val="FFFFFF"/>
              </a:solidFill>
              <a:latin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523220"/>
          </a:xfrm>
          <a:prstGeom prst="rect">
            <a:avLst/>
          </a:prstGeom>
          <a:solidFill>
            <a:srgbClr val="000090"/>
          </a:solidFill>
          <a:ln>
            <a:noFill/>
          </a:ln>
        </p:spPr>
        <p:txBody>
          <a:bodyPr>
            <a:spAutoFit/>
          </a:bodyPr>
          <a:lstStyle/>
          <a:p>
            <a:pPr marL="0" marR="0" lvl="0" indent="0" algn="ctr" defTabSz="914400" eaLnBrk="1" latinLnBrk="0" hangingPunct="1">
              <a:lnSpc>
                <a:spcPct val="100000"/>
              </a:lnSpc>
              <a:buClrTx/>
              <a:buSzTx/>
              <a:buFontTx/>
              <a:buNone/>
              <a:tabLst/>
              <a:defRPr/>
            </a:pPr>
            <a:r>
              <a:rPr lang="fr-FR" altLang="ja-JP" sz="2800" b="1" cap="all" dirty="0" smtClean="0">
                <a:solidFill>
                  <a:srgbClr val="FFFFFF"/>
                </a:solidFill>
                <a:latin typeface="Arial"/>
              </a:rPr>
              <a:t>ENERGIE  THERMIQUE</a:t>
            </a:r>
          </a:p>
        </p:txBody>
      </p:sp>
      <p:sp>
        <p:nvSpPr>
          <p:cNvPr id="3" name="ZoneTexte 2"/>
          <p:cNvSpPr txBox="1"/>
          <p:nvPr/>
        </p:nvSpPr>
        <p:spPr>
          <a:xfrm>
            <a:off x="285720" y="1052736"/>
            <a:ext cx="8429683" cy="923330"/>
          </a:xfrm>
          <a:prstGeom prst="rect">
            <a:avLst/>
          </a:prstGeom>
          <a:solidFill>
            <a:srgbClr val="FFC000"/>
          </a:solidFill>
        </p:spPr>
        <p:txBody>
          <a:bodyPr wrap="square" rtlCol="0">
            <a:spAutoFit/>
          </a:bodyPr>
          <a:lstStyle/>
          <a:p>
            <a:pPr indent="-342900"/>
            <a:r>
              <a:rPr lang="fr-FR" dirty="0" smtClean="0"/>
              <a:t>Le groupe thermique diesel   est une source d’énergie utilisée depuis la création des premiers forages motorisés.</a:t>
            </a:r>
          </a:p>
          <a:p>
            <a:pPr indent="-342900"/>
            <a:r>
              <a:rPr lang="fr-FR" dirty="0" smtClean="0"/>
              <a:t>Source d’énergie la plus utilisée avec 64% sur l’ensemble du parc</a:t>
            </a:r>
            <a:endParaRPr lang="fr-CA" dirty="0"/>
          </a:p>
        </p:txBody>
      </p:sp>
      <p:graphicFrame>
        <p:nvGraphicFramePr>
          <p:cNvPr id="6" name="Diagramme 5"/>
          <p:cNvGraphicFramePr/>
          <p:nvPr/>
        </p:nvGraphicFramePr>
        <p:xfrm>
          <a:off x="285720" y="2071678"/>
          <a:ext cx="42862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Graphique 7"/>
          <p:cNvGraphicFramePr/>
          <p:nvPr/>
        </p:nvGraphicFramePr>
        <p:xfrm>
          <a:off x="4643438" y="2071678"/>
          <a:ext cx="4357718" cy="3857652"/>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523220"/>
          </a:xfrm>
          <a:prstGeom prst="rect">
            <a:avLst/>
          </a:prstGeom>
          <a:solidFill>
            <a:srgbClr val="000090"/>
          </a:solidFill>
          <a:ln>
            <a:noFill/>
          </a:ln>
        </p:spPr>
        <p:txBody>
          <a:bodyPr>
            <a:spAutoFit/>
          </a:bodyPr>
          <a:lstStyle/>
          <a:p>
            <a:pPr marL="0" marR="0" lvl="0" indent="0" algn="ctr" defTabSz="914400" eaLnBrk="1" latinLnBrk="0" hangingPunct="1">
              <a:lnSpc>
                <a:spcPct val="100000"/>
              </a:lnSpc>
              <a:buClrTx/>
              <a:buSzTx/>
              <a:buFontTx/>
              <a:buNone/>
              <a:tabLst/>
              <a:defRPr/>
            </a:pPr>
            <a:r>
              <a:rPr lang="fr-FR" altLang="ja-JP" sz="2800" b="1" cap="all" dirty="0" smtClean="0">
                <a:solidFill>
                  <a:srgbClr val="FFFFFF"/>
                </a:solidFill>
                <a:latin typeface="Arial"/>
              </a:rPr>
              <a:t>ENERGIE  THERMIQUE</a:t>
            </a:r>
          </a:p>
        </p:txBody>
      </p:sp>
      <p:graphicFrame>
        <p:nvGraphicFramePr>
          <p:cNvPr id="3" name="Tableau 2"/>
          <p:cNvGraphicFramePr>
            <a:graphicFrameLocks noGrp="1"/>
          </p:cNvGraphicFramePr>
          <p:nvPr/>
        </p:nvGraphicFramePr>
        <p:xfrm>
          <a:off x="571472" y="1397000"/>
          <a:ext cx="8001056" cy="3677920"/>
        </p:xfrm>
        <a:graphic>
          <a:graphicData uri="http://schemas.openxmlformats.org/drawingml/2006/table">
            <a:tbl>
              <a:tblPr firstRow="1" bandRow="1">
                <a:tableStyleId>{5C22544A-7EE6-4342-B048-85BDC9FD1C3A}</a:tableStyleId>
              </a:tblPr>
              <a:tblGrid>
                <a:gridCol w="4000528"/>
                <a:gridCol w="4000528"/>
              </a:tblGrid>
              <a:tr h="370840">
                <a:tc>
                  <a:txBody>
                    <a:bodyPr/>
                    <a:lstStyle/>
                    <a:p>
                      <a:r>
                        <a:rPr lang="fr-FR" dirty="0" smtClean="0"/>
                        <a:t>atouts</a:t>
                      </a:r>
                      <a:endParaRPr lang="fr-FR" dirty="0"/>
                    </a:p>
                  </a:txBody>
                  <a:tcPr/>
                </a:tc>
                <a:tc>
                  <a:txBody>
                    <a:bodyPr/>
                    <a:lstStyle/>
                    <a:p>
                      <a:r>
                        <a:rPr lang="fr-FR" dirty="0" smtClean="0"/>
                        <a:t>Contraintes</a:t>
                      </a:r>
                      <a:endParaRPr lang="fr-FR" dirty="0"/>
                    </a:p>
                  </a:txBody>
                  <a:tcPr/>
                </a:tc>
              </a:tr>
              <a:tr h="370840">
                <a:tc>
                  <a:txBody>
                    <a:bodyPr/>
                    <a:lstStyle/>
                    <a:p>
                      <a:r>
                        <a:rPr lang="fr-FR" dirty="0" smtClean="0"/>
                        <a:t>Alternative au </a:t>
                      </a:r>
                      <a:r>
                        <a:rPr lang="fr-FR" baseline="0" dirty="0" smtClean="0"/>
                        <a:t>réseau électrique</a:t>
                      </a:r>
                      <a:endParaRPr lang="fr-FR" dirty="0"/>
                    </a:p>
                  </a:txBody>
                  <a:tcPr/>
                </a:tc>
                <a:tc>
                  <a:txBody>
                    <a:bodyPr/>
                    <a:lstStyle/>
                    <a:p>
                      <a:r>
                        <a:rPr lang="fr-FR" dirty="0" smtClean="0"/>
                        <a:t>Consommation énergétique élevée (50</a:t>
                      </a:r>
                      <a:r>
                        <a:rPr lang="fr-FR" baseline="0" dirty="0" smtClean="0"/>
                        <a:t> à 60</a:t>
                      </a:r>
                      <a:r>
                        <a:rPr lang="fr-FR" dirty="0" smtClean="0"/>
                        <a:t>%</a:t>
                      </a:r>
                      <a:r>
                        <a:rPr lang="fr-FR" baseline="0" dirty="0" smtClean="0"/>
                        <a:t> des charges)</a:t>
                      </a:r>
                      <a:endParaRPr lang="fr-FR" dirty="0"/>
                    </a:p>
                  </a:txBody>
                  <a:tcPr/>
                </a:tc>
              </a:tr>
              <a:tr h="370840">
                <a:tc>
                  <a:txBody>
                    <a:bodyPr/>
                    <a:lstStyle/>
                    <a:p>
                      <a:r>
                        <a:rPr lang="fr-FR" dirty="0" smtClean="0"/>
                        <a:t>Utilisé</a:t>
                      </a:r>
                      <a:r>
                        <a:rPr lang="fr-FR" baseline="0" dirty="0" smtClean="0"/>
                        <a:t> pour le mixte énergétique</a:t>
                      </a:r>
                      <a:endParaRPr lang="fr-FR" dirty="0"/>
                    </a:p>
                  </a:txBody>
                  <a:tcPr/>
                </a:tc>
                <a:tc>
                  <a:txBody>
                    <a:bodyPr/>
                    <a:lstStyle/>
                    <a:p>
                      <a:r>
                        <a:rPr lang="fr-FR" dirty="0" smtClean="0"/>
                        <a:t>Coût élevé de la</a:t>
                      </a:r>
                      <a:r>
                        <a:rPr lang="fr-FR" baseline="0" dirty="0" smtClean="0"/>
                        <a:t> maintenance</a:t>
                      </a:r>
                      <a:endParaRPr lang="fr-FR" dirty="0"/>
                    </a:p>
                  </a:txBody>
                  <a:tcPr/>
                </a:tc>
              </a:tr>
              <a:tr h="370840">
                <a:tc>
                  <a:txBody>
                    <a:bodyPr/>
                    <a:lstStyle/>
                    <a:p>
                      <a:endParaRPr lang="fr-FR" dirty="0"/>
                    </a:p>
                  </a:txBody>
                  <a:tcPr/>
                </a:tc>
                <a:tc>
                  <a:txBody>
                    <a:bodyPr/>
                    <a:lstStyle/>
                    <a:p>
                      <a:r>
                        <a:rPr lang="fr-FR" dirty="0" smtClean="0"/>
                        <a:t>Problèmes</a:t>
                      </a:r>
                      <a:r>
                        <a:rPr lang="fr-FR" baseline="0" dirty="0" smtClean="0"/>
                        <a:t> logistique pour l’approvisionnement et le transport du carburant</a:t>
                      </a:r>
                      <a:endParaRPr lang="fr-FR" dirty="0"/>
                    </a:p>
                  </a:txBody>
                  <a:tcPr/>
                </a:tc>
              </a:tr>
              <a:tr h="370840">
                <a:tc>
                  <a:txBody>
                    <a:bodyPr/>
                    <a:lstStyle/>
                    <a:p>
                      <a:endParaRPr lang="fr-FR"/>
                    </a:p>
                  </a:txBody>
                  <a:tcPr/>
                </a:tc>
                <a:tc>
                  <a:txBody>
                    <a:bodyPr/>
                    <a:lstStyle/>
                    <a:p>
                      <a:r>
                        <a:rPr lang="fr-FR" dirty="0" smtClean="0"/>
                        <a:t>Complexité de la réparation du fait de nombre de pièces d’usure courante</a:t>
                      </a:r>
                      <a:endParaRPr lang="fr-FR" dirty="0"/>
                    </a:p>
                  </a:txBody>
                  <a:tcPr/>
                </a:tc>
              </a:tr>
              <a:tr h="370840">
                <a:tc>
                  <a:txBody>
                    <a:bodyPr/>
                    <a:lstStyle/>
                    <a:p>
                      <a:endParaRPr lang="fr-FR"/>
                    </a:p>
                  </a:txBody>
                  <a:tcPr/>
                </a:tc>
                <a:tc>
                  <a:txBody>
                    <a:bodyPr/>
                    <a:lstStyle/>
                    <a:p>
                      <a:r>
                        <a:rPr lang="fr-FR" dirty="0" smtClean="0"/>
                        <a:t>Pollution</a:t>
                      </a:r>
                      <a:endParaRPr lang="fr-FR" dirty="0"/>
                    </a:p>
                  </a:txBody>
                  <a:tcPr/>
                </a:tc>
              </a:tr>
              <a:tr h="370840">
                <a:tc>
                  <a:txBody>
                    <a:bodyPr/>
                    <a:lstStyle/>
                    <a:p>
                      <a:endParaRPr lang="fr-FR" dirty="0"/>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523220"/>
          </a:xfrm>
          <a:prstGeom prst="rect">
            <a:avLst/>
          </a:prstGeom>
          <a:solidFill>
            <a:srgbClr val="000090"/>
          </a:solidFill>
          <a:ln>
            <a:noFill/>
          </a:ln>
        </p:spPr>
        <p:txBody>
          <a:bodyPr>
            <a:spAutoFit/>
          </a:bodyPr>
          <a:lstStyle/>
          <a:p>
            <a:pPr marL="0" marR="0" lvl="0" indent="0" algn="ctr" defTabSz="914400" eaLnBrk="1" latinLnBrk="0" hangingPunct="1">
              <a:lnSpc>
                <a:spcPct val="100000"/>
              </a:lnSpc>
              <a:buClrTx/>
              <a:buSzTx/>
              <a:buFontTx/>
              <a:buNone/>
              <a:tabLst/>
              <a:defRPr/>
            </a:pPr>
            <a:r>
              <a:rPr lang="fr-FR" altLang="ja-JP" sz="2800" b="1" cap="all" dirty="0" smtClean="0">
                <a:solidFill>
                  <a:srgbClr val="FFFFFF"/>
                </a:solidFill>
                <a:latin typeface="Arial"/>
              </a:rPr>
              <a:t>RESEAUX ELECTRIQUES: SENELEC</a:t>
            </a:r>
          </a:p>
        </p:txBody>
      </p:sp>
      <p:graphicFrame>
        <p:nvGraphicFramePr>
          <p:cNvPr id="6" name="Diagramme 5"/>
          <p:cNvGraphicFramePr/>
          <p:nvPr/>
        </p:nvGraphicFramePr>
        <p:xfrm>
          <a:off x="214282" y="1142984"/>
          <a:ext cx="8643998" cy="4135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642910" y="1071546"/>
          <a:ext cx="7858180" cy="3114040"/>
        </p:xfrm>
        <a:graphic>
          <a:graphicData uri="http://schemas.openxmlformats.org/drawingml/2006/table">
            <a:tbl>
              <a:tblPr firstRow="1" bandRow="1">
                <a:tableStyleId>{5C22544A-7EE6-4342-B048-85BDC9FD1C3A}</a:tableStyleId>
              </a:tblPr>
              <a:tblGrid>
                <a:gridCol w="3929090"/>
                <a:gridCol w="3929090"/>
              </a:tblGrid>
              <a:tr h="370840">
                <a:tc>
                  <a:txBody>
                    <a:bodyPr/>
                    <a:lstStyle/>
                    <a:p>
                      <a:r>
                        <a:rPr lang="fr-FR" dirty="0" smtClean="0"/>
                        <a:t>Atouts</a:t>
                      </a:r>
                      <a:endParaRPr lang="fr-FR" dirty="0"/>
                    </a:p>
                  </a:txBody>
                  <a:tcPr/>
                </a:tc>
                <a:tc>
                  <a:txBody>
                    <a:bodyPr/>
                    <a:lstStyle/>
                    <a:p>
                      <a:r>
                        <a:rPr lang="fr-FR" dirty="0" smtClean="0"/>
                        <a:t>Contraintes</a:t>
                      </a:r>
                      <a:endParaRPr lang="fr-FR" dirty="0"/>
                    </a:p>
                  </a:txBody>
                  <a:tcPr/>
                </a:tc>
              </a:tr>
              <a:tr h="370840">
                <a:tc>
                  <a:txBody>
                    <a:bodyPr/>
                    <a:lstStyle/>
                    <a:p>
                      <a:r>
                        <a:rPr lang="fr-FR" dirty="0" smtClean="0"/>
                        <a:t>Opérations d’entretien et de conduite réduites</a:t>
                      </a:r>
                      <a:endParaRPr lang="fr-FR" dirty="0"/>
                    </a:p>
                  </a:txBody>
                  <a:tcPr/>
                </a:tc>
                <a:tc>
                  <a:txBody>
                    <a:bodyPr/>
                    <a:lstStyle/>
                    <a:p>
                      <a:r>
                        <a:rPr lang="fr-FR" dirty="0" smtClean="0"/>
                        <a:t>Coût</a:t>
                      </a:r>
                      <a:r>
                        <a:rPr lang="fr-FR" baseline="0" dirty="0" smtClean="0"/>
                        <a:t> de l’électricité </a:t>
                      </a:r>
                      <a:endParaRPr lang="fr-FR" dirty="0"/>
                    </a:p>
                  </a:txBody>
                  <a:tcPr/>
                </a:tc>
              </a:tr>
              <a:tr h="370840">
                <a:tc>
                  <a:txBody>
                    <a:bodyPr/>
                    <a:lstStyle/>
                    <a:p>
                      <a:r>
                        <a:rPr lang="fr-FR" dirty="0" smtClean="0"/>
                        <a:t>Simplicité  systèmes paiement:</a:t>
                      </a:r>
                      <a:r>
                        <a:rPr lang="fr-FR" baseline="0" dirty="0" smtClean="0"/>
                        <a:t> mensuel ou bimensuel</a:t>
                      </a:r>
                      <a:endParaRPr lang="fr-FR" dirty="0"/>
                    </a:p>
                  </a:txBody>
                  <a:tcPr/>
                </a:tc>
                <a:tc>
                  <a:txBody>
                    <a:bodyPr/>
                    <a:lstStyle/>
                    <a:p>
                      <a:r>
                        <a:rPr lang="fr-FR" dirty="0" smtClean="0"/>
                        <a:t>Consommation</a:t>
                      </a:r>
                      <a:r>
                        <a:rPr lang="fr-FR" baseline="0" dirty="0" smtClean="0"/>
                        <a:t> énergétique élevée au niveau des forages de plus en plus profonds et pour les systèmes de transfert d’eau</a:t>
                      </a:r>
                      <a:endParaRPr lang="fr-FR" dirty="0"/>
                    </a:p>
                  </a:txBody>
                  <a:tcPr/>
                </a:tc>
              </a:tr>
              <a:tr h="370840">
                <a:tc>
                  <a:txBody>
                    <a:bodyPr/>
                    <a:lstStyle/>
                    <a:p>
                      <a:r>
                        <a:rPr lang="fr-FR" dirty="0" smtClean="0"/>
                        <a:t>Protection</a:t>
                      </a:r>
                      <a:r>
                        <a:rPr lang="fr-FR" baseline="0" dirty="0" smtClean="0"/>
                        <a:t> de l’environnement</a:t>
                      </a:r>
                      <a:endParaRPr lang="fr-FR" dirty="0"/>
                    </a:p>
                  </a:txBody>
                  <a:tcPr/>
                </a:tc>
                <a:tc>
                  <a:txBody>
                    <a:bodyPr/>
                    <a:lstStyle/>
                    <a:p>
                      <a:r>
                        <a:rPr lang="fr-FR" dirty="0" smtClean="0"/>
                        <a:t>La</a:t>
                      </a:r>
                      <a:r>
                        <a:rPr lang="fr-FR" baseline="0" dirty="0" smtClean="0"/>
                        <a:t> qualité de service public de l’électricité (coupure, baisse tension….)</a:t>
                      </a:r>
                      <a:endParaRPr lang="fr-FR" dirty="0"/>
                    </a:p>
                  </a:txBody>
                  <a:tcPr/>
                </a:tc>
              </a:tr>
            </a:tbl>
          </a:graphicData>
        </a:graphic>
      </p:graphicFrame>
      <p:sp>
        <p:nvSpPr>
          <p:cNvPr id="4" name="Rectangle 2"/>
          <p:cNvSpPr txBox="1">
            <a:spLocks noChangeArrowheads="1"/>
          </p:cNvSpPr>
          <p:nvPr/>
        </p:nvSpPr>
        <p:spPr>
          <a:xfrm>
            <a:off x="0" y="0"/>
            <a:ext cx="9144000" cy="523220"/>
          </a:xfrm>
          <a:prstGeom prst="rect">
            <a:avLst/>
          </a:prstGeom>
          <a:solidFill>
            <a:srgbClr val="000090"/>
          </a:solidFill>
          <a:ln>
            <a:noFill/>
          </a:ln>
        </p:spPr>
        <p:txBody>
          <a:bodyPr>
            <a:spAutoFit/>
          </a:bodyPr>
          <a:lstStyle/>
          <a:p>
            <a:pPr marL="0" marR="0" lvl="0" indent="0" algn="ctr" defTabSz="914400" eaLnBrk="1" latinLnBrk="0" hangingPunct="1">
              <a:lnSpc>
                <a:spcPct val="100000"/>
              </a:lnSpc>
              <a:buClrTx/>
              <a:buSzTx/>
              <a:buFontTx/>
              <a:buNone/>
              <a:tabLst/>
              <a:defRPr/>
            </a:pPr>
            <a:r>
              <a:rPr lang="fr-FR" altLang="ja-JP" sz="2800" b="1" cap="all" dirty="0" smtClean="0">
                <a:solidFill>
                  <a:srgbClr val="FFFFFF"/>
                </a:solidFill>
                <a:latin typeface="Arial"/>
              </a:rPr>
              <a:t>RESEAUX ELECTRIQUES: SENELEC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857232"/>
            <a:ext cx="8786842" cy="4093428"/>
          </a:xfrm>
          <a:prstGeom prst="rect">
            <a:avLst/>
          </a:prstGeom>
        </p:spPr>
        <p:txBody>
          <a:bodyPr wrap="square">
            <a:spAutoFit/>
          </a:bodyPr>
          <a:lstStyle/>
          <a:p>
            <a:endParaRPr lang="fr-FR" sz="2000" b="1" dirty="0" smtClean="0">
              <a:solidFill>
                <a:srgbClr val="2A0377"/>
              </a:solidFill>
              <a:latin typeface="+mn-lt"/>
            </a:endParaRPr>
          </a:p>
          <a:p>
            <a:r>
              <a:rPr lang="fr-FR" sz="2000" b="1" dirty="0" smtClean="0">
                <a:solidFill>
                  <a:srgbClr val="2A0377"/>
                </a:solidFill>
                <a:latin typeface="+mn-lt"/>
              </a:rPr>
              <a:t>Le Sénégal est l’un des premiers pays de la région</a:t>
            </a:r>
          </a:p>
          <a:p>
            <a:r>
              <a:rPr lang="fr-FR" sz="2000" b="1" dirty="0" smtClean="0">
                <a:solidFill>
                  <a:srgbClr val="2A0377"/>
                </a:solidFill>
                <a:latin typeface="+mn-lt"/>
              </a:rPr>
              <a:t>sahélienne à définir une orientation vers les </a:t>
            </a:r>
          </a:p>
          <a:p>
            <a:r>
              <a:rPr lang="fr-FR" sz="2000" b="1" dirty="0" smtClean="0">
                <a:solidFill>
                  <a:srgbClr val="2A0377"/>
                </a:solidFill>
                <a:latin typeface="+mn-lt"/>
              </a:rPr>
              <a:t>énergies renouvelables.</a:t>
            </a:r>
          </a:p>
          <a:p>
            <a:endParaRPr lang="fr-FR" sz="2000" b="1" dirty="0" smtClean="0">
              <a:solidFill>
                <a:srgbClr val="2A0377"/>
              </a:solidFill>
              <a:latin typeface="+mn-lt"/>
            </a:endParaRPr>
          </a:p>
          <a:p>
            <a:pPr>
              <a:buFont typeface="Wingdings" pitchFamily="2" charset="2"/>
              <a:buChar char="Ø"/>
            </a:pPr>
            <a:r>
              <a:rPr lang="fr-FR" sz="2000" b="1" dirty="0" smtClean="0">
                <a:solidFill>
                  <a:srgbClr val="2A0377"/>
                </a:solidFill>
                <a:latin typeface="+mn-lt"/>
              </a:rPr>
              <a:t>En terme d’exhaure éolienne, environ 200</a:t>
            </a:r>
          </a:p>
          <a:p>
            <a:r>
              <a:rPr lang="fr-FR" sz="2000" b="1" dirty="0" smtClean="0">
                <a:solidFill>
                  <a:srgbClr val="2A0377"/>
                </a:solidFill>
                <a:latin typeface="+mn-lt"/>
              </a:rPr>
              <a:t>   pompes ont été installées sur l’ensemble</a:t>
            </a:r>
          </a:p>
          <a:p>
            <a:r>
              <a:rPr lang="fr-FR" sz="2000" b="1" dirty="0" smtClean="0">
                <a:solidFill>
                  <a:srgbClr val="2A0377"/>
                </a:solidFill>
                <a:latin typeface="+mn-lt"/>
              </a:rPr>
              <a:t>   du territoire national sur des mini-forages et des </a:t>
            </a:r>
          </a:p>
          <a:p>
            <a:r>
              <a:rPr lang="fr-FR" sz="2000" b="1" dirty="0" smtClean="0">
                <a:solidFill>
                  <a:srgbClr val="2A0377"/>
                </a:solidFill>
                <a:latin typeface="+mn-lt"/>
              </a:rPr>
              <a:t>   puits modernes. </a:t>
            </a:r>
          </a:p>
          <a:p>
            <a:r>
              <a:rPr lang="fr-FR" sz="2000" b="1" dirty="0" smtClean="0">
                <a:solidFill>
                  <a:srgbClr val="2A0377"/>
                </a:solidFill>
                <a:latin typeface="+mn-lt"/>
              </a:rPr>
              <a:t>   Cette expérience n’a pas été concluante du fait </a:t>
            </a:r>
          </a:p>
          <a:p>
            <a:r>
              <a:rPr lang="fr-FR" sz="2000" b="1" dirty="0" smtClean="0">
                <a:solidFill>
                  <a:srgbClr val="2A0377"/>
                </a:solidFill>
                <a:latin typeface="+mn-lt"/>
              </a:rPr>
              <a:t>   d’un manque de définition d’un modèle de gestion.</a:t>
            </a:r>
          </a:p>
          <a:p>
            <a:endParaRPr lang="fr-FR" sz="2000" b="1" dirty="0" smtClean="0">
              <a:solidFill>
                <a:srgbClr val="2A0377"/>
              </a:solidFill>
              <a:latin typeface="+mn-lt"/>
            </a:endParaRPr>
          </a:p>
          <a:p>
            <a:endParaRPr lang="fr-FR" sz="2000" b="1" dirty="0">
              <a:solidFill>
                <a:srgbClr val="2A0377"/>
              </a:solidFill>
              <a:latin typeface="+mn-lt"/>
            </a:endParaRPr>
          </a:p>
        </p:txBody>
      </p:sp>
      <p:sp>
        <p:nvSpPr>
          <p:cNvPr id="3" name="Rectangle 2"/>
          <p:cNvSpPr txBox="1">
            <a:spLocks noChangeArrowheads="1"/>
          </p:cNvSpPr>
          <p:nvPr/>
        </p:nvSpPr>
        <p:spPr>
          <a:xfrm>
            <a:off x="0" y="0"/>
            <a:ext cx="9144000" cy="523220"/>
          </a:xfrm>
          <a:prstGeom prst="rect">
            <a:avLst/>
          </a:prstGeom>
          <a:solidFill>
            <a:srgbClr val="000090"/>
          </a:solidFill>
          <a:ln>
            <a:noFill/>
          </a:ln>
        </p:spPr>
        <p:txBody>
          <a:bodyPr>
            <a:spAutoFit/>
          </a:bodyPr>
          <a:lstStyle/>
          <a:p>
            <a:pPr marL="0" marR="0" lvl="0" indent="0" algn="ctr" defTabSz="914400" eaLnBrk="1" latinLnBrk="0" hangingPunct="1">
              <a:lnSpc>
                <a:spcPct val="100000"/>
              </a:lnSpc>
              <a:buClrTx/>
              <a:buSzTx/>
              <a:buFontTx/>
              <a:buNone/>
              <a:tabLst/>
              <a:defRPr/>
            </a:pPr>
            <a:r>
              <a:rPr lang="fr-FR" altLang="ja-JP" sz="2800" b="1" cap="all" dirty="0" smtClean="0">
                <a:solidFill>
                  <a:srgbClr val="FFFFFF"/>
                </a:solidFill>
                <a:latin typeface="Arial"/>
              </a:rPr>
              <a:t>ENERGIES RENOUVELABLES</a:t>
            </a:r>
          </a:p>
        </p:txBody>
      </p:sp>
      <p:pic>
        <p:nvPicPr>
          <p:cNvPr id="1027" name="Picture 3"/>
          <p:cNvPicPr>
            <a:picLocks noChangeAspect="1" noChangeArrowheads="1"/>
          </p:cNvPicPr>
          <p:nvPr/>
        </p:nvPicPr>
        <p:blipFill>
          <a:blip r:embed="rId2" cstate="print"/>
          <a:srcRect/>
          <a:stretch>
            <a:fillRect/>
          </a:stretch>
        </p:blipFill>
        <p:spPr bwMode="auto">
          <a:xfrm>
            <a:off x="6572264" y="1000108"/>
            <a:ext cx="2500330"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857232"/>
            <a:ext cx="8572528" cy="4862870"/>
          </a:xfrm>
          <a:prstGeom prst="rect">
            <a:avLst/>
          </a:prstGeom>
        </p:spPr>
        <p:txBody>
          <a:bodyPr wrap="square">
            <a:spAutoFit/>
          </a:bodyPr>
          <a:lstStyle/>
          <a:p>
            <a:pPr marL="457200" indent="-457200"/>
            <a:r>
              <a:rPr lang="fr-FR" b="1" dirty="0" smtClean="0">
                <a:solidFill>
                  <a:srgbClr val="2A0377"/>
                </a:solidFill>
                <a:latin typeface="Arial Rounded MT Bold" pitchFamily="34" charset="0"/>
              </a:rPr>
              <a:t>Plus de 150 systèmes de pompage photovoltaïques </a:t>
            </a:r>
          </a:p>
          <a:p>
            <a:pPr marL="457200" indent="-457200"/>
            <a:r>
              <a:rPr lang="fr-FR" b="1" dirty="0" smtClean="0">
                <a:solidFill>
                  <a:srgbClr val="2A0377"/>
                </a:solidFill>
                <a:latin typeface="Arial Rounded MT Bold" pitchFamily="34" charset="0"/>
              </a:rPr>
              <a:t>installés à travers différents programmes:</a:t>
            </a:r>
          </a:p>
          <a:p>
            <a:pPr marL="457200" indent="-457200" algn="ctr"/>
            <a:endParaRPr lang="fr-FR" b="1" dirty="0" smtClean="0">
              <a:solidFill>
                <a:srgbClr val="2A0377"/>
              </a:solidFill>
              <a:latin typeface="Arial Rounded MT Bold" pitchFamily="34" charset="0"/>
            </a:endParaRPr>
          </a:p>
          <a:p>
            <a:pPr marL="457200" indent="-457200">
              <a:buFontTx/>
              <a:buChar char="•"/>
            </a:pPr>
            <a:r>
              <a:rPr lang="fr-FR" sz="1600" dirty="0" smtClean="0">
                <a:solidFill>
                  <a:srgbClr val="2A0377"/>
                </a:solidFill>
                <a:latin typeface="Arial Rounded MT Bold" pitchFamily="34" charset="0"/>
              </a:rPr>
              <a:t>Projet Sénégalo Allemand d’énergie solaire de 1991 à </a:t>
            </a:r>
          </a:p>
          <a:p>
            <a:pPr marL="457200" indent="-457200"/>
            <a:r>
              <a:rPr lang="fr-FR" sz="1600" dirty="0" smtClean="0">
                <a:solidFill>
                  <a:srgbClr val="2A0377"/>
                </a:solidFill>
                <a:latin typeface="Arial Rounded MT Bold" pitchFamily="34" charset="0"/>
              </a:rPr>
              <a:t>	1993 : 9 pompes solaires photovoltaïques ;</a:t>
            </a:r>
          </a:p>
          <a:p>
            <a:pPr marL="457200" indent="-457200">
              <a:buFontTx/>
              <a:buChar char="•"/>
            </a:pPr>
            <a:endParaRPr lang="fr-FR" sz="1600" dirty="0" smtClean="0">
              <a:solidFill>
                <a:srgbClr val="2A0377"/>
              </a:solidFill>
              <a:latin typeface="Arial Rounded MT Bold" pitchFamily="34" charset="0"/>
            </a:endParaRPr>
          </a:p>
          <a:p>
            <a:pPr marL="457200" indent="-457200">
              <a:buFontTx/>
              <a:buChar char="•"/>
            </a:pPr>
            <a:r>
              <a:rPr lang="fr-FR" sz="1600" dirty="0" smtClean="0">
                <a:solidFill>
                  <a:srgbClr val="2A0377"/>
                </a:solidFill>
                <a:latin typeface="Arial Rounded MT Bold" pitchFamily="34" charset="0"/>
              </a:rPr>
              <a:t>Projet Sénégalo Nippon de 1993 à 1995 avec 6 pompes </a:t>
            </a:r>
          </a:p>
          <a:p>
            <a:pPr marL="457200" indent="-457200"/>
            <a:r>
              <a:rPr lang="fr-FR" sz="1600" dirty="0" smtClean="0">
                <a:solidFill>
                  <a:srgbClr val="2A0377"/>
                </a:solidFill>
                <a:latin typeface="Arial Rounded MT Bold" pitchFamily="34" charset="0"/>
              </a:rPr>
              <a:t>	solaires et 10 unités de dessalement par osmose </a:t>
            </a:r>
          </a:p>
          <a:p>
            <a:pPr marL="457200" indent="-457200"/>
            <a:r>
              <a:rPr lang="fr-FR" sz="1600" dirty="0" smtClean="0">
                <a:solidFill>
                  <a:srgbClr val="2A0377"/>
                </a:solidFill>
                <a:latin typeface="Arial Rounded MT Bold" pitchFamily="34" charset="0"/>
              </a:rPr>
              <a:t>	inverse ;</a:t>
            </a:r>
          </a:p>
          <a:p>
            <a:pPr marL="457200" indent="-457200">
              <a:buFontTx/>
              <a:buChar char="•"/>
            </a:pPr>
            <a:endParaRPr lang="fr-FR" sz="1600" dirty="0" smtClean="0">
              <a:solidFill>
                <a:srgbClr val="2A0377"/>
              </a:solidFill>
              <a:latin typeface="Arial Rounded MT Bold" pitchFamily="34" charset="0"/>
            </a:endParaRPr>
          </a:p>
          <a:p>
            <a:pPr marL="457200" indent="-457200">
              <a:buFontTx/>
              <a:buChar char="•"/>
            </a:pPr>
            <a:r>
              <a:rPr lang="fr-FR" sz="1600" dirty="0" smtClean="0">
                <a:solidFill>
                  <a:srgbClr val="2A0377"/>
                </a:solidFill>
                <a:latin typeface="Arial Rounded MT Bold" pitchFamily="34" charset="0"/>
              </a:rPr>
              <a:t>Projet Japon 12 en 1998 avec 5 systèmes de pompage </a:t>
            </a:r>
          </a:p>
          <a:p>
            <a:pPr marL="457200" indent="-457200"/>
            <a:r>
              <a:rPr lang="fr-FR" sz="1600" dirty="0" smtClean="0">
                <a:solidFill>
                  <a:srgbClr val="2A0377"/>
                </a:solidFill>
                <a:latin typeface="Arial Rounded MT Bold" pitchFamily="34" charset="0"/>
              </a:rPr>
              <a:t>	solaire ;</a:t>
            </a:r>
          </a:p>
          <a:p>
            <a:pPr marL="457200" indent="-457200">
              <a:buFontTx/>
              <a:buChar char="•"/>
            </a:pPr>
            <a:endParaRPr lang="fr-FR" sz="1600" dirty="0" smtClean="0">
              <a:solidFill>
                <a:srgbClr val="2A0377"/>
              </a:solidFill>
              <a:latin typeface="Arial Rounded MT Bold" pitchFamily="34" charset="0"/>
            </a:endParaRPr>
          </a:p>
          <a:p>
            <a:pPr marL="457200" indent="-457200">
              <a:buFontTx/>
              <a:buChar char="•"/>
            </a:pPr>
            <a:r>
              <a:rPr lang="fr-FR" sz="1600" dirty="0" smtClean="0">
                <a:solidFill>
                  <a:srgbClr val="2A0377"/>
                </a:solidFill>
                <a:latin typeface="Arial Rounded MT Bold" pitchFamily="34" charset="0"/>
              </a:rPr>
              <a:t>Programme Régional Solaire phase 1  de 1993 à 1998 avec 68 pompes solaires immergées et 16 pompes de surface (irrigation) et des systèmes communautaires d’éclairage, de froid sanitaire et de recharge de batterie ;</a:t>
            </a:r>
          </a:p>
          <a:p>
            <a:pPr marL="457200" indent="-457200">
              <a:buFontTx/>
              <a:buChar char="•"/>
            </a:pPr>
            <a:endParaRPr lang="fr-FR" sz="1600" dirty="0" smtClean="0">
              <a:solidFill>
                <a:srgbClr val="2A0377"/>
              </a:solidFill>
              <a:latin typeface="Arial Rounded MT Bold" pitchFamily="34" charset="0"/>
            </a:endParaRPr>
          </a:p>
          <a:p>
            <a:pPr marL="457200" indent="-457200">
              <a:buFontTx/>
              <a:buChar char="•"/>
            </a:pPr>
            <a:r>
              <a:rPr lang="fr-FR" sz="1600" dirty="0" smtClean="0">
                <a:solidFill>
                  <a:srgbClr val="2A0377"/>
                </a:solidFill>
                <a:latin typeface="Arial Rounded MT Bold" pitchFamily="34" charset="0"/>
              </a:rPr>
              <a:t>Programme Régional Solaire phase 2 de 2003 à 2009 avec 55 systèmes de pompage solaire.</a:t>
            </a:r>
            <a:endParaRPr lang="fr-FR" dirty="0">
              <a:solidFill>
                <a:srgbClr val="2A0377"/>
              </a:solidFill>
              <a:latin typeface="Arial Rounded MT Bold" pitchFamily="34" charset="0"/>
            </a:endParaRPr>
          </a:p>
        </p:txBody>
      </p:sp>
      <p:sp>
        <p:nvSpPr>
          <p:cNvPr id="3" name="Rectangle 2"/>
          <p:cNvSpPr txBox="1">
            <a:spLocks noChangeArrowheads="1"/>
          </p:cNvSpPr>
          <p:nvPr/>
        </p:nvSpPr>
        <p:spPr>
          <a:xfrm>
            <a:off x="0" y="0"/>
            <a:ext cx="9144000" cy="523220"/>
          </a:xfrm>
          <a:prstGeom prst="rect">
            <a:avLst/>
          </a:prstGeom>
          <a:solidFill>
            <a:srgbClr val="000090"/>
          </a:solidFill>
          <a:ln>
            <a:noFill/>
          </a:ln>
        </p:spPr>
        <p:txBody>
          <a:bodyPr>
            <a:spAutoFit/>
          </a:bodyPr>
          <a:lstStyle/>
          <a:p>
            <a:pPr marL="0" marR="0" lvl="0" indent="0" algn="ctr" defTabSz="914400" eaLnBrk="1" latinLnBrk="0" hangingPunct="1">
              <a:lnSpc>
                <a:spcPct val="100000"/>
              </a:lnSpc>
              <a:buClrTx/>
              <a:buSzTx/>
              <a:buFontTx/>
              <a:buNone/>
              <a:tabLst/>
              <a:defRPr/>
            </a:pPr>
            <a:r>
              <a:rPr lang="fr-FR" altLang="ja-JP" sz="2800" b="1" cap="all" dirty="0" smtClean="0">
                <a:solidFill>
                  <a:srgbClr val="FFFFFF"/>
                </a:solidFill>
                <a:latin typeface="Arial"/>
              </a:rPr>
              <a:t>ENERGIE PHOTOVOLTAIQUE</a:t>
            </a:r>
          </a:p>
        </p:txBody>
      </p:sp>
      <p:pic>
        <p:nvPicPr>
          <p:cNvPr id="4" name="Picture 2"/>
          <p:cNvPicPr>
            <a:picLocks noChangeAspect="1" noChangeArrowheads="1"/>
          </p:cNvPicPr>
          <p:nvPr/>
        </p:nvPicPr>
        <p:blipFill>
          <a:blip r:embed="rId2" cstate="print"/>
          <a:srcRect/>
          <a:stretch>
            <a:fillRect/>
          </a:stretch>
        </p:blipFill>
        <p:spPr bwMode="auto">
          <a:xfrm>
            <a:off x="6643702" y="928670"/>
            <a:ext cx="2428892" cy="2619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523220"/>
          </a:xfrm>
          <a:prstGeom prst="rect">
            <a:avLst/>
          </a:prstGeom>
          <a:solidFill>
            <a:srgbClr val="000090"/>
          </a:solidFill>
          <a:ln>
            <a:noFill/>
          </a:ln>
        </p:spPr>
        <p:txBody>
          <a:bodyPr>
            <a:spAutoFit/>
          </a:bodyPr>
          <a:lstStyle/>
          <a:p>
            <a:pPr marL="0" marR="0" lvl="0" indent="0" algn="ctr" defTabSz="914400" eaLnBrk="1" latinLnBrk="0" hangingPunct="1">
              <a:lnSpc>
                <a:spcPct val="100000"/>
              </a:lnSpc>
              <a:buClrTx/>
              <a:buSzTx/>
              <a:buFontTx/>
              <a:buNone/>
              <a:tabLst/>
              <a:defRPr/>
            </a:pPr>
            <a:r>
              <a:rPr lang="fr-FR" altLang="ja-JP" sz="2800" b="1" cap="all" dirty="0" smtClean="0">
                <a:solidFill>
                  <a:srgbClr val="FFFFFF"/>
                </a:solidFill>
                <a:latin typeface="Arial"/>
              </a:rPr>
              <a:t>ENERGIE PHOTOVOLTAIQUE</a:t>
            </a:r>
          </a:p>
        </p:txBody>
      </p:sp>
      <p:graphicFrame>
        <p:nvGraphicFramePr>
          <p:cNvPr id="6" name="Diagramme 5"/>
          <p:cNvGraphicFramePr/>
          <p:nvPr/>
        </p:nvGraphicFramePr>
        <p:xfrm>
          <a:off x="214282" y="1142984"/>
          <a:ext cx="8643998" cy="4135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524000" y="1397000"/>
          <a:ext cx="6096000" cy="32054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fr-FR" dirty="0" smtClean="0"/>
                        <a:t>Atouts</a:t>
                      </a:r>
                      <a:endParaRPr lang="fr-FR" dirty="0"/>
                    </a:p>
                  </a:txBody>
                  <a:tcPr/>
                </a:tc>
                <a:tc>
                  <a:txBody>
                    <a:bodyPr/>
                    <a:lstStyle/>
                    <a:p>
                      <a:r>
                        <a:rPr lang="fr-FR" dirty="0" smtClean="0"/>
                        <a:t>Contraintes</a:t>
                      </a:r>
                      <a:endParaRPr lang="fr-FR" dirty="0"/>
                    </a:p>
                  </a:txBody>
                  <a:tcPr/>
                </a:tc>
              </a:tr>
              <a:tr h="370840">
                <a:tc>
                  <a:txBody>
                    <a:bodyPr/>
                    <a:lstStyle/>
                    <a:p>
                      <a:r>
                        <a:rPr lang="fr-FR" dirty="0" smtClean="0"/>
                        <a:t>Protection</a:t>
                      </a:r>
                      <a:r>
                        <a:rPr lang="fr-FR" baseline="0" dirty="0" smtClean="0"/>
                        <a:t> de l’environnement</a:t>
                      </a:r>
                      <a:endParaRPr lang="fr-FR" dirty="0"/>
                    </a:p>
                  </a:txBody>
                  <a:tcPr/>
                </a:tc>
                <a:tc>
                  <a:txBody>
                    <a:bodyPr/>
                    <a:lstStyle/>
                    <a:p>
                      <a:r>
                        <a:rPr lang="fr-FR" dirty="0" smtClean="0"/>
                        <a:t>Coût</a:t>
                      </a:r>
                      <a:r>
                        <a:rPr lang="fr-FR" baseline="0" dirty="0" smtClean="0"/>
                        <a:t> d’investissement élevé pour les grandes puissances</a:t>
                      </a:r>
                      <a:endParaRPr lang="fr-FR" dirty="0"/>
                    </a:p>
                  </a:txBody>
                  <a:tcPr/>
                </a:tc>
              </a:tr>
              <a:tr h="370840">
                <a:tc>
                  <a:txBody>
                    <a:bodyPr/>
                    <a:lstStyle/>
                    <a:p>
                      <a:r>
                        <a:rPr lang="fr-FR" dirty="0" smtClean="0"/>
                        <a:t>Economie</a:t>
                      </a:r>
                      <a:r>
                        <a:rPr lang="fr-FR" baseline="0" dirty="0" smtClean="0"/>
                        <a:t> sur la facture énergétique-charges d’exploitation réduites</a:t>
                      </a:r>
                      <a:endParaRPr lang="fr-FR" dirty="0"/>
                    </a:p>
                  </a:txBody>
                  <a:tcPr/>
                </a:tc>
                <a:tc>
                  <a:txBody>
                    <a:bodyPr/>
                    <a:lstStyle/>
                    <a:p>
                      <a:r>
                        <a:rPr lang="fr-FR" dirty="0" smtClean="0"/>
                        <a:t>Manque</a:t>
                      </a:r>
                      <a:r>
                        <a:rPr lang="fr-FR" baseline="0" dirty="0" smtClean="0"/>
                        <a:t> de maitrise de la technologie </a:t>
                      </a:r>
                      <a:endParaRPr lang="fr-FR" dirty="0"/>
                    </a:p>
                  </a:txBody>
                  <a:tcPr/>
                </a:tc>
              </a:tr>
              <a:tr h="370840">
                <a:tc>
                  <a:txBody>
                    <a:bodyPr/>
                    <a:lstStyle/>
                    <a:p>
                      <a:r>
                        <a:rPr lang="fr-FR" dirty="0" smtClean="0"/>
                        <a:t>Opérations maintenance</a:t>
                      </a:r>
                      <a:r>
                        <a:rPr lang="fr-FR" baseline="0" dirty="0" smtClean="0"/>
                        <a:t> réduites</a:t>
                      </a:r>
                      <a:endParaRPr lang="fr-FR" dirty="0"/>
                    </a:p>
                  </a:txBody>
                  <a:tcPr/>
                </a:tc>
                <a:tc>
                  <a:txBody>
                    <a:bodyPr/>
                    <a:lstStyle/>
                    <a:p>
                      <a:r>
                        <a:rPr lang="fr-FR" dirty="0" smtClean="0"/>
                        <a:t>Sécurité</a:t>
                      </a:r>
                      <a:r>
                        <a:rPr lang="fr-FR" baseline="0" dirty="0" smtClean="0"/>
                        <a:t> du matériel avec les vols de panneaux</a:t>
                      </a:r>
                      <a:endParaRPr lang="fr-FR" dirty="0"/>
                    </a:p>
                  </a:txBody>
                  <a:tcPr/>
                </a:tc>
              </a:tr>
              <a:tr h="370840">
                <a:tc>
                  <a:txBody>
                    <a:bodyPr/>
                    <a:lstStyle/>
                    <a:p>
                      <a:r>
                        <a:rPr lang="fr-FR" dirty="0" smtClean="0"/>
                        <a:t>Potentiel énergétique</a:t>
                      </a:r>
                      <a:r>
                        <a:rPr lang="fr-FR" baseline="0" dirty="0" smtClean="0"/>
                        <a:t> quasi constant toute l’année</a:t>
                      </a:r>
                      <a:endParaRPr lang="fr-FR" dirty="0"/>
                    </a:p>
                  </a:txBody>
                  <a:tcPr/>
                </a:tc>
                <a:tc>
                  <a:txBody>
                    <a:bodyPr/>
                    <a:lstStyle/>
                    <a:p>
                      <a:endParaRPr lang="fr-FR" dirty="0"/>
                    </a:p>
                  </a:txBody>
                  <a:tcPr/>
                </a:tc>
              </a:tr>
            </a:tbl>
          </a:graphicData>
        </a:graphic>
      </p:graphicFrame>
      <p:sp>
        <p:nvSpPr>
          <p:cNvPr id="5" name="Rectangle 2"/>
          <p:cNvSpPr txBox="1">
            <a:spLocks noChangeArrowheads="1"/>
          </p:cNvSpPr>
          <p:nvPr/>
        </p:nvSpPr>
        <p:spPr>
          <a:xfrm>
            <a:off x="152400" y="152400"/>
            <a:ext cx="9144000" cy="523220"/>
          </a:xfrm>
          <a:prstGeom prst="rect">
            <a:avLst/>
          </a:prstGeom>
          <a:solidFill>
            <a:srgbClr val="000090"/>
          </a:solidFill>
          <a:ln>
            <a:noFill/>
          </a:ln>
        </p:spPr>
        <p:txBody>
          <a:bodyPr>
            <a:spAutoFit/>
          </a:bodyPr>
          <a:lstStyle/>
          <a:p>
            <a:pPr marL="0" marR="0" lvl="0" indent="0" algn="ctr" defTabSz="914400" eaLnBrk="1" latinLnBrk="0" hangingPunct="1">
              <a:lnSpc>
                <a:spcPct val="100000"/>
              </a:lnSpc>
              <a:buClrTx/>
              <a:buSzTx/>
              <a:buFontTx/>
              <a:buNone/>
              <a:tabLst/>
              <a:defRPr/>
            </a:pPr>
            <a:r>
              <a:rPr lang="fr-FR" altLang="ja-JP" sz="2800" b="1" cap="all" dirty="0" smtClean="0">
                <a:solidFill>
                  <a:srgbClr val="FFFFFF"/>
                </a:solidFill>
                <a:latin typeface="Arial"/>
              </a:rPr>
              <a:t>ENERGIE  </a:t>
            </a:r>
            <a:r>
              <a:rPr lang="fr-FR" altLang="ja-JP" sz="2800" b="1" cap="all" dirty="0" err="1" smtClean="0">
                <a:solidFill>
                  <a:srgbClr val="FFFFFF"/>
                </a:solidFill>
                <a:latin typeface="Arial"/>
              </a:rPr>
              <a:t>photovoltaique</a:t>
            </a:r>
            <a:endParaRPr lang="fr-FR" altLang="ja-JP" sz="2800" b="1" cap="all" dirty="0" smtClean="0">
              <a:solidFill>
                <a:srgbClr val="FFFFFF"/>
              </a:solidFill>
              <a:latin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642908" y="1428733"/>
          <a:ext cx="8072497" cy="4499938"/>
        </p:xfrm>
        <a:graphic>
          <a:graphicData uri="http://schemas.openxmlformats.org/drawingml/2006/table">
            <a:tbl>
              <a:tblPr/>
              <a:tblGrid>
                <a:gridCol w="986456"/>
                <a:gridCol w="986456"/>
                <a:gridCol w="1384676"/>
                <a:gridCol w="588236"/>
                <a:gridCol w="986456"/>
                <a:gridCol w="986456"/>
                <a:gridCol w="986456"/>
                <a:gridCol w="1167305"/>
              </a:tblGrid>
              <a:tr h="262530">
                <a:tc>
                  <a:txBody>
                    <a:bodyPr/>
                    <a:lstStyle/>
                    <a:p>
                      <a:pPr algn="l" fontAlgn="b"/>
                      <a:r>
                        <a:rPr lang="fr-FR" sz="1200" b="1" i="0" u="none" strike="noStrike" dirty="0" err="1">
                          <a:solidFill>
                            <a:srgbClr val="000000"/>
                          </a:solidFill>
                          <a:latin typeface="Calibri"/>
                        </a:rPr>
                        <a:t>Mboro</a:t>
                      </a:r>
                      <a:endParaRPr lang="fr-FR" sz="1200" b="1"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fr-FR" sz="1100" b="0" i="0" u="none" strike="noStrike" dirty="0" smtClean="0">
                          <a:solidFill>
                            <a:srgbClr val="000000"/>
                          </a:solidFill>
                          <a:latin typeface="Calibri"/>
                        </a:rPr>
                        <a:t>SENELEC</a:t>
                      </a:r>
                      <a:r>
                        <a:rPr lang="fr-FR" sz="1100" b="0" i="0" u="none" strike="noStrike" baseline="0" dirty="0" smtClean="0">
                          <a:solidFill>
                            <a:srgbClr val="000000"/>
                          </a:solidFill>
                          <a:latin typeface="Calibri"/>
                        </a:rPr>
                        <a:t>  + </a:t>
                      </a:r>
                    </a:p>
                    <a:p>
                      <a:pPr algn="l" fontAlgn="b"/>
                      <a:r>
                        <a:rPr lang="fr-FR" sz="1100" b="0" i="0" u="none" strike="noStrike" baseline="0" dirty="0" smtClean="0">
                          <a:solidFill>
                            <a:srgbClr val="000000"/>
                          </a:solidFill>
                          <a:latin typeface="Calibri"/>
                        </a:rPr>
                        <a:t>EPI  22  </a:t>
                      </a:r>
                      <a:r>
                        <a:rPr lang="fr-FR" sz="1100" b="0" i="0" u="none" strike="noStrike" baseline="0" dirty="0" err="1" smtClean="0">
                          <a:solidFill>
                            <a:srgbClr val="000000"/>
                          </a:solidFill>
                          <a:latin typeface="Calibri"/>
                        </a:rPr>
                        <a:t>Kw</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fr-FR" sz="1100" b="0" i="0" u="none" strike="noStrike" dirty="0" smtClean="0">
                          <a:solidFill>
                            <a:srgbClr val="000000"/>
                          </a:solidFill>
                          <a:latin typeface="Calibri"/>
                        </a:rPr>
                        <a:t>200F</a:t>
                      </a:r>
                      <a:r>
                        <a:rPr lang="fr-FR" sz="1100" b="0" i="0" u="none" strike="noStrike" baseline="0" dirty="0" smtClean="0">
                          <a:solidFill>
                            <a:srgbClr val="000000"/>
                          </a:solidFill>
                          <a:latin typeface="Calibri"/>
                        </a:rPr>
                        <a:t>  / </a:t>
                      </a:r>
                      <a:r>
                        <a:rPr lang="fr-FR" sz="1100" b="0" i="0" u="none" strike="noStrike" baseline="0" smtClean="0">
                          <a:solidFill>
                            <a:srgbClr val="000000"/>
                          </a:solidFill>
                          <a:latin typeface="Calibri"/>
                        </a:rPr>
                        <a:t>C</a:t>
                      </a:r>
                      <a:r>
                        <a:rPr lang="fr-FR" sz="1100" b="0" i="0" u="none" strike="noStrike" smtClean="0">
                          <a:solidFill>
                            <a:srgbClr val="000000"/>
                          </a:solidFill>
                          <a:latin typeface="Calibri"/>
                        </a:rPr>
                        <a:t>&lt;20m3</a:t>
                      </a:r>
                      <a:r>
                        <a:rPr lang="fr-FR" sz="1100" b="0" i="0" u="none" strike="noStrike" baseline="0" smtClean="0">
                          <a:solidFill>
                            <a:srgbClr val="000000"/>
                          </a:solidFill>
                          <a:latin typeface="Calibri"/>
                        </a:rPr>
                        <a:t> </a:t>
                      </a:r>
                    </a:p>
                    <a:p>
                      <a:pPr algn="l" fontAlgn="b"/>
                      <a:r>
                        <a:rPr lang="fr-FR" sz="1100" b="0" i="0" u="none" strike="noStrike" baseline="0" smtClean="0">
                          <a:solidFill>
                            <a:srgbClr val="000000"/>
                          </a:solidFill>
                          <a:latin typeface="Calibri"/>
                        </a:rPr>
                        <a:t>350</a:t>
                      </a:r>
                      <a:r>
                        <a:rPr lang="fr-FR" sz="1100" b="0" i="0" u="none" strike="noStrike" smtClean="0">
                          <a:solidFill>
                            <a:srgbClr val="000000"/>
                          </a:solidFill>
                          <a:latin typeface="Calibri"/>
                        </a:rPr>
                        <a:t>F </a:t>
                      </a:r>
                      <a:r>
                        <a:rPr lang="fr-FR" sz="1100" b="0" i="0" u="none" strike="noStrike" dirty="0" smtClean="0">
                          <a:solidFill>
                            <a:srgbClr val="000000"/>
                          </a:solidFill>
                          <a:latin typeface="Calibri"/>
                        </a:rPr>
                        <a:t>/ 20&gt;=</a:t>
                      </a:r>
                      <a:r>
                        <a:rPr lang="fr-FR" sz="1100" b="0" i="0" u="none" strike="noStrike" baseline="0" dirty="0" smtClean="0">
                          <a:solidFill>
                            <a:srgbClr val="000000"/>
                          </a:solidFill>
                          <a:latin typeface="Calibri"/>
                        </a:rPr>
                        <a:t> C </a:t>
                      </a:r>
                      <a:r>
                        <a:rPr lang="fr-FR" sz="1100" b="0" i="0" u="none" strike="noStrike" smtClean="0">
                          <a:solidFill>
                            <a:srgbClr val="000000"/>
                          </a:solidFill>
                          <a:latin typeface="Calibri"/>
                        </a:rPr>
                        <a:t>&lt; 40m3</a:t>
                      </a:r>
                      <a:endParaRPr lang="fr-FR" sz="1100" b="0" i="0" u="none" strike="noStrike" dirty="0" smtClean="0">
                        <a:solidFill>
                          <a:srgbClr val="000000"/>
                        </a:solidFill>
                        <a:latin typeface="Calibri"/>
                      </a:endParaRPr>
                    </a:p>
                    <a:p>
                      <a:pPr algn="l" fontAlgn="b"/>
                      <a:r>
                        <a:rPr lang="fr-FR" sz="1100" b="0" i="0" u="none" strike="noStrike" dirty="0" smtClean="0">
                          <a:solidFill>
                            <a:srgbClr val="000000"/>
                          </a:solidFill>
                          <a:latin typeface="Calibri"/>
                        </a:rPr>
                        <a:t>500F / C&gt;= 40m3</a:t>
                      </a:r>
                    </a:p>
                    <a:p>
                      <a:pPr algn="l" fontAlgn="b"/>
                      <a:endParaRPr lang="fr-FR" sz="1100" b="0" i="0" u="none" strike="noStrike" dirty="0">
                        <a:solidFill>
                          <a:srgbClr val="000000"/>
                        </a:solidFill>
                        <a:latin typeface="Calibri"/>
                      </a:endParaRPr>
                    </a:p>
                  </a:txBody>
                  <a:tcPr marL="9312" marR="9312" marT="9312" marB="0" anchor="b">
                    <a:lnL>
                      <a:noFill/>
                    </a:lnL>
                    <a:lnR>
                      <a:noFill/>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fr-FR" sz="1100" b="0" i="0" u="none" strike="noStrike" dirty="0" smtClean="0">
                          <a:solidFill>
                            <a:srgbClr val="000000"/>
                          </a:solidFill>
                          <a:latin typeface="Calibri"/>
                        </a:rPr>
                        <a:t>HMT=100m</a:t>
                      </a:r>
                      <a:endParaRPr lang="fr-FR" sz="1100" b="0" i="0" u="none" strike="noStrike" dirty="0">
                        <a:solidFill>
                          <a:srgbClr val="000000"/>
                        </a:solidFill>
                        <a:latin typeface="Calibri"/>
                      </a:endParaRPr>
                    </a:p>
                  </a:txBody>
                  <a:tcPr marL="9312" marR="9312" marT="9312" marB="0" anchor="b">
                    <a:lnL>
                      <a:noFill/>
                    </a:lnL>
                    <a:lnR>
                      <a:noFill/>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fr-FR" sz="1100" b="0" i="0" u="none" strike="noStrike" dirty="0" smtClean="0">
                          <a:solidFill>
                            <a:srgbClr val="000000"/>
                          </a:solidFill>
                          <a:latin typeface="Calibri"/>
                        </a:rPr>
                        <a:t>Q= 45m3/h</a:t>
                      </a:r>
                      <a:endParaRPr lang="fr-FR" sz="1100" b="0" i="0" u="none" strike="noStrike" dirty="0">
                        <a:solidFill>
                          <a:srgbClr val="000000"/>
                        </a:solidFill>
                        <a:latin typeface="Calibri"/>
                      </a:endParaRPr>
                    </a:p>
                  </a:txBody>
                  <a:tcPr marL="9312" marR="9312" marT="9312" marB="0" anchor="b">
                    <a:lnL>
                      <a:noFill/>
                    </a:lnL>
                    <a:lnR>
                      <a:noFill/>
                    </a:lnR>
                    <a:lnT>
                      <a:noFill/>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endParaRPr lang="fr-FR" sz="1100" b="0" i="0" u="none" strike="noStrike" dirty="0">
                        <a:solidFill>
                          <a:srgbClr val="000000"/>
                        </a:solidFill>
                        <a:latin typeface="Calibri"/>
                      </a:endParaRPr>
                    </a:p>
                  </a:txBody>
                  <a:tcPr marL="9312" marR="9312" marT="931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Calibri"/>
                      </a:endParaRPr>
                    </a:p>
                  </a:txBody>
                  <a:tcPr marL="9312" marR="9312" marT="931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Calibri"/>
                      </a:endParaRPr>
                    </a:p>
                  </a:txBody>
                  <a:tcPr marL="9312" marR="9312" marT="9312" marB="0" anchor="b">
                    <a:lnL>
                      <a:noFill/>
                    </a:lnL>
                    <a:lnR>
                      <a:noFill/>
                    </a:lnR>
                    <a:lnT>
                      <a:noFill/>
                    </a:lnT>
                    <a:lnB w="6350" cap="flat" cmpd="sng" algn="ctr">
                      <a:solidFill>
                        <a:srgbClr val="000000"/>
                      </a:solidFill>
                      <a:prstDash val="solid"/>
                      <a:round/>
                      <a:headEnd type="none" w="med" len="med"/>
                      <a:tailEnd type="none" w="med" len="med"/>
                    </a:lnB>
                  </a:tcPr>
                </a:tc>
              </a:tr>
              <a:tr h="262530">
                <a:tc>
                  <a:txBody>
                    <a:bodyPr/>
                    <a:lstStyle/>
                    <a:p>
                      <a:pPr algn="l" fontAlgn="b"/>
                      <a:r>
                        <a:rPr lang="fr-FR" sz="1100" b="0" i="0" u="none" strike="noStrike">
                          <a:solidFill>
                            <a:srgbClr val="000000"/>
                          </a:solidFill>
                          <a:latin typeface="Calibri"/>
                        </a:rPr>
                        <a:t>Mois</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Fact Elect</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dirty="0">
                          <a:solidFill>
                            <a:srgbClr val="000000"/>
                          </a:solidFill>
                          <a:latin typeface="Calibri"/>
                        </a:rPr>
                        <a:t>Car/</a:t>
                      </a:r>
                      <a:r>
                        <a:rPr lang="fr-FR" sz="1100" b="0" i="0" u="none" strike="noStrike" dirty="0" err="1">
                          <a:solidFill>
                            <a:srgbClr val="000000"/>
                          </a:solidFill>
                          <a:latin typeface="Calibri"/>
                        </a:rPr>
                        <a:t>Energ</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1100" b="0" i="0" u="none" strike="noStrike" dirty="0" smtClean="0">
                          <a:solidFill>
                            <a:srgbClr val="000000"/>
                          </a:solidFill>
                          <a:latin typeface="Calibri"/>
                        </a:rPr>
                        <a:t>V </a:t>
                      </a:r>
                      <a:r>
                        <a:rPr lang="fr-FR" sz="1100" b="0" i="0" u="none" strike="noStrike" dirty="0" err="1" smtClean="0">
                          <a:solidFill>
                            <a:srgbClr val="000000"/>
                          </a:solidFill>
                          <a:latin typeface="Calibri"/>
                        </a:rPr>
                        <a:t>dist</a:t>
                      </a:r>
                      <a:r>
                        <a:rPr lang="fr-FR" sz="1100" b="0" i="0" u="none" strike="noStrike" dirty="0" smtClean="0">
                          <a:solidFill>
                            <a:srgbClr val="000000"/>
                          </a:solidFill>
                          <a:latin typeface="Calibri"/>
                        </a:rPr>
                        <a:t>                V </a:t>
                      </a:r>
                      <a:r>
                        <a:rPr lang="fr-FR" sz="1100" b="0" i="0" u="none" strike="noStrike" dirty="0" err="1" smtClean="0">
                          <a:solidFill>
                            <a:srgbClr val="000000"/>
                          </a:solidFill>
                          <a:latin typeface="Calibri"/>
                        </a:rPr>
                        <a:t>prod</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a:txBody>
                    <a:bodyPr/>
                    <a:lstStyle/>
                    <a:p>
                      <a:pPr algn="l" fontAlgn="b"/>
                      <a:r>
                        <a:rPr lang="fr-FR" sz="1100" b="0" i="0" u="none" strike="noStrike" dirty="0">
                          <a:solidFill>
                            <a:srgbClr val="000000"/>
                          </a:solidFill>
                          <a:latin typeface="Calibri"/>
                        </a:rPr>
                        <a:t> </a:t>
                      </a:r>
                      <a:r>
                        <a:rPr lang="fr-FR" sz="1100" b="0" i="0" u="none" strike="noStrike" dirty="0" err="1" smtClean="0">
                          <a:solidFill>
                            <a:srgbClr val="000000"/>
                          </a:solidFill>
                          <a:latin typeface="Calibri"/>
                        </a:rPr>
                        <a:t>Recett</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dirty="0" smtClean="0">
                          <a:solidFill>
                            <a:srgbClr val="000000"/>
                          </a:solidFill>
                          <a:latin typeface="Calibri"/>
                        </a:rPr>
                        <a:t>Cons</a:t>
                      </a:r>
                      <a:r>
                        <a:rPr lang="fr-FR" sz="1100" b="0" i="0" u="none" strike="noStrike" baseline="0" dirty="0" smtClean="0">
                          <a:solidFill>
                            <a:srgbClr val="000000"/>
                          </a:solidFill>
                          <a:latin typeface="Calibri"/>
                        </a:rPr>
                        <a:t> spécif</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smtClean="0">
                          <a:solidFill>
                            <a:srgbClr val="FFFFFF"/>
                          </a:solidFill>
                          <a:latin typeface="Calibri"/>
                        </a:rPr>
                        <a:t>Coût</a:t>
                      </a:r>
                      <a:r>
                        <a:rPr lang="fr-FR" sz="1200" b="0" i="0" u="none" strike="noStrike" baseline="0" dirty="0" smtClean="0">
                          <a:solidFill>
                            <a:srgbClr val="FFFFFF"/>
                          </a:solidFill>
                          <a:latin typeface="Calibri"/>
                        </a:rPr>
                        <a:t> </a:t>
                      </a:r>
                      <a:r>
                        <a:rPr lang="fr-FR" sz="1200" b="0" i="0" u="none" strike="noStrike" baseline="0" dirty="0" err="1" smtClean="0">
                          <a:solidFill>
                            <a:srgbClr val="FFFFFF"/>
                          </a:solidFill>
                          <a:latin typeface="Calibri"/>
                        </a:rPr>
                        <a:t>Ener</a:t>
                      </a:r>
                      <a:r>
                        <a:rPr lang="fr-FR" sz="1200" b="0" i="0" u="none" strike="noStrike" baseline="0" dirty="0" smtClean="0">
                          <a:solidFill>
                            <a:srgbClr val="FFFFFF"/>
                          </a:solidFill>
                          <a:latin typeface="Calibri"/>
                        </a:rPr>
                        <a:t>/</a:t>
                      </a:r>
                      <a:r>
                        <a:rPr lang="fr-FR" sz="1200" b="0" i="0" u="none" strike="noStrike" baseline="0" dirty="0" err="1" smtClean="0">
                          <a:solidFill>
                            <a:srgbClr val="FFFFFF"/>
                          </a:solidFill>
                          <a:latin typeface="Calibri"/>
                        </a:rPr>
                        <a:t>recet</a:t>
                      </a:r>
                      <a:endParaRPr lang="fr-FR" sz="1200" b="0" i="0" u="none" strike="noStrike" dirty="0">
                        <a:solidFill>
                          <a:srgbClr val="FFFFFF"/>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50028">
                <a:tc>
                  <a:txBody>
                    <a:bodyPr/>
                    <a:lstStyle/>
                    <a:p>
                      <a:pPr algn="l" fontAlgn="b"/>
                      <a:r>
                        <a:rPr lang="fr-FR" sz="1100" b="0" i="0" u="none" strike="noStrike" dirty="0">
                          <a:solidFill>
                            <a:srgbClr val="000000"/>
                          </a:solidFill>
                          <a:latin typeface="Calibri"/>
                        </a:rPr>
                        <a:t> </a:t>
                      </a:r>
                      <a:r>
                        <a:rPr lang="fr-FR" sz="1100" b="0" i="0" u="none" strike="noStrike" dirty="0" smtClean="0">
                          <a:solidFill>
                            <a:srgbClr val="000000"/>
                          </a:solidFill>
                          <a:latin typeface="Calibri"/>
                        </a:rPr>
                        <a:t>Jan</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2308000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14752</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31550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31720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5316320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0,46506936</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0,43413489</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028">
                <a:tc>
                  <a:txBody>
                    <a:bodyPr/>
                    <a:lstStyle/>
                    <a:p>
                      <a:pPr algn="l" fontAlgn="b"/>
                      <a:r>
                        <a:rPr lang="fr-FR" sz="1100" b="0" i="0" u="none" strike="noStrike" dirty="0">
                          <a:solidFill>
                            <a:srgbClr val="000000"/>
                          </a:solidFill>
                          <a:latin typeface="Calibri"/>
                        </a:rPr>
                        <a:t> </a:t>
                      </a:r>
                      <a:r>
                        <a:rPr lang="fr-FR" sz="1100" b="0" i="0" u="none" strike="noStrike" dirty="0" err="1" smtClean="0">
                          <a:solidFill>
                            <a:srgbClr val="000000"/>
                          </a:solidFill>
                          <a:latin typeface="Calibri"/>
                        </a:rPr>
                        <a:t>Fév</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2638820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16986</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31111</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31243</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5438015</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0,54367378</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0,48525427</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028">
                <a:tc>
                  <a:txBody>
                    <a:bodyPr/>
                    <a:lstStyle/>
                    <a:p>
                      <a:pPr algn="l" fontAlgn="b"/>
                      <a:r>
                        <a:rPr lang="fr-FR" sz="1100" b="0" i="0" u="none" strike="noStrike" dirty="0">
                          <a:solidFill>
                            <a:srgbClr val="000000"/>
                          </a:solidFill>
                          <a:latin typeface="Calibri"/>
                        </a:rPr>
                        <a:t> </a:t>
                      </a:r>
                      <a:r>
                        <a:rPr lang="fr-FR" sz="1100" b="0" i="0" u="none" strike="noStrike" dirty="0" smtClean="0">
                          <a:solidFill>
                            <a:srgbClr val="000000"/>
                          </a:solidFill>
                          <a:latin typeface="Calibri"/>
                        </a:rPr>
                        <a:t>Mars</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3120100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20644</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31982</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32140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5779055</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0,64231487</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0,539897959</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028">
                <a:tc>
                  <a:txBody>
                    <a:bodyPr/>
                    <a:lstStyle/>
                    <a:p>
                      <a:pPr algn="l" fontAlgn="b"/>
                      <a:r>
                        <a:rPr lang="fr-FR" sz="1100" b="0" i="0" u="none" strike="noStrike" dirty="0">
                          <a:solidFill>
                            <a:srgbClr val="000000"/>
                          </a:solidFill>
                          <a:latin typeface="Calibri"/>
                        </a:rPr>
                        <a:t> </a:t>
                      </a:r>
                      <a:r>
                        <a:rPr lang="fr-FR" sz="1100" b="0" i="0" u="none" strike="noStrike" dirty="0" smtClean="0">
                          <a:solidFill>
                            <a:srgbClr val="000000"/>
                          </a:solidFill>
                          <a:latin typeface="Calibri"/>
                        </a:rPr>
                        <a:t>Avril</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1146445</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10959</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29997</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30202</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6213265</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0,36285676</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0,18451571</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028">
                <a:tc>
                  <a:txBody>
                    <a:bodyPr/>
                    <a:lstStyle/>
                    <a:p>
                      <a:pPr algn="l" fontAlgn="b"/>
                      <a:r>
                        <a:rPr lang="fr-FR" sz="1100" b="0" i="0" u="none" strike="noStrike" dirty="0">
                          <a:solidFill>
                            <a:srgbClr val="000000"/>
                          </a:solidFill>
                          <a:latin typeface="Calibri"/>
                        </a:rPr>
                        <a:t> </a:t>
                      </a:r>
                      <a:r>
                        <a:rPr lang="fr-FR" sz="1100" b="0" i="0" u="none" strike="noStrike" dirty="0" smtClean="0">
                          <a:solidFill>
                            <a:srgbClr val="000000"/>
                          </a:solidFill>
                          <a:latin typeface="Calibri"/>
                        </a:rPr>
                        <a:t>Mai</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3036350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19698</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31235</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31428</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5808170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0,62676594</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0,522772233</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530">
                <a:tc>
                  <a:txBody>
                    <a:bodyPr/>
                    <a:lstStyle/>
                    <a:p>
                      <a:pPr algn="l" fontAlgn="b"/>
                      <a:r>
                        <a:rPr lang="fr-FR" sz="1200" b="1" i="0" u="none" strike="noStrike">
                          <a:solidFill>
                            <a:srgbClr val="000000"/>
                          </a:solidFill>
                          <a:latin typeface="Calibri"/>
                        </a:rPr>
                        <a:t>ndangalma</a:t>
                      </a:r>
                    </a:p>
                  </a:txBody>
                  <a:tcPr marL="9312" marR="9312" marT="931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fr-FR" sz="1100" b="0" i="0" u="none" strike="noStrike" dirty="0" smtClean="0">
                          <a:solidFill>
                            <a:srgbClr val="000000"/>
                          </a:solidFill>
                          <a:latin typeface="Calibri"/>
                        </a:rPr>
                        <a:t>SENELEC</a:t>
                      </a:r>
                      <a:r>
                        <a:rPr lang="fr-FR" sz="1100" b="0" i="0" u="none" strike="noStrike" baseline="0" dirty="0" smtClean="0">
                          <a:solidFill>
                            <a:srgbClr val="000000"/>
                          </a:solidFill>
                          <a:latin typeface="Calibri"/>
                        </a:rPr>
                        <a:t>  + </a:t>
                      </a:r>
                    </a:p>
                    <a:p>
                      <a:pPr algn="l" fontAlgn="b"/>
                      <a:r>
                        <a:rPr lang="fr-FR" sz="1100" b="0" i="0" u="none" strike="noStrike" baseline="0" dirty="0" smtClean="0">
                          <a:solidFill>
                            <a:srgbClr val="000000"/>
                          </a:solidFill>
                          <a:latin typeface="Calibri"/>
                        </a:rPr>
                        <a:t>EPI 18,5  </a:t>
                      </a:r>
                      <a:r>
                        <a:rPr lang="fr-FR" sz="1100" b="0" i="0" u="none" strike="noStrike" baseline="0" dirty="0" err="1" smtClean="0">
                          <a:solidFill>
                            <a:srgbClr val="000000"/>
                          </a:solidFill>
                          <a:latin typeface="Calibri"/>
                        </a:rPr>
                        <a:t>Kw</a:t>
                      </a:r>
                      <a:endParaRPr lang="fr-FR" sz="1100" b="0" i="0" u="none" strike="noStrike" dirty="0">
                        <a:solidFill>
                          <a:srgbClr val="000000"/>
                        </a:solidFill>
                        <a:latin typeface="Calibri"/>
                      </a:endParaRPr>
                    </a:p>
                  </a:txBody>
                  <a:tcPr marL="9312" marR="9312" marT="931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fr-FR" sz="1100" b="0" i="0" u="none" strike="noStrike" dirty="0" smtClean="0">
                          <a:solidFill>
                            <a:srgbClr val="000000"/>
                          </a:solidFill>
                          <a:latin typeface="Calibri"/>
                        </a:rPr>
                        <a:t>P=200F</a:t>
                      </a:r>
                      <a:endParaRPr lang="fr-FR" sz="1100" b="0" i="0" u="none" strike="noStrike" dirty="0">
                        <a:solidFill>
                          <a:srgbClr val="000000"/>
                        </a:solidFill>
                        <a:latin typeface="Calibri"/>
                      </a:endParaRPr>
                    </a:p>
                  </a:txBody>
                  <a:tcPr marL="9312" marR="9312" marT="931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fr-FR" sz="1100" b="0" i="0" u="none" strike="noStrike" dirty="0" smtClean="0">
                          <a:solidFill>
                            <a:srgbClr val="000000"/>
                          </a:solidFill>
                          <a:latin typeface="Calibri"/>
                        </a:rPr>
                        <a:t>HMT=50m</a:t>
                      </a:r>
                      <a:endParaRPr lang="fr-FR" sz="1100" b="0" i="0" u="none" strike="noStrike" dirty="0">
                        <a:solidFill>
                          <a:srgbClr val="000000"/>
                        </a:solidFill>
                        <a:latin typeface="Calibri"/>
                      </a:endParaRPr>
                    </a:p>
                  </a:txBody>
                  <a:tcPr marL="9312" marR="9312" marT="931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fr-FR" sz="1100" b="0" i="0" u="none" strike="noStrike" dirty="0" smtClean="0">
                          <a:solidFill>
                            <a:srgbClr val="000000"/>
                          </a:solidFill>
                          <a:latin typeface="Calibri"/>
                        </a:rPr>
                        <a:t>Q= 83m3/h</a:t>
                      </a:r>
                      <a:endParaRPr lang="fr-FR" sz="1100" b="0" i="0" u="none" strike="noStrike" dirty="0">
                        <a:solidFill>
                          <a:srgbClr val="000000"/>
                        </a:solidFill>
                        <a:latin typeface="Calibri"/>
                      </a:endParaRPr>
                    </a:p>
                  </a:txBody>
                  <a:tcPr marL="9312" marR="9312" marT="931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endParaRPr lang="fr-FR" sz="1100" b="0" i="0" u="none" strike="noStrike" dirty="0">
                        <a:solidFill>
                          <a:srgbClr val="000000"/>
                        </a:solidFill>
                        <a:latin typeface="Calibri"/>
                      </a:endParaRPr>
                    </a:p>
                  </a:txBody>
                  <a:tcPr marL="9312" marR="9312" marT="931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Calibri"/>
                      </a:endParaRPr>
                    </a:p>
                  </a:txBody>
                  <a:tcPr marL="9312" marR="9312" marT="931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Calibri"/>
                      </a:endParaRPr>
                    </a:p>
                  </a:txBody>
                  <a:tcPr marL="9312" marR="9312" marT="931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636">
                <a:tc>
                  <a:txBody>
                    <a:bodyPr/>
                    <a:lstStyle/>
                    <a:p>
                      <a:pPr algn="l" fontAlgn="b"/>
                      <a:r>
                        <a:rPr lang="fr-FR" sz="1100" b="0" i="0" u="none" strike="noStrike">
                          <a:solidFill>
                            <a:srgbClr val="000000"/>
                          </a:solidFill>
                          <a:latin typeface="Calibri"/>
                        </a:rPr>
                        <a:t>Mois</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Fact Elect</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dirty="0">
                          <a:solidFill>
                            <a:srgbClr val="000000"/>
                          </a:solidFill>
                          <a:latin typeface="Calibri"/>
                        </a:rPr>
                        <a:t>Car/</a:t>
                      </a:r>
                      <a:r>
                        <a:rPr lang="fr-FR" sz="1100" b="0" i="0" u="none" strike="noStrike" dirty="0" err="1">
                          <a:solidFill>
                            <a:srgbClr val="000000"/>
                          </a:solidFill>
                          <a:latin typeface="Calibri"/>
                        </a:rPr>
                        <a:t>Energ</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dirty="0" smtClean="0">
                          <a:solidFill>
                            <a:srgbClr val="000000"/>
                          </a:solidFill>
                          <a:latin typeface="Calibri"/>
                        </a:rPr>
                        <a:t>V</a:t>
                      </a:r>
                      <a:r>
                        <a:rPr lang="fr-FR" sz="1100" b="0" i="0" u="none" strike="noStrike" baseline="0" dirty="0" smtClean="0">
                          <a:solidFill>
                            <a:srgbClr val="000000"/>
                          </a:solidFill>
                          <a:latin typeface="Calibri"/>
                        </a:rPr>
                        <a:t> </a:t>
                      </a:r>
                      <a:r>
                        <a:rPr lang="fr-FR" sz="1100" b="0" i="0" u="none" strike="noStrike" baseline="0" dirty="0" err="1" smtClean="0">
                          <a:solidFill>
                            <a:srgbClr val="000000"/>
                          </a:solidFill>
                          <a:latin typeface="Calibri"/>
                        </a:rPr>
                        <a:t>dist</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1100" b="0" i="0" u="none" strike="noStrike" dirty="0" smtClean="0">
                          <a:solidFill>
                            <a:srgbClr val="000000"/>
                          </a:solidFill>
                          <a:latin typeface="Calibri"/>
                        </a:rPr>
                        <a:t>V</a:t>
                      </a:r>
                      <a:r>
                        <a:rPr lang="fr-FR" sz="1100" b="0" i="0" u="none" strike="noStrike" baseline="0" dirty="0" smtClean="0">
                          <a:solidFill>
                            <a:srgbClr val="000000"/>
                          </a:solidFill>
                          <a:latin typeface="Calibri"/>
                        </a:rPr>
                        <a:t> </a:t>
                      </a:r>
                      <a:r>
                        <a:rPr lang="fr-FR" sz="1100" b="0" i="0" u="none" strike="noStrike" baseline="0" dirty="0" err="1" smtClean="0">
                          <a:solidFill>
                            <a:srgbClr val="000000"/>
                          </a:solidFill>
                          <a:latin typeface="Calibri"/>
                        </a:rPr>
                        <a:t>prod</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1100" b="0" i="0" u="none" strike="noStrike" dirty="0">
                          <a:solidFill>
                            <a:srgbClr val="000000"/>
                          </a:solidFill>
                          <a:latin typeface="Calibri"/>
                        </a:rPr>
                        <a:t> </a:t>
                      </a:r>
                      <a:r>
                        <a:rPr lang="fr-FR" sz="1100" b="0" i="0" u="none" strike="noStrike" dirty="0" err="1" smtClean="0">
                          <a:solidFill>
                            <a:srgbClr val="000000"/>
                          </a:solidFill>
                          <a:latin typeface="Calibri"/>
                        </a:rPr>
                        <a:t>Recett</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dirty="0" smtClean="0">
                          <a:solidFill>
                            <a:srgbClr val="000000"/>
                          </a:solidFill>
                          <a:latin typeface="Calibri"/>
                        </a:rPr>
                        <a:t>Cons</a:t>
                      </a:r>
                      <a:r>
                        <a:rPr lang="fr-FR" sz="1100" b="0" i="0" u="none" strike="noStrike" baseline="0" dirty="0" smtClean="0">
                          <a:solidFill>
                            <a:srgbClr val="000000"/>
                          </a:solidFill>
                          <a:latin typeface="Calibri"/>
                        </a:rPr>
                        <a:t> </a:t>
                      </a:r>
                      <a:r>
                        <a:rPr lang="fr-FR" sz="1100" b="0" i="0" u="none" strike="noStrike" baseline="0" dirty="0" err="1" smtClean="0">
                          <a:solidFill>
                            <a:srgbClr val="000000"/>
                          </a:solidFill>
                          <a:latin typeface="Calibri"/>
                        </a:rPr>
                        <a:t>spéc</a:t>
                      </a:r>
                      <a:endParaRPr lang="fr-FR" sz="1100" b="0" i="0" u="none" strike="noStrike" dirty="0">
                        <a:solidFill>
                          <a:srgbClr val="000000"/>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smtClean="0">
                          <a:solidFill>
                            <a:srgbClr val="FFFFFF"/>
                          </a:solidFill>
                          <a:latin typeface="Calibri"/>
                        </a:rPr>
                        <a:t>Coût</a:t>
                      </a:r>
                      <a:r>
                        <a:rPr lang="fr-FR" sz="1200" b="0" i="0" u="none" strike="noStrike" baseline="0" dirty="0" smtClean="0">
                          <a:solidFill>
                            <a:srgbClr val="FFFFFF"/>
                          </a:solidFill>
                          <a:latin typeface="Calibri"/>
                        </a:rPr>
                        <a:t> </a:t>
                      </a:r>
                      <a:r>
                        <a:rPr lang="fr-FR" sz="1200" b="0" i="0" u="none" strike="noStrike" baseline="0" dirty="0" err="1" smtClean="0">
                          <a:solidFill>
                            <a:srgbClr val="FFFFFF"/>
                          </a:solidFill>
                          <a:latin typeface="Calibri"/>
                        </a:rPr>
                        <a:t>Ener</a:t>
                      </a:r>
                      <a:r>
                        <a:rPr lang="fr-FR" sz="1200" b="0" i="0" u="none" strike="noStrike" baseline="0" dirty="0" smtClean="0">
                          <a:solidFill>
                            <a:srgbClr val="FFFFFF"/>
                          </a:solidFill>
                          <a:latin typeface="Calibri"/>
                        </a:rPr>
                        <a:t>/</a:t>
                      </a:r>
                      <a:r>
                        <a:rPr lang="fr-FR" sz="1200" b="0" i="0" u="none" strike="noStrike" baseline="0" dirty="0" err="1" smtClean="0">
                          <a:solidFill>
                            <a:srgbClr val="FFFFFF"/>
                          </a:solidFill>
                          <a:latin typeface="Calibri"/>
                        </a:rPr>
                        <a:t>recet</a:t>
                      </a:r>
                      <a:endParaRPr lang="fr-FR" sz="1200" b="0" i="0" u="none" strike="noStrike" dirty="0">
                        <a:solidFill>
                          <a:srgbClr val="FFFFFF"/>
                        </a:solidFill>
                        <a:latin typeface="Calibri"/>
                      </a:endParaRP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50028">
                <a:tc>
                  <a:txBody>
                    <a:bodyPr/>
                    <a:lstStyle/>
                    <a:p>
                      <a:pPr algn="ctr" fontAlgn="ctr"/>
                      <a:r>
                        <a:rPr lang="fr-FR" sz="900" b="0" i="0" u="none" strike="noStrike">
                          <a:solidFill>
                            <a:srgbClr val="000000"/>
                          </a:solidFill>
                          <a:latin typeface="Calibri"/>
                        </a:rPr>
                        <a:t>jan</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100" b="0" i="0" u="none" strike="noStrike">
                          <a:solidFill>
                            <a:srgbClr val="000000"/>
                          </a:solidFill>
                          <a:latin typeface="Calibri"/>
                        </a:rPr>
                        <a:t>1222149</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8833</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36810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4850000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0,23996197</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0,251989485</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028">
                <a:tc>
                  <a:txBody>
                    <a:bodyPr/>
                    <a:lstStyle/>
                    <a:p>
                      <a:pPr algn="ctr" fontAlgn="ctr"/>
                      <a:r>
                        <a:rPr lang="fr-FR" sz="900" b="0" i="0" u="none" strike="noStrike">
                          <a:solidFill>
                            <a:srgbClr val="000000"/>
                          </a:solidFill>
                          <a:latin typeface="Calibri"/>
                        </a:rPr>
                        <a:t>fev</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100" b="0" i="0" u="none" strike="noStrike">
                          <a:solidFill>
                            <a:srgbClr val="000000"/>
                          </a:solidFill>
                          <a:latin typeface="Calibri"/>
                        </a:rPr>
                        <a:t>1397647</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8939</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dirty="0">
                          <a:solidFill>
                            <a:srgbClr val="000000"/>
                          </a:solidFill>
                          <a:latin typeface="Calibri"/>
                        </a:rPr>
                        <a:t> </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37780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5840600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0,23660667</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0,239298531</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028">
                <a:tc>
                  <a:txBody>
                    <a:bodyPr/>
                    <a:lstStyle/>
                    <a:p>
                      <a:pPr algn="ctr" fontAlgn="ctr"/>
                      <a:r>
                        <a:rPr lang="fr-FR" sz="900" b="0" i="0" u="none" strike="noStrike">
                          <a:solidFill>
                            <a:srgbClr val="000000"/>
                          </a:solidFill>
                          <a:latin typeface="Calibri"/>
                        </a:rPr>
                        <a:t>mars</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100" b="0" i="0" u="none" strike="noStrike">
                          <a:solidFill>
                            <a:srgbClr val="000000"/>
                          </a:solidFill>
                          <a:latin typeface="Calibri"/>
                        </a:rPr>
                        <a:t>1608213</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9937</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41910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6073650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0,23710332</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0,264785261</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028">
                <a:tc>
                  <a:txBody>
                    <a:bodyPr/>
                    <a:lstStyle/>
                    <a:p>
                      <a:pPr algn="ctr" fontAlgn="ctr"/>
                      <a:r>
                        <a:rPr lang="fr-FR" sz="900" b="0" i="0" u="none" strike="noStrike">
                          <a:solidFill>
                            <a:srgbClr val="000000"/>
                          </a:solidFill>
                          <a:latin typeface="Calibri"/>
                        </a:rPr>
                        <a:t>avril</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100" b="0" i="0" u="none" strike="noStrike">
                          <a:solidFill>
                            <a:srgbClr val="000000"/>
                          </a:solidFill>
                          <a:latin typeface="Calibri"/>
                        </a:rPr>
                        <a:t>1304741</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9666</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38980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6003053</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0,24797332</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0,21734624</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028">
                <a:tc>
                  <a:txBody>
                    <a:bodyPr/>
                    <a:lstStyle/>
                    <a:p>
                      <a:pPr algn="ctr" fontAlgn="ctr"/>
                      <a:r>
                        <a:rPr lang="fr-FR" sz="900" b="0" i="0" u="none" strike="noStrike">
                          <a:solidFill>
                            <a:srgbClr val="000000"/>
                          </a:solidFill>
                          <a:latin typeface="Calibri"/>
                        </a:rPr>
                        <a:t>mai</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100" b="0" i="0" u="none" strike="noStrike">
                          <a:solidFill>
                            <a:srgbClr val="000000"/>
                          </a:solidFill>
                          <a:latin typeface="Calibri"/>
                        </a:rPr>
                        <a:t>1533438</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8654</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dirty="0">
                          <a:solidFill>
                            <a:srgbClr val="000000"/>
                          </a:solidFill>
                          <a:latin typeface="Calibri"/>
                        </a:rPr>
                        <a:t> </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36450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5947100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0,23742112</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0,257846345</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028">
                <a:tc>
                  <a:txBody>
                    <a:bodyPr/>
                    <a:lstStyle/>
                    <a:p>
                      <a:pPr algn="ctr" fontAlgn="ctr"/>
                      <a:r>
                        <a:rPr lang="fr-FR" sz="900" b="0" i="0" u="none" strike="noStrike">
                          <a:solidFill>
                            <a:srgbClr val="000000"/>
                          </a:solidFill>
                          <a:latin typeface="Calibri"/>
                        </a:rPr>
                        <a:t>juin</a:t>
                      </a:r>
                    </a:p>
                  </a:txBody>
                  <a:tcPr marL="9312" marR="9312" marT="9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1100" b="0" i="0" u="none" strike="noStrike">
                          <a:solidFill>
                            <a:srgbClr val="000000"/>
                          </a:solidFill>
                          <a:latin typeface="Calibri"/>
                        </a:rPr>
                        <a:t>1377370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7768</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latin typeface="Calibri"/>
                        </a:rPr>
                        <a:t> </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33650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5732800</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a:solidFill>
                            <a:srgbClr val="000000"/>
                          </a:solidFill>
                          <a:latin typeface="Calibri"/>
                        </a:rPr>
                        <a:t>0,23084695</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0,240261303</a:t>
                      </a:r>
                    </a:p>
                  </a:txBody>
                  <a:tcPr marL="9312" marR="9312" marT="9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Rectangle 2"/>
          <p:cNvSpPr txBox="1">
            <a:spLocks noChangeArrowheads="1"/>
          </p:cNvSpPr>
          <p:nvPr/>
        </p:nvSpPr>
        <p:spPr>
          <a:xfrm>
            <a:off x="152400" y="152400"/>
            <a:ext cx="9144000" cy="461665"/>
          </a:xfrm>
          <a:prstGeom prst="rect">
            <a:avLst/>
          </a:prstGeom>
          <a:solidFill>
            <a:srgbClr val="000090"/>
          </a:solidFill>
          <a:ln>
            <a:noFill/>
          </a:ln>
        </p:spPr>
        <p:txBody>
          <a:bodyPr>
            <a:spAutoFit/>
          </a:bodyPr>
          <a:lstStyle/>
          <a:p>
            <a:pPr marL="0" marR="0" lvl="0" indent="0" algn="ctr" defTabSz="914400" eaLnBrk="1" latinLnBrk="0" hangingPunct="1">
              <a:lnSpc>
                <a:spcPct val="100000"/>
              </a:lnSpc>
              <a:buClrTx/>
              <a:buSzTx/>
              <a:buFontTx/>
              <a:buNone/>
              <a:tabLst/>
              <a:defRPr/>
            </a:pPr>
            <a:r>
              <a:rPr lang="fr-FR" altLang="ja-JP" sz="2400" b="1" cap="all" dirty="0" smtClean="0">
                <a:solidFill>
                  <a:srgbClr val="FFFFFF"/>
                </a:solidFill>
                <a:latin typeface="Arial"/>
              </a:rPr>
              <a:t>RESULTATS  EXPLOITATION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523220"/>
          </a:xfrm>
          <a:prstGeom prst="rect">
            <a:avLst/>
          </a:prstGeom>
          <a:solidFill>
            <a:srgbClr val="000090"/>
          </a:solidFill>
          <a:ln>
            <a:noFill/>
          </a:ln>
        </p:spPr>
        <p:txBody>
          <a:bodyPr>
            <a:spAutoFit/>
          </a:bodyPr>
          <a:lstStyle/>
          <a:p>
            <a:pPr marL="0" marR="0" lvl="0" indent="0" algn="ctr" defTabSz="914400" eaLnBrk="1" latinLnBrk="0" hangingPunct="1">
              <a:lnSpc>
                <a:spcPct val="100000"/>
              </a:lnSpc>
              <a:buClrTx/>
              <a:buSzTx/>
              <a:buFontTx/>
              <a:buNone/>
              <a:tabLst/>
              <a:defRPr/>
            </a:pPr>
            <a:r>
              <a:rPr lang="fr-FR" altLang="ja-JP" sz="2800" b="1" cap="all" dirty="0" smtClean="0">
                <a:solidFill>
                  <a:srgbClr val="FFFFFF"/>
                </a:solidFill>
                <a:latin typeface="Arial"/>
              </a:rPr>
              <a:t>SOMMAIRE</a:t>
            </a:r>
          </a:p>
        </p:txBody>
      </p:sp>
      <p:graphicFrame>
        <p:nvGraphicFramePr>
          <p:cNvPr id="4" name="Diagramme 3"/>
          <p:cNvGraphicFramePr/>
          <p:nvPr/>
        </p:nvGraphicFramePr>
        <p:xfrm>
          <a:off x="857224" y="1397000"/>
          <a:ext cx="764386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rotWithShape="1">
          <a:blip r:embed="rId3" cstate="print"/>
          <a:srcRect l="6563"/>
          <a:stretch/>
        </p:blipFill>
        <p:spPr>
          <a:xfrm>
            <a:off x="5138262" y="1992149"/>
            <a:ext cx="3554689" cy="3525084"/>
          </a:xfrm>
          <a:prstGeom prst="rect">
            <a:avLst/>
          </a:prstGeom>
        </p:spPr>
      </p:pic>
      <p:sp>
        <p:nvSpPr>
          <p:cNvPr id="10" name="ZoneTexte 10"/>
          <p:cNvSpPr txBox="1">
            <a:spLocks noChangeArrowheads="1"/>
          </p:cNvSpPr>
          <p:nvPr/>
        </p:nvSpPr>
        <p:spPr bwMode="auto">
          <a:xfrm>
            <a:off x="1043608" y="25400"/>
            <a:ext cx="7704856" cy="507831"/>
          </a:xfrm>
          <a:prstGeom prst="rect">
            <a:avLst/>
          </a:prstGeom>
          <a:solidFill>
            <a:srgbClr val="00009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700" b="1" dirty="0" smtClean="0">
                <a:solidFill>
                  <a:srgbClr val="FFFFFF"/>
                </a:solidFill>
              </a:rPr>
              <a:t>DEFIS POUR LES PROCHAINES ANNEES       </a:t>
            </a:r>
            <a:endParaRPr lang="fr-FR" sz="2700" b="1" dirty="0">
              <a:solidFill>
                <a:srgbClr val="FFFFFF"/>
              </a:solidFill>
            </a:endParaRPr>
          </a:p>
        </p:txBody>
      </p:sp>
      <p:sp>
        <p:nvSpPr>
          <p:cNvPr id="7" name="Rectangle 6"/>
          <p:cNvSpPr/>
          <p:nvPr/>
        </p:nvSpPr>
        <p:spPr>
          <a:xfrm>
            <a:off x="323528" y="1988840"/>
            <a:ext cx="4392488" cy="1384995"/>
          </a:xfrm>
          <a:prstGeom prst="rect">
            <a:avLst/>
          </a:prstGeom>
          <a:solidFill>
            <a:schemeClr val="bg1"/>
          </a:solidFill>
          <a:ln>
            <a:solidFill>
              <a:srgbClr val="7F7F7F"/>
            </a:solidFill>
          </a:ln>
        </p:spPr>
        <p:txBody>
          <a:bodyPr wrap="square">
            <a:spAutoFit/>
          </a:bodyPr>
          <a:lstStyle/>
          <a:p>
            <a:pPr marL="804863" indent="-719138" algn="just">
              <a:buNone/>
            </a:pPr>
            <a:r>
              <a:rPr lang="fr-FR" sz="2400" b="1" dirty="0" smtClean="0">
                <a:solidFill>
                  <a:srgbClr val="000090"/>
                </a:solidFill>
              </a:rPr>
              <a:t>6.1</a:t>
            </a:r>
            <a:endParaRPr lang="fr-FR" sz="2400" b="1" dirty="0">
              <a:solidFill>
                <a:srgbClr val="000090"/>
              </a:solidFill>
            </a:endParaRPr>
          </a:p>
          <a:p>
            <a:pPr algn="just">
              <a:buNone/>
            </a:pPr>
            <a:r>
              <a:rPr lang="fr-FR" sz="2000" dirty="0" smtClean="0"/>
              <a:t>D’ici à 2030, assurer </a:t>
            </a:r>
            <a:r>
              <a:rPr lang="fr-FR" sz="2000" b="1" dirty="0" smtClean="0"/>
              <a:t>l’accès </a:t>
            </a:r>
            <a:r>
              <a:rPr lang="fr-FR" sz="2000" b="1" dirty="0" err="1" smtClean="0"/>
              <a:t>univer-sel</a:t>
            </a:r>
            <a:r>
              <a:rPr lang="fr-FR" sz="2000" b="1" dirty="0" smtClean="0"/>
              <a:t> </a:t>
            </a:r>
            <a:r>
              <a:rPr lang="fr-FR" sz="2000" dirty="0" smtClean="0"/>
              <a:t>et </a:t>
            </a:r>
            <a:r>
              <a:rPr lang="fr-FR" sz="2000" b="1" dirty="0" smtClean="0"/>
              <a:t>équitable</a:t>
            </a:r>
            <a:r>
              <a:rPr lang="fr-FR" sz="2000" dirty="0" smtClean="0"/>
              <a:t> à l’eau </a:t>
            </a:r>
            <a:r>
              <a:rPr lang="fr-FR" sz="2000" b="1" dirty="0" smtClean="0"/>
              <a:t>potable</a:t>
            </a:r>
            <a:r>
              <a:rPr lang="fr-FR" sz="2000" dirty="0" smtClean="0"/>
              <a:t>, à un coût </a:t>
            </a:r>
            <a:r>
              <a:rPr lang="fr-FR" sz="2000" b="1" dirty="0" smtClean="0"/>
              <a:t>abordable</a:t>
            </a:r>
            <a:endParaRPr lang="fr-FR" dirty="0" smtClean="0"/>
          </a:p>
        </p:txBody>
      </p:sp>
      <p:sp>
        <p:nvSpPr>
          <p:cNvPr id="20" name="Title 1"/>
          <p:cNvSpPr txBox="1">
            <a:spLocks/>
          </p:cNvSpPr>
          <p:nvPr/>
        </p:nvSpPr>
        <p:spPr>
          <a:xfrm>
            <a:off x="1835696" y="764704"/>
            <a:ext cx="6912768" cy="1152128"/>
          </a:xfrm>
          <a:prstGeom prst="rect">
            <a:avLst/>
          </a:prstGeom>
          <a:ln>
            <a:solidFill>
              <a:srgbClr val="7F7F7F"/>
            </a:solidFill>
          </a:ln>
        </p:spPr>
        <p:txBody>
          <a:bodyPr>
            <a:noAutofit/>
          </a:bodyPr>
          <a:lstStyle>
            <a:lvl1pPr algn="l" rtl="0" eaLnBrk="0" fontAlgn="base" hangingPunct="0">
              <a:spcBef>
                <a:spcPct val="0"/>
              </a:spcBef>
              <a:spcAft>
                <a:spcPct val="0"/>
              </a:spcAft>
              <a:defRPr sz="36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a:lstStyle>
          <a:p>
            <a:pPr algn="just"/>
            <a:r>
              <a:rPr lang="fr-FR" sz="2200" dirty="0" smtClean="0">
                <a:solidFill>
                  <a:srgbClr val="000000"/>
                </a:solidFill>
              </a:rPr>
              <a:t>Garantir l’accès de tous à l’eau et à l’assainissement et assurer une gestion durable des ressources en eau’</a:t>
            </a:r>
            <a:endParaRPr lang="en-GB" sz="2200" dirty="0">
              <a:solidFill>
                <a:srgbClr val="000000"/>
              </a:solidFill>
            </a:endParaRPr>
          </a:p>
        </p:txBody>
      </p:sp>
      <p:pic>
        <p:nvPicPr>
          <p:cNvPr id="21" name="Image 20"/>
          <p:cNvPicPr>
            <a:picLocks noChangeAspect="1"/>
          </p:cNvPicPr>
          <p:nvPr/>
        </p:nvPicPr>
        <p:blipFill>
          <a:blip r:embed="rId4" cstate="print"/>
          <a:stretch>
            <a:fillRect/>
          </a:stretch>
        </p:blipFill>
        <p:spPr>
          <a:xfrm>
            <a:off x="323528" y="753172"/>
            <a:ext cx="1512168" cy="1163660"/>
          </a:xfrm>
          <a:prstGeom prst="rect">
            <a:avLst/>
          </a:prstGeom>
        </p:spPr>
      </p:pic>
    </p:spTree>
    <p:extLst>
      <p:ext uri="{BB962C8B-B14F-4D97-AF65-F5344CB8AC3E}">
        <p14:creationId xmlns:p14="http://schemas.microsoft.com/office/powerpoint/2010/main" xmlns="" val="2909974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1691680" y="1052736"/>
            <a:ext cx="7128792" cy="4824536"/>
          </a:xfrm>
          <a:prstGeom prst="roundRect">
            <a:avLst>
              <a:gd name="adj" fmla="val 6432"/>
            </a:avLst>
          </a:prstGeom>
          <a:ln w="28575">
            <a:solidFill>
              <a:srgbClr val="BFBFBF"/>
            </a:solidFill>
          </a:ln>
        </p:spPr>
        <p:style>
          <a:lnRef idx="2">
            <a:schemeClr val="accent4"/>
          </a:lnRef>
          <a:fillRef idx="1">
            <a:schemeClr val="lt1"/>
          </a:fillRef>
          <a:effectRef idx="0">
            <a:schemeClr val="accent4"/>
          </a:effectRef>
          <a:fontRef idx="minor">
            <a:schemeClr val="dk1"/>
          </a:fontRef>
        </p:style>
        <p:txBody>
          <a:bodyPr/>
          <a:lstStyle/>
          <a:p>
            <a:pPr algn="just"/>
            <a:r>
              <a:rPr lang="fr-FR" sz="2000" dirty="0" smtClean="0"/>
              <a:t>Mettre en adéquation les politiques sectorielles </a:t>
            </a:r>
            <a:r>
              <a:rPr lang="fr-FR" sz="2000" dirty="0"/>
              <a:t>avec les fondamentaux des </a:t>
            </a:r>
            <a:r>
              <a:rPr lang="fr-FR" sz="2000" dirty="0" smtClean="0"/>
              <a:t>Objectifs </a:t>
            </a:r>
            <a:r>
              <a:rPr lang="fr-FR" sz="2000" dirty="0"/>
              <a:t>du Développement Durable (ODD</a:t>
            </a:r>
            <a:r>
              <a:rPr lang="fr-FR" sz="2000" dirty="0" smtClean="0"/>
              <a:t>) :  </a:t>
            </a:r>
          </a:p>
          <a:p>
            <a:pPr marL="457200" lvl="0" indent="-457200" algn="just">
              <a:spcBef>
                <a:spcPts val="1200"/>
              </a:spcBef>
              <a:buFont typeface="+mj-lt"/>
              <a:buAutoNum type="arabicPeriod"/>
            </a:pPr>
            <a:r>
              <a:rPr lang="fr-FR" sz="2000" dirty="0" smtClean="0"/>
              <a:t>Accès continu à une eau de qualité à proximité du lieu d’alimentation.</a:t>
            </a:r>
          </a:p>
          <a:p>
            <a:pPr marL="457200" lvl="0" indent="-457200" algn="just">
              <a:spcBef>
                <a:spcPts val="1200"/>
              </a:spcBef>
              <a:buFont typeface="+mj-lt"/>
              <a:buAutoNum type="arabicPeriod"/>
            </a:pPr>
            <a:r>
              <a:rPr lang="fr-FR" sz="2000" dirty="0" smtClean="0">
                <a:solidFill>
                  <a:schemeClr val="tx1"/>
                </a:solidFill>
              </a:rPr>
              <a:t>Correction des disparités et des inégalités en matière d’accès et de qualité d’eau;</a:t>
            </a:r>
          </a:p>
          <a:p>
            <a:pPr marL="457200" lvl="0" indent="-457200" algn="just">
              <a:spcBef>
                <a:spcPts val="1200"/>
              </a:spcBef>
              <a:buFont typeface="+mj-lt"/>
              <a:buAutoNum type="arabicPeriod"/>
            </a:pPr>
            <a:r>
              <a:rPr lang="fr-FR" sz="2000" dirty="0" smtClean="0">
                <a:solidFill>
                  <a:schemeClr val="tx1"/>
                </a:solidFill>
              </a:rPr>
              <a:t>Garantir la viabilité financière des systèmes d’alimentation en eau: gouvernance</a:t>
            </a:r>
            <a:r>
              <a:rPr lang="fr-FR" sz="2000" smtClean="0">
                <a:solidFill>
                  <a:schemeClr val="tx1"/>
                </a:solidFill>
              </a:rPr>
              <a:t>, professionnalisation</a:t>
            </a:r>
            <a:r>
              <a:rPr lang="fr-FR" sz="2000" dirty="0" smtClean="0">
                <a:solidFill>
                  <a:schemeClr val="tx1"/>
                </a:solidFill>
              </a:rPr>
              <a:t>, régulation…</a:t>
            </a:r>
          </a:p>
          <a:p>
            <a:pPr marL="457200" lvl="0" indent="-457200" algn="just">
              <a:spcBef>
                <a:spcPts val="1200"/>
              </a:spcBef>
              <a:buFont typeface="+mj-lt"/>
              <a:buAutoNum type="arabicPeriod"/>
            </a:pPr>
            <a:r>
              <a:rPr lang="fr-FR" sz="2000" dirty="0" smtClean="0">
                <a:solidFill>
                  <a:schemeClr val="tx1"/>
                </a:solidFill>
              </a:rPr>
              <a:t>Appliquer de tarifs supportables pour les populations</a:t>
            </a:r>
            <a:endParaRPr lang="fr-FR" sz="2000" dirty="0" smtClean="0"/>
          </a:p>
        </p:txBody>
      </p:sp>
      <p:pic>
        <p:nvPicPr>
          <p:cNvPr id="10" name="Image 9"/>
          <p:cNvPicPr>
            <a:picLocks noChangeAspect="1"/>
          </p:cNvPicPr>
          <p:nvPr/>
        </p:nvPicPr>
        <p:blipFill rotWithShape="1">
          <a:blip r:embed="rId4" cstate="print"/>
          <a:srcRect t="31282"/>
          <a:stretch/>
        </p:blipFill>
        <p:spPr>
          <a:xfrm>
            <a:off x="35496" y="2287761"/>
            <a:ext cx="1584176" cy="822789"/>
          </a:xfrm>
          <a:prstGeom prst="rect">
            <a:avLst/>
          </a:prstGeom>
        </p:spPr>
      </p:pic>
      <p:pic>
        <p:nvPicPr>
          <p:cNvPr id="11" name="Picture 1"/>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504" y="1124744"/>
            <a:ext cx="1490662"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ZoneTexte 10"/>
          <p:cNvSpPr txBox="1">
            <a:spLocks noChangeArrowheads="1"/>
          </p:cNvSpPr>
          <p:nvPr/>
        </p:nvSpPr>
        <p:spPr bwMode="auto">
          <a:xfrm>
            <a:off x="1043608" y="25400"/>
            <a:ext cx="7704856" cy="507831"/>
          </a:xfrm>
          <a:prstGeom prst="rect">
            <a:avLst/>
          </a:prstGeom>
          <a:solidFill>
            <a:srgbClr val="00009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700" b="1" dirty="0" smtClean="0">
                <a:solidFill>
                  <a:srgbClr val="FFFFFF"/>
                </a:solidFill>
              </a:rPr>
              <a:t>DEFIS POUR LES PROCHAINES ANNEES       </a:t>
            </a:r>
            <a:endParaRPr lang="fr-FR" sz="2700" b="1" dirty="0">
              <a:solidFill>
                <a:srgbClr val="FFFFFF"/>
              </a:solidFill>
            </a:endParaRPr>
          </a:p>
        </p:txBody>
      </p:sp>
    </p:spTree>
    <p:custDataLst>
      <p:tags r:id="rId1"/>
    </p:custDataLst>
    <p:extLst>
      <p:ext uri="{BB962C8B-B14F-4D97-AF65-F5344CB8AC3E}">
        <p14:creationId xmlns:p14="http://schemas.microsoft.com/office/powerpoint/2010/main" xmlns="" val="879167107"/>
      </p:ext>
    </p:extLst>
  </p:cSld>
  <p:clrMapOvr>
    <a:masterClrMapping/>
  </p:clrMapOvr>
  <p:transition spd="slow">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887135"/>
            <a:ext cx="8823377" cy="6463308"/>
          </a:xfrm>
          <a:prstGeom prst="rect">
            <a:avLst/>
          </a:prstGeom>
          <a:noFill/>
        </p:spPr>
        <p:txBody>
          <a:bodyPr wrap="none" rtlCol="0">
            <a:spAutoFit/>
          </a:bodyPr>
          <a:lstStyle/>
          <a:p>
            <a:pPr algn="ctr"/>
            <a:r>
              <a:rPr lang="fr-FR" sz="2000" b="1" dirty="0" smtClean="0">
                <a:solidFill>
                  <a:schemeClr val="accent1"/>
                </a:solidFill>
              </a:rPr>
              <a:t>L‘énergie pour le pompage d’eau représente des coûts </a:t>
            </a:r>
          </a:p>
          <a:p>
            <a:pPr algn="ctr"/>
            <a:r>
              <a:rPr lang="fr-FR" sz="2000" b="1" dirty="0" smtClean="0">
                <a:solidFill>
                  <a:schemeClr val="accent1"/>
                </a:solidFill>
              </a:rPr>
              <a:t>d’investissement importants et la principale charge d’exploitation </a:t>
            </a:r>
          </a:p>
          <a:p>
            <a:pPr algn="ctr"/>
            <a:r>
              <a:rPr lang="fr-FR" sz="2000" b="1" dirty="0" smtClean="0">
                <a:solidFill>
                  <a:schemeClr val="accent1"/>
                </a:solidFill>
              </a:rPr>
              <a:t>des stations de pompage </a:t>
            </a:r>
          </a:p>
          <a:p>
            <a:pPr>
              <a:buFont typeface="Wingdings" pitchFamily="2" charset="2"/>
              <a:buChar char="Ø"/>
            </a:pPr>
            <a:endParaRPr lang="fr-FR" dirty="0" smtClean="0"/>
          </a:p>
          <a:p>
            <a:pPr>
              <a:buFont typeface="Wingdings" pitchFamily="2" charset="2"/>
              <a:buChar char="Ø"/>
            </a:pPr>
            <a:r>
              <a:rPr lang="fr-FR" sz="2000" dirty="0" smtClean="0"/>
              <a:t>Le coût élevé de l’énergique thermique et électrique;</a:t>
            </a:r>
          </a:p>
          <a:p>
            <a:endParaRPr lang="fr-FR" sz="2000" dirty="0" smtClean="0"/>
          </a:p>
          <a:p>
            <a:pPr>
              <a:buFont typeface="Wingdings" pitchFamily="2" charset="2"/>
              <a:buChar char="Ø"/>
            </a:pPr>
            <a:r>
              <a:rPr lang="fr-FR" sz="2000" dirty="0" smtClean="0"/>
              <a:t>Le faible taux d’électrification en milieu rural et la qualité du service;</a:t>
            </a:r>
          </a:p>
          <a:p>
            <a:endParaRPr lang="fr-FR" sz="2000" dirty="0" smtClean="0"/>
          </a:p>
          <a:p>
            <a:pPr>
              <a:buFont typeface="Wingdings" pitchFamily="2" charset="2"/>
              <a:buChar char="Ø"/>
            </a:pPr>
            <a:r>
              <a:rPr lang="fr-FR" sz="2000" dirty="0" smtClean="0"/>
              <a:t>Le manque de maîtrise de la technologie et une mauvaise connaissance </a:t>
            </a:r>
          </a:p>
          <a:p>
            <a:r>
              <a:rPr lang="fr-FR" sz="2000" dirty="0" smtClean="0"/>
              <a:t>   des énergies renouvelables par les départements en charge de la gestion </a:t>
            </a:r>
          </a:p>
          <a:p>
            <a:r>
              <a:rPr lang="fr-FR" sz="2000" dirty="0" smtClean="0"/>
              <a:t>   de L’eau;</a:t>
            </a:r>
          </a:p>
          <a:p>
            <a:endParaRPr lang="fr-FR" sz="2000" dirty="0" smtClean="0"/>
          </a:p>
          <a:p>
            <a:pPr>
              <a:buFont typeface="Wingdings" pitchFamily="2" charset="2"/>
              <a:buChar char="Ø"/>
            </a:pPr>
            <a:r>
              <a:rPr lang="fr-FR" sz="2000" dirty="0" smtClean="0"/>
              <a:t>Les besoins énergétiques de plus en plus importants pour l’exhaure </a:t>
            </a:r>
          </a:p>
          <a:p>
            <a:r>
              <a:rPr lang="fr-FR" sz="2000" dirty="0" smtClean="0"/>
              <a:t>   au niveau des forages profonds,  des systèmes de transferts d’eau et des </a:t>
            </a:r>
          </a:p>
          <a:p>
            <a:r>
              <a:rPr lang="fr-FR" sz="2000" dirty="0" smtClean="0"/>
              <a:t>   unités de Traitement pour amélioration de l’accès;</a:t>
            </a:r>
          </a:p>
          <a:p>
            <a:pPr>
              <a:buFont typeface="Wingdings" pitchFamily="2" charset="2"/>
              <a:buChar char="Ø"/>
            </a:pPr>
            <a:r>
              <a:rPr lang="fr-FR" sz="2000" dirty="0" smtClean="0"/>
              <a:t>L’enclavement ou la taille de certaines localités et les problèmes de</a:t>
            </a:r>
          </a:p>
          <a:p>
            <a:r>
              <a:rPr lang="fr-FR" sz="2000" dirty="0" smtClean="0"/>
              <a:t>    disponibilité de la ressource dans certaine zone</a:t>
            </a:r>
          </a:p>
          <a:p>
            <a:r>
              <a:rPr lang="fr-FR" sz="2000" dirty="0" smtClean="0"/>
              <a:t>   </a:t>
            </a:r>
          </a:p>
          <a:p>
            <a:endParaRPr lang="fr-FR" sz="2000" dirty="0" smtClean="0"/>
          </a:p>
          <a:p>
            <a:endParaRPr lang="fr-FR" dirty="0" smtClean="0"/>
          </a:p>
          <a:p>
            <a:endParaRPr lang="fr-FR" dirty="0"/>
          </a:p>
        </p:txBody>
      </p:sp>
      <p:sp>
        <p:nvSpPr>
          <p:cNvPr id="3" name="ZoneTexte 10"/>
          <p:cNvSpPr txBox="1">
            <a:spLocks noChangeArrowheads="1"/>
          </p:cNvSpPr>
          <p:nvPr/>
        </p:nvSpPr>
        <p:spPr bwMode="auto">
          <a:xfrm>
            <a:off x="1043608" y="25400"/>
            <a:ext cx="7704856" cy="507831"/>
          </a:xfrm>
          <a:prstGeom prst="rect">
            <a:avLst/>
          </a:prstGeom>
          <a:solidFill>
            <a:srgbClr val="00009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2700" b="1" dirty="0" smtClean="0">
                <a:solidFill>
                  <a:srgbClr val="FFFFFF"/>
                </a:solidFill>
              </a:rPr>
              <a:t>CONTRAINTES       </a:t>
            </a:r>
            <a:endParaRPr lang="fr-FR" sz="2700" b="1"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500034" y="1071546"/>
          <a:ext cx="8143932" cy="1005840"/>
        </p:xfrm>
        <a:graphic>
          <a:graphicData uri="http://schemas.openxmlformats.org/drawingml/2006/table">
            <a:tbl>
              <a:tblPr firstRow="1" bandRow="1">
                <a:tableStyleId>{5C22544A-7EE6-4342-B048-85BDC9FD1C3A}</a:tableStyleId>
              </a:tblPr>
              <a:tblGrid>
                <a:gridCol w="8143932"/>
              </a:tblGrid>
              <a:tr h="370840">
                <a:tc>
                  <a:txBody>
                    <a:bodyPr/>
                    <a:lstStyle/>
                    <a:p>
                      <a:pPr algn="ctr"/>
                      <a:r>
                        <a:rPr lang="fr-FR" sz="2000" dirty="0" smtClean="0"/>
                        <a:t>Prendre</a:t>
                      </a:r>
                      <a:r>
                        <a:rPr lang="fr-FR" sz="2000" baseline="0" dirty="0" smtClean="0"/>
                        <a:t> en compte les énergies renouvelables dans la définition des  politiques d’investissement dans le domaine de l’Hydraulique</a:t>
                      </a:r>
                      <a:endParaRPr lang="fr-FR" sz="2000" dirty="0" smtClean="0"/>
                    </a:p>
                    <a:p>
                      <a:pPr algn="ctr"/>
                      <a:r>
                        <a:rPr lang="fr-FR" sz="2000" dirty="0" smtClean="0"/>
                        <a:t> </a:t>
                      </a:r>
                      <a:endParaRPr lang="fr-FR" sz="2000" dirty="0"/>
                    </a:p>
                  </a:txBody>
                  <a:tcPr/>
                </a:tc>
              </a:tr>
            </a:tbl>
          </a:graphicData>
        </a:graphic>
      </p:graphicFrame>
      <p:graphicFrame>
        <p:nvGraphicFramePr>
          <p:cNvPr id="4" name="Tableau 3"/>
          <p:cNvGraphicFramePr>
            <a:graphicFrameLocks noGrp="1"/>
          </p:cNvGraphicFramePr>
          <p:nvPr/>
        </p:nvGraphicFramePr>
        <p:xfrm>
          <a:off x="500034" y="3000372"/>
          <a:ext cx="8143932" cy="2794652"/>
        </p:xfrm>
        <a:graphic>
          <a:graphicData uri="http://schemas.openxmlformats.org/drawingml/2006/table">
            <a:tbl>
              <a:tblPr firstRow="1" bandRow="1">
                <a:tableStyleId>{5C22544A-7EE6-4342-B048-85BDC9FD1C3A}</a:tableStyleId>
              </a:tblPr>
              <a:tblGrid>
                <a:gridCol w="8143932"/>
              </a:tblGrid>
              <a:tr h="2428892">
                <a:tc>
                  <a:txBody>
                    <a:bodyPr/>
                    <a:lstStyle/>
                    <a:p>
                      <a:pPr>
                        <a:buFont typeface="Wingdings" pitchFamily="2" charset="2"/>
                        <a:buChar char="q"/>
                      </a:pPr>
                      <a:r>
                        <a:rPr lang="fr-FR" dirty="0" smtClean="0">
                          <a:solidFill>
                            <a:schemeClr val="tx1"/>
                          </a:solidFill>
                        </a:rPr>
                        <a:t> </a:t>
                      </a:r>
                      <a:r>
                        <a:rPr lang="fr-FR" sz="2000" dirty="0" smtClean="0">
                          <a:solidFill>
                            <a:schemeClr val="tx1"/>
                          </a:solidFill>
                        </a:rPr>
                        <a:t>Choix</a:t>
                      </a:r>
                      <a:r>
                        <a:rPr lang="fr-FR" sz="2000" baseline="0" dirty="0" smtClean="0">
                          <a:solidFill>
                            <a:schemeClr val="tx1"/>
                          </a:solidFill>
                        </a:rPr>
                        <a:t> technologique en fonction des besoins énergétiques et de </a:t>
                      </a:r>
                    </a:p>
                    <a:p>
                      <a:pPr>
                        <a:buFont typeface="Wingdings" pitchFamily="2" charset="2"/>
                        <a:buNone/>
                      </a:pPr>
                      <a:r>
                        <a:rPr lang="fr-FR" sz="2000" baseline="0" dirty="0" smtClean="0">
                          <a:solidFill>
                            <a:schemeClr val="tx1"/>
                          </a:solidFill>
                        </a:rPr>
                        <a:t>     la spécificité de la demande et des types d’ouvrage;</a:t>
                      </a:r>
                    </a:p>
                    <a:p>
                      <a:pPr>
                        <a:buFont typeface="Wingdings" pitchFamily="2" charset="2"/>
                        <a:buNone/>
                      </a:pPr>
                      <a:endParaRPr lang="fr-FR" sz="2000" baseline="0" dirty="0" smtClean="0">
                        <a:solidFill>
                          <a:schemeClr val="tx1"/>
                        </a:solidFill>
                      </a:endParaRPr>
                    </a:p>
                    <a:p>
                      <a:pPr>
                        <a:buFont typeface="Wingdings" pitchFamily="2" charset="2"/>
                        <a:buChar char="q"/>
                      </a:pPr>
                      <a:r>
                        <a:rPr lang="fr-FR" sz="2000" baseline="0" dirty="0" smtClean="0">
                          <a:solidFill>
                            <a:schemeClr val="tx1"/>
                          </a:solidFill>
                        </a:rPr>
                        <a:t> Meilleure connaissance des options technologiques:</a:t>
                      </a:r>
                    </a:p>
                    <a:p>
                      <a:pPr>
                        <a:buFont typeface="Wingdings" pitchFamily="2" charset="2"/>
                        <a:buChar char="§"/>
                      </a:pPr>
                      <a:r>
                        <a:rPr lang="fr-FR" sz="2000" baseline="0" dirty="0" smtClean="0">
                          <a:solidFill>
                            <a:schemeClr val="tx1"/>
                          </a:solidFill>
                        </a:rPr>
                        <a:t> Energie solaire, éolienne, thermique ou électrique</a:t>
                      </a:r>
                    </a:p>
                    <a:p>
                      <a:pPr>
                        <a:buFont typeface="Wingdings" pitchFamily="2" charset="2"/>
                        <a:buChar char="§"/>
                      </a:pPr>
                      <a:r>
                        <a:rPr lang="fr-FR" sz="2000" baseline="0" dirty="0" smtClean="0">
                          <a:solidFill>
                            <a:schemeClr val="tx1"/>
                          </a:solidFill>
                        </a:rPr>
                        <a:t> Mixte énergétique pour une sécurisation et une amélioration des </a:t>
                      </a:r>
                    </a:p>
                    <a:p>
                      <a:pPr>
                        <a:buFont typeface="Wingdings" pitchFamily="2" charset="2"/>
                        <a:buNone/>
                      </a:pPr>
                      <a:r>
                        <a:rPr lang="fr-FR" sz="2000" baseline="0" dirty="0" smtClean="0">
                          <a:solidFill>
                            <a:schemeClr val="tx1"/>
                          </a:solidFill>
                        </a:rPr>
                        <a:t>   conditions  d’exploitation</a:t>
                      </a:r>
                    </a:p>
                  </a:txBody>
                  <a:tcPr>
                    <a:solidFill>
                      <a:schemeClr val="accent3">
                        <a:lumMod val="20000"/>
                        <a:lumOff val="80000"/>
                      </a:schemeClr>
                    </a:solidFill>
                  </a:tcPr>
                </a:tc>
              </a:tr>
              <a:tr h="355819">
                <a:tc>
                  <a:txBody>
                    <a:bodyPr/>
                    <a:lstStyle/>
                    <a:p>
                      <a:pPr>
                        <a:buFont typeface="Wingdings" pitchFamily="2" charset="2"/>
                        <a:buNone/>
                      </a:pPr>
                      <a:endParaRPr lang="fr-FR" baseline="0" dirty="0" smtClean="0">
                        <a:solidFill>
                          <a:schemeClr val="tx1"/>
                        </a:solidFill>
                      </a:endParaRPr>
                    </a:p>
                  </a:txBody>
                  <a:tcPr>
                    <a:solidFill>
                      <a:schemeClr val="accent3">
                        <a:lumMod val="20000"/>
                        <a:lumOff val="80000"/>
                      </a:schemeClr>
                    </a:solidFill>
                  </a:tcPr>
                </a:tc>
              </a:tr>
            </a:tbl>
          </a:graphicData>
        </a:graphic>
      </p:graphicFrame>
      <p:graphicFrame>
        <p:nvGraphicFramePr>
          <p:cNvPr id="5" name="Tableau 4"/>
          <p:cNvGraphicFramePr>
            <a:graphicFrameLocks noGrp="1"/>
          </p:cNvGraphicFramePr>
          <p:nvPr/>
        </p:nvGraphicFramePr>
        <p:xfrm>
          <a:off x="500034" y="2214554"/>
          <a:ext cx="8143932" cy="701040"/>
        </p:xfrm>
        <a:graphic>
          <a:graphicData uri="http://schemas.openxmlformats.org/drawingml/2006/table">
            <a:tbl>
              <a:tblPr firstRow="1" bandRow="1">
                <a:tableStyleId>{5C22544A-7EE6-4342-B048-85BDC9FD1C3A}</a:tableStyleId>
              </a:tblPr>
              <a:tblGrid>
                <a:gridCol w="8143932"/>
              </a:tblGrid>
              <a:tr h="370840">
                <a:tc>
                  <a:txBody>
                    <a:bodyPr/>
                    <a:lstStyle/>
                    <a:p>
                      <a:pPr algn="ctr"/>
                      <a:r>
                        <a:rPr lang="fr-FR" sz="2000" dirty="0" smtClean="0"/>
                        <a:t>Optimisation</a:t>
                      </a:r>
                      <a:r>
                        <a:rPr lang="fr-FR" sz="2000" baseline="0" dirty="0" smtClean="0"/>
                        <a:t> des investissements</a:t>
                      </a:r>
                      <a:endParaRPr lang="fr-FR" sz="2000" dirty="0" smtClean="0"/>
                    </a:p>
                    <a:p>
                      <a:pPr algn="ctr"/>
                      <a:r>
                        <a:rPr lang="fr-FR" sz="2000" dirty="0" smtClean="0"/>
                        <a:t> </a:t>
                      </a:r>
                      <a:endParaRPr lang="fr-FR" sz="2000" dirty="0"/>
                    </a:p>
                  </a:txBody>
                  <a:tcPr/>
                </a:tc>
              </a:tr>
            </a:tbl>
          </a:graphicData>
        </a:graphic>
      </p:graphicFrame>
      <p:sp>
        <p:nvSpPr>
          <p:cNvPr id="7" name="ZoneTexte 10"/>
          <p:cNvSpPr txBox="1">
            <a:spLocks noChangeArrowheads="1"/>
          </p:cNvSpPr>
          <p:nvPr/>
        </p:nvSpPr>
        <p:spPr bwMode="auto">
          <a:xfrm>
            <a:off x="1043608" y="25400"/>
            <a:ext cx="7704856" cy="507831"/>
          </a:xfrm>
          <a:prstGeom prst="rect">
            <a:avLst/>
          </a:prstGeom>
          <a:solidFill>
            <a:srgbClr val="00009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2700" b="1" dirty="0" smtClean="0">
                <a:solidFill>
                  <a:srgbClr val="FFFFFF"/>
                </a:solidFill>
              </a:rPr>
              <a:t>SOLUTIONS       </a:t>
            </a:r>
            <a:endParaRPr lang="fr-FR" sz="2700" b="1" dirty="0">
              <a:solidFill>
                <a:srgbClr val="FFFF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428596" y="2285992"/>
          <a:ext cx="8358246" cy="3749040"/>
        </p:xfrm>
        <a:graphic>
          <a:graphicData uri="http://schemas.openxmlformats.org/drawingml/2006/table">
            <a:tbl>
              <a:tblPr firstRow="1" bandRow="1">
                <a:tableStyleId>{5C22544A-7EE6-4342-B048-85BDC9FD1C3A}</a:tableStyleId>
              </a:tblPr>
              <a:tblGrid>
                <a:gridCol w="8358246"/>
              </a:tblGrid>
              <a:tr h="2428892">
                <a:tc>
                  <a:txBody>
                    <a:bodyPr/>
                    <a:lstStyle/>
                    <a:p>
                      <a:pPr>
                        <a:buFont typeface="Wingdings" pitchFamily="2" charset="2"/>
                        <a:buChar char="q"/>
                      </a:pPr>
                      <a:r>
                        <a:rPr lang="fr-FR" dirty="0" smtClean="0">
                          <a:solidFill>
                            <a:schemeClr val="tx1"/>
                          </a:solidFill>
                        </a:rPr>
                        <a:t> Meilleur c</a:t>
                      </a:r>
                      <a:r>
                        <a:rPr lang="fr-FR" sz="2000" dirty="0" smtClean="0">
                          <a:solidFill>
                            <a:schemeClr val="tx1"/>
                          </a:solidFill>
                        </a:rPr>
                        <a:t>hoix des options </a:t>
                      </a:r>
                      <a:r>
                        <a:rPr lang="fr-FR" sz="2000" baseline="0" dirty="0" smtClean="0">
                          <a:solidFill>
                            <a:schemeClr val="tx1"/>
                          </a:solidFill>
                        </a:rPr>
                        <a:t> technologiques pour les équipements </a:t>
                      </a:r>
                    </a:p>
                    <a:p>
                      <a:pPr>
                        <a:buFont typeface="Wingdings" pitchFamily="2" charset="2"/>
                        <a:buNone/>
                      </a:pPr>
                      <a:r>
                        <a:rPr lang="fr-FR" sz="2000" baseline="0" dirty="0" smtClean="0">
                          <a:solidFill>
                            <a:schemeClr val="tx1"/>
                          </a:solidFill>
                        </a:rPr>
                        <a:t>    de pompage;</a:t>
                      </a:r>
                    </a:p>
                    <a:p>
                      <a:pPr>
                        <a:buFont typeface="Wingdings" pitchFamily="2" charset="2"/>
                        <a:buNone/>
                      </a:pPr>
                      <a:endParaRPr lang="fr-FR" sz="2000" baseline="0" dirty="0" smtClean="0">
                        <a:solidFill>
                          <a:schemeClr val="tx1"/>
                        </a:solidFill>
                      </a:endParaRPr>
                    </a:p>
                    <a:p>
                      <a:pPr>
                        <a:buFont typeface="Wingdings" pitchFamily="2" charset="2"/>
                        <a:buChar char="q"/>
                      </a:pPr>
                      <a:r>
                        <a:rPr lang="fr-FR" sz="2000" baseline="0" dirty="0" smtClean="0">
                          <a:solidFill>
                            <a:schemeClr val="tx1"/>
                          </a:solidFill>
                        </a:rPr>
                        <a:t> Dimensionnement des équipements et ouvrages de production;</a:t>
                      </a:r>
                    </a:p>
                    <a:p>
                      <a:pPr>
                        <a:buFont typeface="Wingdings" pitchFamily="2" charset="2"/>
                        <a:buNone/>
                      </a:pPr>
                      <a:endParaRPr lang="fr-FR" sz="2000" baseline="0" dirty="0" smtClean="0">
                        <a:solidFill>
                          <a:schemeClr val="tx1"/>
                        </a:solidFill>
                      </a:endParaRPr>
                    </a:p>
                    <a:p>
                      <a:pPr>
                        <a:buFont typeface="Wingdings" pitchFamily="2" charset="2"/>
                        <a:buChar char="q"/>
                      </a:pPr>
                      <a:r>
                        <a:rPr lang="fr-FR" sz="2000" baseline="0" dirty="0" smtClean="0">
                          <a:solidFill>
                            <a:schemeClr val="tx1"/>
                          </a:solidFill>
                        </a:rPr>
                        <a:t>Optimisation du fonctionnement et de l’exploitation des </a:t>
                      </a:r>
                    </a:p>
                    <a:p>
                      <a:pPr>
                        <a:buFont typeface="Wingdings" pitchFamily="2" charset="2"/>
                        <a:buNone/>
                      </a:pPr>
                      <a:r>
                        <a:rPr lang="fr-FR" sz="2000" baseline="0" dirty="0" smtClean="0">
                          <a:solidFill>
                            <a:schemeClr val="tx1"/>
                          </a:solidFill>
                        </a:rPr>
                        <a:t>    systèmes de pompage;</a:t>
                      </a:r>
                    </a:p>
                    <a:p>
                      <a:pPr>
                        <a:buFont typeface="Wingdings" pitchFamily="2" charset="2"/>
                        <a:buNone/>
                      </a:pPr>
                      <a:endParaRPr lang="fr-FR" sz="2000" baseline="0" dirty="0" smtClean="0">
                        <a:solidFill>
                          <a:schemeClr val="tx1"/>
                        </a:solidFill>
                      </a:endParaRPr>
                    </a:p>
                    <a:p>
                      <a:pPr>
                        <a:buFont typeface="Wingdings" pitchFamily="2" charset="2"/>
                        <a:buChar char="q"/>
                      </a:pPr>
                      <a:r>
                        <a:rPr lang="fr-FR" sz="2000" baseline="0" dirty="0" smtClean="0">
                          <a:solidFill>
                            <a:schemeClr val="tx1"/>
                          </a:solidFill>
                        </a:rPr>
                        <a:t> Mise en place de systèmes de maintenance appropriés;</a:t>
                      </a:r>
                    </a:p>
                    <a:p>
                      <a:pPr>
                        <a:buFont typeface="Wingdings" pitchFamily="2" charset="2"/>
                        <a:buNone/>
                      </a:pPr>
                      <a:endParaRPr lang="fr-FR" sz="2000" baseline="0" dirty="0" smtClean="0">
                        <a:solidFill>
                          <a:schemeClr val="tx1"/>
                        </a:solidFill>
                      </a:endParaRPr>
                    </a:p>
                    <a:p>
                      <a:pPr>
                        <a:buFont typeface="Wingdings" pitchFamily="2" charset="2"/>
                        <a:buChar char="q"/>
                      </a:pPr>
                      <a:r>
                        <a:rPr lang="fr-FR" sz="2000" baseline="0" dirty="0" smtClean="0">
                          <a:solidFill>
                            <a:schemeClr val="tx1"/>
                          </a:solidFill>
                        </a:rPr>
                        <a:t>Amélioration des rendements techniques des installations de </a:t>
                      </a:r>
                    </a:p>
                    <a:p>
                      <a:pPr>
                        <a:buFont typeface="Wingdings" pitchFamily="2" charset="2"/>
                        <a:buNone/>
                      </a:pPr>
                      <a:r>
                        <a:rPr lang="fr-FR" sz="2000" baseline="0" dirty="0" smtClean="0">
                          <a:solidFill>
                            <a:schemeClr val="tx1"/>
                          </a:solidFill>
                        </a:rPr>
                        <a:t>    production d’eau</a:t>
                      </a:r>
                    </a:p>
                  </a:txBody>
                  <a:tcPr>
                    <a:solidFill>
                      <a:schemeClr val="accent3">
                        <a:lumMod val="20000"/>
                        <a:lumOff val="80000"/>
                      </a:schemeClr>
                    </a:solidFill>
                  </a:tcPr>
                </a:tc>
              </a:tr>
            </a:tbl>
          </a:graphicData>
        </a:graphic>
      </p:graphicFrame>
      <p:graphicFrame>
        <p:nvGraphicFramePr>
          <p:cNvPr id="5" name="Tableau 4"/>
          <p:cNvGraphicFramePr>
            <a:graphicFrameLocks noGrp="1"/>
          </p:cNvGraphicFramePr>
          <p:nvPr/>
        </p:nvGraphicFramePr>
        <p:xfrm>
          <a:off x="642910" y="1214422"/>
          <a:ext cx="7358114" cy="1005840"/>
        </p:xfrm>
        <a:graphic>
          <a:graphicData uri="http://schemas.openxmlformats.org/drawingml/2006/table">
            <a:tbl>
              <a:tblPr firstRow="1" bandRow="1">
                <a:tableStyleId>{5C22544A-7EE6-4342-B048-85BDC9FD1C3A}</a:tableStyleId>
              </a:tblPr>
              <a:tblGrid>
                <a:gridCol w="7358114"/>
              </a:tblGrid>
              <a:tr h="370840">
                <a:tc>
                  <a:txBody>
                    <a:bodyPr/>
                    <a:lstStyle/>
                    <a:p>
                      <a:pPr algn="ctr"/>
                      <a:r>
                        <a:rPr lang="fr-FR" sz="2000" dirty="0" smtClean="0"/>
                        <a:t>Maîtriser</a:t>
                      </a:r>
                      <a:r>
                        <a:rPr lang="fr-FR" sz="2000" baseline="0" dirty="0" smtClean="0"/>
                        <a:t>  la consommation d’énergie qui représente la principale dépense d’exploitation des systèmes de pompage </a:t>
                      </a:r>
                      <a:endParaRPr lang="fr-FR" sz="2000" dirty="0" smtClean="0"/>
                    </a:p>
                    <a:p>
                      <a:pPr algn="ctr"/>
                      <a:r>
                        <a:rPr lang="fr-FR" sz="2000" dirty="0" smtClean="0"/>
                        <a:t> </a:t>
                      </a:r>
                      <a:endParaRPr lang="fr-FR" sz="2000" dirty="0"/>
                    </a:p>
                  </a:txBody>
                  <a:tcPr/>
                </a:tc>
              </a:tr>
            </a:tbl>
          </a:graphicData>
        </a:graphic>
      </p:graphicFrame>
      <p:sp>
        <p:nvSpPr>
          <p:cNvPr id="6" name="ZoneTexte 10"/>
          <p:cNvSpPr txBox="1">
            <a:spLocks noChangeArrowheads="1"/>
          </p:cNvSpPr>
          <p:nvPr/>
        </p:nvSpPr>
        <p:spPr bwMode="auto">
          <a:xfrm>
            <a:off x="1043608" y="25400"/>
            <a:ext cx="7704856" cy="507831"/>
          </a:xfrm>
          <a:prstGeom prst="rect">
            <a:avLst/>
          </a:prstGeom>
          <a:solidFill>
            <a:srgbClr val="00009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2700" b="1" dirty="0" smtClean="0">
                <a:solidFill>
                  <a:srgbClr val="FFFFFF"/>
                </a:solidFill>
              </a:rPr>
              <a:t>SOLUTIONS       </a:t>
            </a:r>
            <a:endParaRPr lang="fr-FR" sz="2700" b="1" dirty="0">
              <a:solidFill>
                <a:srgbClr val="FF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sz="quarter"/>
          </p:nvPr>
        </p:nvSpPr>
        <p:spPr>
          <a:xfrm>
            <a:off x="827584" y="2708920"/>
            <a:ext cx="7772400" cy="1143000"/>
          </a:xfrm>
        </p:spPr>
        <p:txBody>
          <a:bodyPr/>
          <a:lstStyle/>
          <a:p>
            <a:r>
              <a:rPr lang="fr-FR" b="1" dirty="0" smtClean="0"/>
              <a:t>MERCI DE VOTRE ATTENTION</a:t>
            </a:r>
            <a:endParaRPr lang="fr-CA" b="1" dirty="0"/>
          </a:p>
        </p:txBody>
      </p:sp>
      <p:sp>
        <p:nvSpPr>
          <p:cNvPr id="7" name="Espace réservé du numéro de diapositive 6"/>
          <p:cNvSpPr>
            <a:spLocks noGrp="1"/>
          </p:cNvSpPr>
          <p:nvPr>
            <p:ph type="sldNum" sz="quarter" idx="12"/>
          </p:nvPr>
        </p:nvSpPr>
        <p:spPr/>
        <p:txBody>
          <a:bodyPr/>
          <a:lstStyle/>
          <a:p>
            <a:pPr>
              <a:defRPr/>
            </a:pPr>
            <a:fld id="{67176EA2-DF9B-4DE8-8BC6-57D73B56273A}" type="slidenum">
              <a:rPr lang="fr-FR" altLang="fr-FR" smtClean="0"/>
              <a:pPr>
                <a:defRPr/>
              </a:pPr>
              <a:t>25</a:t>
            </a:fld>
            <a:endParaRPr lang="fr-FR" alt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0" y="0"/>
            <a:ext cx="9144000" cy="477054"/>
          </a:xfrm>
          <a:solidFill>
            <a:srgbClr val="000090"/>
          </a:solidFill>
          <a:ln>
            <a:noFill/>
          </a:ln>
        </p:spPr>
        <p:txBody>
          <a:bodyPr>
            <a:spAutoFit/>
          </a:bodyPr>
          <a:lstStyle/>
          <a:p>
            <a:pPr algn="ctr" eaLnBrk="1" hangingPunct="1">
              <a:defRPr/>
            </a:pPr>
            <a:r>
              <a:rPr lang="fr-FR" altLang="ja-JP" sz="2800" b="1" cap="all" dirty="0" smtClean="0">
                <a:solidFill>
                  <a:srgbClr val="FFFFFF"/>
                </a:solidFill>
                <a:latin typeface="Arial"/>
                <a:ea typeface="ＭＳ Ｐゴシック" charset="0"/>
              </a:rPr>
              <a:t>CONTEXTE</a:t>
            </a:r>
            <a:endParaRPr lang="fr-FR" altLang="ja-JP" sz="2800" b="1" kern="1200" cap="all" dirty="0" smtClean="0">
              <a:solidFill>
                <a:srgbClr val="FFFFFF"/>
              </a:solidFill>
              <a:latin typeface="Arial"/>
              <a:ea typeface="ＭＳ Ｐゴシック" charset="0"/>
            </a:endParaRPr>
          </a:p>
        </p:txBody>
      </p:sp>
      <p:sp>
        <p:nvSpPr>
          <p:cNvPr id="4" name="Flèche droite 3"/>
          <p:cNvSpPr/>
          <p:nvPr/>
        </p:nvSpPr>
        <p:spPr>
          <a:xfrm>
            <a:off x="0" y="3140968"/>
            <a:ext cx="8820472" cy="1080120"/>
          </a:xfrm>
          <a:prstGeom prst="rightArrow">
            <a:avLst>
              <a:gd name="adj1" fmla="val 50000"/>
              <a:gd name="adj2" fmla="val 9726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Ellipse 4"/>
          <p:cNvSpPr/>
          <p:nvPr/>
        </p:nvSpPr>
        <p:spPr>
          <a:xfrm>
            <a:off x="6084168" y="3284984"/>
            <a:ext cx="864096" cy="792088"/>
          </a:xfrm>
          <a:prstGeom prst="ellipse">
            <a:avLst/>
          </a:prstGeom>
          <a:solidFill>
            <a:srgbClr val="00206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b="1" dirty="0">
                <a:solidFill>
                  <a:srgbClr val="FFFF00"/>
                </a:solidFill>
                <a:latin typeface="Arial Narrow" pitchFamily="34" charset="0"/>
              </a:rPr>
              <a:t>2014</a:t>
            </a:r>
          </a:p>
        </p:txBody>
      </p:sp>
      <p:sp>
        <p:nvSpPr>
          <p:cNvPr id="6" name="Ellipse 5"/>
          <p:cNvSpPr/>
          <p:nvPr/>
        </p:nvSpPr>
        <p:spPr>
          <a:xfrm>
            <a:off x="381000" y="3200400"/>
            <a:ext cx="891952" cy="792088"/>
          </a:xfrm>
          <a:prstGeom prst="ellipse">
            <a:avLst/>
          </a:prstGeom>
          <a:solidFill>
            <a:srgbClr val="00206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b="1" dirty="0">
                <a:solidFill>
                  <a:srgbClr val="FFFF00"/>
                </a:solidFill>
                <a:latin typeface="Arial Narrow" pitchFamily="34" charset="0"/>
              </a:rPr>
              <a:t>1997</a:t>
            </a:r>
          </a:p>
        </p:txBody>
      </p:sp>
      <p:sp>
        <p:nvSpPr>
          <p:cNvPr id="8" name="Ellipse 7"/>
          <p:cNvSpPr/>
          <p:nvPr/>
        </p:nvSpPr>
        <p:spPr>
          <a:xfrm>
            <a:off x="2743200" y="3276600"/>
            <a:ext cx="864096" cy="792088"/>
          </a:xfrm>
          <a:prstGeom prst="ellipse">
            <a:avLst/>
          </a:prstGeom>
          <a:solidFill>
            <a:srgbClr val="00206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b="1" dirty="0">
                <a:solidFill>
                  <a:srgbClr val="FFFF00"/>
                </a:solidFill>
                <a:latin typeface="Arial Narrow" pitchFamily="34" charset="0"/>
              </a:rPr>
              <a:t>2007</a:t>
            </a:r>
          </a:p>
        </p:txBody>
      </p:sp>
      <p:sp>
        <p:nvSpPr>
          <p:cNvPr id="8208" name="ZoneTexte 9"/>
          <p:cNvSpPr txBox="1">
            <a:spLocks noChangeArrowheads="1"/>
          </p:cNvSpPr>
          <p:nvPr/>
        </p:nvSpPr>
        <p:spPr bwMode="auto">
          <a:xfrm>
            <a:off x="971550" y="908050"/>
            <a:ext cx="6727825"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800" b="1">
                <a:solidFill>
                  <a:srgbClr val="0000FF"/>
                </a:solidFill>
                <a:latin typeface="Century Gothic" panose="020B0502020202020204" pitchFamily="34" charset="0"/>
              </a:rPr>
              <a:t>Orientations stratégiques, politiques…</a:t>
            </a:r>
          </a:p>
        </p:txBody>
      </p:sp>
      <p:sp>
        <p:nvSpPr>
          <p:cNvPr id="11" name="ZoneTexte 10"/>
          <p:cNvSpPr txBox="1"/>
          <p:nvPr/>
        </p:nvSpPr>
        <p:spPr>
          <a:xfrm>
            <a:off x="152400" y="4114800"/>
            <a:ext cx="1828800" cy="2032000"/>
          </a:xfrm>
          <a:prstGeom prst="rect">
            <a:avLst/>
          </a:prstGeom>
          <a:solidFill>
            <a:schemeClr val="accent6">
              <a:lumMod val="20000"/>
              <a:lumOff val="80000"/>
            </a:schemeClr>
          </a:solidFill>
        </p:spPr>
        <p:txBody>
          <a:bodyPr>
            <a:spAutoFit/>
          </a:bodyPr>
          <a:lstStyle/>
          <a:p>
            <a:pPr algn="ctr" fontAlgn="auto">
              <a:spcBef>
                <a:spcPts val="0"/>
              </a:spcBef>
              <a:spcAft>
                <a:spcPts val="0"/>
              </a:spcAft>
              <a:defRPr/>
            </a:pPr>
            <a:r>
              <a:rPr lang="fr-FR" b="1" dirty="0">
                <a:solidFill>
                  <a:srgbClr val="002060"/>
                </a:solidFill>
                <a:latin typeface="Century Gothic" pitchFamily="34" charset="0"/>
                <a:cs typeface="+mn-cs"/>
              </a:rPr>
              <a:t>Principe 3: Promotion </a:t>
            </a:r>
          </a:p>
          <a:p>
            <a:pPr algn="ctr" fontAlgn="auto">
              <a:spcBef>
                <a:spcPts val="0"/>
              </a:spcBef>
              <a:spcAft>
                <a:spcPts val="0"/>
              </a:spcAft>
              <a:defRPr/>
            </a:pPr>
            <a:r>
              <a:rPr lang="fr-FR" b="1" dirty="0">
                <a:solidFill>
                  <a:srgbClr val="002060"/>
                </a:solidFill>
                <a:latin typeface="Century Gothic" pitchFamily="34" charset="0"/>
                <a:cs typeface="+mn-cs"/>
              </a:rPr>
              <a:t>secteur privé et recentrage </a:t>
            </a:r>
          </a:p>
          <a:p>
            <a:pPr algn="ctr" fontAlgn="auto">
              <a:spcBef>
                <a:spcPts val="0"/>
              </a:spcBef>
              <a:spcAft>
                <a:spcPts val="0"/>
              </a:spcAft>
              <a:defRPr/>
            </a:pPr>
            <a:r>
              <a:rPr lang="fr-FR" b="1" dirty="0">
                <a:solidFill>
                  <a:srgbClr val="002060"/>
                </a:solidFill>
                <a:latin typeface="Century Gothic" pitchFamily="34" charset="0"/>
                <a:cs typeface="+mn-cs"/>
              </a:rPr>
              <a:t>des missions de la DEM</a:t>
            </a:r>
            <a:endParaRPr lang="fr-FR" sz="1600" b="1" dirty="0">
              <a:solidFill>
                <a:srgbClr val="002060"/>
              </a:solidFill>
              <a:latin typeface="Century Gothic" pitchFamily="34" charset="0"/>
              <a:cs typeface="+mn-cs"/>
            </a:endParaRPr>
          </a:p>
          <a:p>
            <a:pPr fontAlgn="auto">
              <a:spcBef>
                <a:spcPts val="0"/>
              </a:spcBef>
              <a:spcAft>
                <a:spcPts val="0"/>
              </a:spcAft>
              <a:defRPr/>
            </a:pPr>
            <a:endParaRPr lang="fr-FR" b="1" dirty="0">
              <a:latin typeface="+mn-lt"/>
              <a:cs typeface="+mn-cs"/>
            </a:endParaRPr>
          </a:p>
        </p:txBody>
      </p:sp>
      <p:sp>
        <p:nvSpPr>
          <p:cNvPr id="8210" name="ZoneTexte 11"/>
          <p:cNvSpPr txBox="1">
            <a:spLocks noChangeArrowheads="1"/>
          </p:cNvSpPr>
          <p:nvPr/>
        </p:nvSpPr>
        <p:spPr bwMode="auto">
          <a:xfrm rot="-1847362">
            <a:off x="2433638" y="2103438"/>
            <a:ext cx="2581275" cy="70802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000" b="1"/>
              <a:t>Transfert maintenance</a:t>
            </a:r>
          </a:p>
          <a:p>
            <a:r>
              <a:rPr lang="fr-FR" altLang="fr-FR" sz="2000" b="1"/>
              <a:t>secteur privé</a:t>
            </a:r>
          </a:p>
        </p:txBody>
      </p:sp>
      <p:sp>
        <p:nvSpPr>
          <p:cNvPr id="8211" name="ZoneTexte 12"/>
          <p:cNvSpPr txBox="1">
            <a:spLocks noChangeArrowheads="1"/>
          </p:cNvSpPr>
          <p:nvPr/>
        </p:nvSpPr>
        <p:spPr bwMode="auto">
          <a:xfrm rot="-1847362">
            <a:off x="6300788" y="2062163"/>
            <a:ext cx="1403350" cy="40005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000" b="1"/>
              <a:t>DSP - OFOR</a:t>
            </a:r>
          </a:p>
        </p:txBody>
      </p:sp>
      <p:sp>
        <p:nvSpPr>
          <p:cNvPr id="15" name="ZoneTexte 14"/>
          <p:cNvSpPr txBox="1"/>
          <p:nvPr/>
        </p:nvSpPr>
        <p:spPr>
          <a:xfrm>
            <a:off x="2071670" y="4191000"/>
            <a:ext cx="2500330" cy="1477328"/>
          </a:xfrm>
          <a:prstGeom prst="rect">
            <a:avLst/>
          </a:prstGeom>
          <a:solidFill>
            <a:schemeClr val="accent6">
              <a:lumMod val="60000"/>
              <a:lumOff val="40000"/>
            </a:schemeClr>
          </a:solidFill>
        </p:spPr>
        <p:txBody>
          <a:bodyPr wrap="square">
            <a:spAutoFit/>
          </a:bodyPr>
          <a:lstStyle/>
          <a:p>
            <a:pPr fontAlgn="auto">
              <a:spcBef>
                <a:spcPts val="0"/>
              </a:spcBef>
              <a:spcAft>
                <a:spcPts val="0"/>
              </a:spcAft>
              <a:defRPr/>
            </a:pPr>
            <a:r>
              <a:rPr lang="fr-FR" b="1" dirty="0">
                <a:latin typeface="+mn-lt"/>
                <a:cs typeface="+mn-cs"/>
              </a:rPr>
              <a:t>Adaptation des </a:t>
            </a:r>
            <a:r>
              <a:rPr lang="fr-FR" b="1" dirty="0" smtClean="0">
                <a:latin typeface="+mn-lt"/>
                <a:cs typeface="+mn-cs"/>
              </a:rPr>
              <a:t>missions de </a:t>
            </a:r>
            <a:r>
              <a:rPr lang="fr-FR" b="1" dirty="0">
                <a:latin typeface="+mn-lt"/>
                <a:cs typeface="+mn-cs"/>
              </a:rPr>
              <a:t>la DEM:</a:t>
            </a:r>
          </a:p>
          <a:p>
            <a:pPr fontAlgn="auto">
              <a:spcBef>
                <a:spcPts val="0"/>
              </a:spcBef>
              <a:spcAft>
                <a:spcPts val="0"/>
              </a:spcAft>
              <a:defRPr/>
            </a:pPr>
            <a:r>
              <a:rPr lang="fr-FR" i="1" dirty="0">
                <a:latin typeface="+mn-lt"/>
                <a:cs typeface="+mn-cs"/>
              </a:rPr>
              <a:t>Société de patrimoine</a:t>
            </a:r>
          </a:p>
          <a:p>
            <a:pPr fontAlgn="auto">
              <a:spcBef>
                <a:spcPts val="0"/>
              </a:spcBef>
              <a:spcAft>
                <a:spcPts val="0"/>
              </a:spcAft>
              <a:defRPr/>
            </a:pPr>
            <a:r>
              <a:rPr lang="fr-FR" i="1" dirty="0">
                <a:latin typeface="+mn-lt"/>
                <a:cs typeface="+mn-cs"/>
              </a:rPr>
              <a:t>Agence </a:t>
            </a:r>
          </a:p>
          <a:p>
            <a:pPr fontAlgn="auto">
              <a:spcBef>
                <a:spcPts val="0"/>
              </a:spcBef>
              <a:spcAft>
                <a:spcPts val="0"/>
              </a:spcAft>
              <a:defRPr/>
            </a:pPr>
            <a:r>
              <a:rPr lang="fr-FR" i="1" dirty="0">
                <a:latin typeface="+mn-lt"/>
                <a:cs typeface="+mn-cs"/>
              </a:rPr>
              <a:t>Office</a:t>
            </a:r>
          </a:p>
        </p:txBody>
      </p:sp>
      <p:sp>
        <p:nvSpPr>
          <p:cNvPr id="8213" name="ZoneTexte 15"/>
          <p:cNvSpPr txBox="1">
            <a:spLocks noChangeArrowheads="1"/>
          </p:cNvSpPr>
          <p:nvPr/>
        </p:nvSpPr>
        <p:spPr bwMode="auto">
          <a:xfrm>
            <a:off x="4859338" y="4365625"/>
            <a:ext cx="4176712" cy="830997"/>
          </a:xfrm>
          <a:prstGeom prst="rect">
            <a:avLst/>
          </a:prstGeom>
          <a:solidFill>
            <a:srgbClr val="FF9900"/>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1600" b="1" dirty="0"/>
              <a:t>Renforcement </a:t>
            </a:r>
            <a:r>
              <a:rPr lang="fr-FR" altLang="fr-FR" sz="1600" b="1" dirty="0" smtClean="0"/>
              <a:t>des </a:t>
            </a:r>
            <a:r>
              <a:rPr lang="fr-FR" altLang="fr-FR" sz="1600" b="1" dirty="0"/>
              <a:t>modes d’exploitation et de gestion avec participation du secteur privé, régulation</a:t>
            </a:r>
          </a:p>
        </p:txBody>
      </p:sp>
      <p:sp>
        <p:nvSpPr>
          <p:cNvPr id="17" name="ZoneTexte 16"/>
          <p:cNvSpPr txBox="1"/>
          <p:nvPr/>
        </p:nvSpPr>
        <p:spPr>
          <a:xfrm>
            <a:off x="4857752" y="5357827"/>
            <a:ext cx="2071702" cy="646331"/>
          </a:xfrm>
          <a:prstGeom prst="rect">
            <a:avLst/>
          </a:prstGeom>
          <a:solidFill>
            <a:schemeClr val="accent6">
              <a:lumMod val="20000"/>
              <a:lumOff val="80000"/>
            </a:schemeClr>
          </a:solidFill>
        </p:spPr>
        <p:txBody>
          <a:bodyPr wrap="square">
            <a:spAutoFit/>
          </a:bodyPr>
          <a:lstStyle/>
          <a:p>
            <a:pPr fontAlgn="auto">
              <a:spcBef>
                <a:spcPts val="0"/>
              </a:spcBef>
              <a:spcAft>
                <a:spcPts val="0"/>
              </a:spcAft>
              <a:defRPr/>
            </a:pPr>
            <a:r>
              <a:rPr lang="fr-FR" sz="1200" b="1" dirty="0" smtClean="0">
                <a:latin typeface="+mn-lt"/>
                <a:cs typeface="+mn-cs"/>
              </a:rPr>
              <a:t>Professionnalisation:</a:t>
            </a:r>
          </a:p>
          <a:p>
            <a:pPr fontAlgn="auto">
              <a:spcBef>
                <a:spcPts val="0"/>
              </a:spcBef>
              <a:spcAft>
                <a:spcPts val="0"/>
              </a:spcAft>
              <a:buFontTx/>
              <a:buChar char="-"/>
              <a:defRPr/>
            </a:pPr>
            <a:r>
              <a:rPr lang="fr-FR" sz="1200" b="1" dirty="0" smtClean="0">
                <a:latin typeface="+mn-lt"/>
                <a:cs typeface="+mn-cs"/>
              </a:rPr>
              <a:t>Contrat d’affermage</a:t>
            </a:r>
          </a:p>
          <a:p>
            <a:pPr fontAlgn="auto">
              <a:spcBef>
                <a:spcPts val="0"/>
              </a:spcBef>
              <a:spcAft>
                <a:spcPts val="0"/>
              </a:spcAft>
              <a:defRPr/>
            </a:pPr>
            <a:r>
              <a:rPr lang="fr-FR" sz="1200" b="1" dirty="0" smtClean="0">
                <a:latin typeface="+mn-lt"/>
                <a:cs typeface="+mn-cs"/>
              </a:rPr>
              <a:t>- Contrat de performance</a:t>
            </a:r>
            <a:endParaRPr lang="fr-FR" sz="1200" b="1" dirty="0">
              <a:latin typeface="+mn-lt"/>
              <a:cs typeface="+mn-cs"/>
            </a:endParaRPr>
          </a:p>
        </p:txBody>
      </p:sp>
      <p:sp>
        <p:nvSpPr>
          <p:cNvPr id="8215" name="ZoneTexte 17"/>
          <p:cNvSpPr txBox="1">
            <a:spLocks noChangeArrowheads="1"/>
          </p:cNvSpPr>
          <p:nvPr/>
        </p:nvSpPr>
        <p:spPr bwMode="auto">
          <a:xfrm rot="-1847362">
            <a:off x="609600" y="2325688"/>
            <a:ext cx="1454150" cy="40005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2000" b="1"/>
              <a:t>REGEFOR</a:t>
            </a:r>
          </a:p>
        </p:txBody>
      </p:sp>
      <p:sp>
        <p:nvSpPr>
          <p:cNvPr id="20" name="ZoneTexte 19"/>
          <p:cNvSpPr txBox="1"/>
          <p:nvPr/>
        </p:nvSpPr>
        <p:spPr>
          <a:xfrm>
            <a:off x="7308850" y="5446713"/>
            <a:ext cx="1655763" cy="646112"/>
          </a:xfrm>
          <a:prstGeom prst="rect">
            <a:avLst/>
          </a:prstGeom>
          <a:solidFill>
            <a:schemeClr val="accent6">
              <a:lumMod val="20000"/>
              <a:lumOff val="80000"/>
            </a:schemeClr>
          </a:solidFill>
        </p:spPr>
        <p:txBody>
          <a:bodyPr>
            <a:spAutoFit/>
          </a:bodyPr>
          <a:lstStyle/>
          <a:p>
            <a:pPr fontAlgn="auto">
              <a:spcBef>
                <a:spcPts val="0"/>
              </a:spcBef>
              <a:spcAft>
                <a:spcPts val="0"/>
              </a:spcAft>
              <a:defRPr/>
            </a:pPr>
            <a:r>
              <a:rPr lang="fr-FR" sz="1200" b="1" dirty="0">
                <a:latin typeface="+mn-lt"/>
                <a:cs typeface="+mn-cs"/>
              </a:rPr>
              <a:t>OFOR (Gestion du patrimoine) et régulation</a:t>
            </a:r>
          </a:p>
        </p:txBody>
      </p:sp>
      <p:sp>
        <p:nvSpPr>
          <p:cNvPr id="18" name="Espace réservé du numéro de diapositive 8"/>
          <p:cNvSpPr txBox="1">
            <a:spLocks/>
          </p:cNvSpPr>
          <p:nvPr/>
        </p:nvSpPr>
        <p:spPr bwMode="auto">
          <a:xfrm>
            <a:off x="6786563" y="62150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charset="0"/>
              </a:defRPr>
            </a:lvl5pPr>
            <a:lvl6pPr marL="25146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charset="0"/>
              </a:defRPr>
            </a:lvl6pPr>
            <a:lvl7pPr marL="29718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charset="0"/>
              </a:defRPr>
            </a:lvl7pPr>
            <a:lvl8pPr marL="34290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charset="0"/>
              </a:defRPr>
            </a:lvl8pPr>
            <a:lvl9pPr marL="3886200" indent="-228600" algn="l" defTabSz="4572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charset="0"/>
              </a:defRPr>
            </a:lvl9pPr>
          </a:lstStyle>
          <a:p>
            <a:pPr algn="r" eaLnBrk="1" hangingPunct="1"/>
            <a:r>
              <a:rPr lang="fr-FR" altLang="fr-FR" dirty="0" smtClean="0"/>
              <a:t>1</a:t>
            </a:r>
            <a:endParaRPr lang="fr-FR" altLang="fr-FR" dirty="0"/>
          </a:p>
        </p:txBody>
      </p:sp>
    </p:spTree>
    <p:extLst>
      <p:ext uri="{BB962C8B-B14F-4D97-AF65-F5344CB8AC3E}">
        <p14:creationId xmlns:p14="http://schemas.microsoft.com/office/powerpoint/2010/main" xmlns="" val="3958051646"/>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nde perforée 8"/>
          <p:cNvSpPr>
            <a:spLocks/>
          </p:cNvSpPr>
          <p:nvPr/>
        </p:nvSpPr>
        <p:spPr bwMode="auto">
          <a:xfrm>
            <a:off x="-15875" y="6453188"/>
            <a:ext cx="9159875" cy="534987"/>
          </a:xfrm>
          <a:custGeom>
            <a:avLst/>
            <a:gdLst>
              <a:gd name="T0" fmla="*/ 0 w 10000"/>
              <a:gd name="T1" fmla="*/ 323999522 h 10000"/>
              <a:gd name="T2" fmla="*/ 2147483647 w 10000"/>
              <a:gd name="T3" fmla="*/ 721037182 h 10000"/>
              <a:gd name="T4" fmla="*/ 2147483647 w 10000"/>
              <a:gd name="T5" fmla="*/ 341610064 h 10000"/>
              <a:gd name="T6" fmla="*/ 2147483647 w 10000"/>
              <a:gd name="T7" fmla="*/ 663005056 h 10000"/>
              <a:gd name="T8" fmla="*/ 2147483647 w 10000"/>
              <a:gd name="T9" fmla="*/ 8726601 h 10000"/>
              <a:gd name="T10" fmla="*/ 2147483647 w 10000"/>
              <a:gd name="T11" fmla="*/ 1362147092 h 10000"/>
              <a:gd name="T12" fmla="*/ 2147483647 w 10000"/>
              <a:gd name="T13" fmla="*/ 1297990060 h 10000"/>
              <a:gd name="T14" fmla="*/ 2147483647 w 10000"/>
              <a:gd name="T15" fmla="*/ 1362147092 h 10000"/>
              <a:gd name="T16" fmla="*/ 2147483647 w 10000"/>
              <a:gd name="T17" fmla="*/ 1531192231 h 10000"/>
              <a:gd name="T18" fmla="*/ 2147483647 w 10000"/>
              <a:gd name="T19" fmla="*/ 1362147092 h 10000"/>
              <a:gd name="T20" fmla="*/ 0 w 10000"/>
              <a:gd name="T21" fmla="*/ 323999522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000"/>
              <a:gd name="T35" fmla="*/ 10000 w 10000"/>
              <a:gd name="T36" fmla="*/ 10000 h 1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00" h="10000">
                <a:moveTo>
                  <a:pt x="0" y="2116"/>
                </a:moveTo>
                <a:cubicBezTo>
                  <a:pt x="0" y="2726"/>
                  <a:pt x="1561" y="4690"/>
                  <a:pt x="2393" y="4709"/>
                </a:cubicBezTo>
                <a:cubicBezTo>
                  <a:pt x="3224" y="4728"/>
                  <a:pt x="4120" y="2294"/>
                  <a:pt x="4990" y="2231"/>
                </a:cubicBezTo>
                <a:cubicBezTo>
                  <a:pt x="5861" y="2168"/>
                  <a:pt x="6782" y="4692"/>
                  <a:pt x="7616" y="4330"/>
                </a:cubicBezTo>
                <a:cubicBezTo>
                  <a:pt x="8451" y="3969"/>
                  <a:pt x="10000" y="-553"/>
                  <a:pt x="10000" y="57"/>
                </a:cubicBezTo>
                <a:lnTo>
                  <a:pt x="10000" y="8896"/>
                </a:lnTo>
                <a:cubicBezTo>
                  <a:pt x="10000" y="8286"/>
                  <a:pt x="8883" y="8477"/>
                  <a:pt x="7504" y="8477"/>
                </a:cubicBezTo>
                <a:cubicBezTo>
                  <a:pt x="6126" y="8477"/>
                  <a:pt x="5840" y="8642"/>
                  <a:pt x="5009" y="8896"/>
                </a:cubicBezTo>
                <a:cubicBezTo>
                  <a:pt x="4177" y="9149"/>
                  <a:pt x="3892" y="10000"/>
                  <a:pt x="2513" y="10000"/>
                </a:cubicBezTo>
                <a:cubicBezTo>
                  <a:pt x="1135" y="10000"/>
                  <a:pt x="18" y="9505"/>
                  <a:pt x="18" y="8896"/>
                </a:cubicBezTo>
                <a:cubicBezTo>
                  <a:pt x="12" y="6636"/>
                  <a:pt x="6" y="4377"/>
                  <a:pt x="0" y="2116"/>
                </a:cubicBezTo>
                <a:close/>
              </a:path>
            </a:pathLst>
          </a:custGeom>
          <a:solidFill>
            <a:srgbClr val="4BACC6"/>
          </a:solidFill>
          <a:ln>
            <a:noFill/>
          </a:ln>
          <a:effectLst>
            <a:outerShdw blurRad="63500" dist="23000" dir="5400000" rotWithShape="0">
              <a:srgbClr val="000000">
                <a:alpha val="34998"/>
              </a:srgbClr>
            </a:outerShdw>
          </a:effectLst>
          <a:extLst>
            <a:ext uri="{91240B29-F687-4F45-9708-019B960494DF}"/>
          </a:extLst>
        </p:spPr>
        <p:txBody>
          <a:bodyPr/>
          <a:lstStyle/>
          <a:p>
            <a:pPr eaLnBrk="1" hangingPunct="1">
              <a:defRPr/>
            </a:pPr>
            <a:endParaRPr lang="fr-FR">
              <a:solidFill>
                <a:srgbClr val="000000"/>
              </a:solidFill>
              <a:ea typeface="ＭＳ Ｐゴシック" pitchFamily="34" charset="-128"/>
            </a:endParaRPr>
          </a:p>
        </p:txBody>
      </p:sp>
      <p:sp>
        <p:nvSpPr>
          <p:cNvPr id="11" name="Rectangle à coins arrondis 10"/>
          <p:cNvSpPr/>
          <p:nvPr/>
        </p:nvSpPr>
        <p:spPr>
          <a:xfrm>
            <a:off x="3668713" y="836613"/>
            <a:ext cx="5151437" cy="5232400"/>
          </a:xfrm>
          <a:prstGeom prst="roundRect">
            <a:avLst>
              <a:gd name="adj" fmla="val 6432"/>
            </a:avLst>
          </a:prstGeom>
          <a:ln w="28575">
            <a:solidFill>
              <a:srgbClr val="FFFFFF"/>
            </a:solidFill>
          </a:ln>
        </p:spPr>
        <p:style>
          <a:lnRef idx="2">
            <a:schemeClr val="accent4"/>
          </a:lnRef>
          <a:fillRef idx="1">
            <a:schemeClr val="lt1"/>
          </a:fillRef>
          <a:effectRef idx="0">
            <a:schemeClr val="accent4"/>
          </a:effectRef>
          <a:fontRef idx="minor">
            <a:schemeClr val="dk1"/>
          </a:fontRef>
        </p:style>
        <p:txBody>
          <a:bodyPr/>
          <a:lstStyle/>
          <a:p>
            <a:pPr marL="450850" indent="-450850" algn="just" eaLnBrk="1" hangingPunct="1">
              <a:spcAft>
                <a:spcPts val="2400"/>
              </a:spcAft>
              <a:buFont typeface="Wingdings" pitchFamily="2" charset="2"/>
              <a:buChar char="v"/>
              <a:defRPr/>
            </a:pPr>
            <a:r>
              <a:rPr lang="fr-FR" sz="2800" b="1" dirty="0">
                <a:solidFill>
                  <a:srgbClr val="000000"/>
                </a:solidFill>
                <a:latin typeface="Agency FB" panose="020B0503020202020204" pitchFamily="34" charset="0"/>
                <a:ea typeface="ＭＳ Ｐゴシック" pitchFamily="34" charset="-128"/>
              </a:rPr>
              <a:t>Renforcer </a:t>
            </a:r>
            <a:r>
              <a:rPr lang="fr-FR" sz="2800" dirty="0">
                <a:solidFill>
                  <a:srgbClr val="000000"/>
                </a:solidFill>
                <a:latin typeface="Agency FB" panose="020B0503020202020204" pitchFamily="34" charset="0"/>
                <a:ea typeface="ＭＳ Ｐゴシック" pitchFamily="34" charset="-128"/>
              </a:rPr>
              <a:t>les infrastructures  et</a:t>
            </a:r>
            <a:r>
              <a:rPr lang="fr-FR" sz="2800" b="1" dirty="0">
                <a:solidFill>
                  <a:srgbClr val="000000"/>
                </a:solidFill>
                <a:latin typeface="Agency FB" panose="020B0503020202020204" pitchFamily="34" charset="0"/>
                <a:ea typeface="ＭＳ Ｐゴシック" pitchFamily="34" charset="-128"/>
              </a:rPr>
              <a:t> Satisfaire </a:t>
            </a:r>
            <a:r>
              <a:rPr lang="fr-FR" sz="2800" dirty="0">
                <a:solidFill>
                  <a:srgbClr val="000000"/>
                </a:solidFill>
                <a:latin typeface="Agency FB" panose="020B0503020202020204" pitchFamily="34" charset="0"/>
                <a:ea typeface="ＭＳ Ｐゴシック" pitchFamily="34" charset="-128"/>
              </a:rPr>
              <a:t>les besoins liés à tous les usages</a:t>
            </a:r>
          </a:p>
          <a:p>
            <a:pPr marL="450850" indent="-450850" algn="just" eaLnBrk="1" hangingPunct="1">
              <a:spcAft>
                <a:spcPts val="2400"/>
              </a:spcAft>
              <a:buFont typeface="Wingdings" pitchFamily="2" charset="2"/>
              <a:buChar char="v"/>
              <a:defRPr/>
            </a:pPr>
            <a:r>
              <a:rPr lang="fr-FR" sz="2800" b="1" dirty="0">
                <a:solidFill>
                  <a:srgbClr val="000000"/>
                </a:solidFill>
                <a:latin typeface="Agency FB" panose="020B0503020202020204" pitchFamily="34" charset="0"/>
                <a:ea typeface="ＭＳ Ｐゴシック" pitchFamily="34" charset="-128"/>
              </a:rPr>
              <a:t>Renforcer</a:t>
            </a:r>
            <a:r>
              <a:rPr lang="fr-FR" sz="2800" dirty="0">
                <a:solidFill>
                  <a:srgbClr val="000000"/>
                </a:solidFill>
                <a:latin typeface="Agency FB" panose="020B0503020202020204" pitchFamily="34" charset="0"/>
                <a:ea typeface="ＭＳ Ｐゴシック" pitchFamily="34" charset="-128"/>
              </a:rPr>
              <a:t> les règles de gestion intégrée des ressources en eau pour </a:t>
            </a:r>
            <a:r>
              <a:rPr lang="fr-FR" sz="2800" b="1" dirty="0">
                <a:solidFill>
                  <a:srgbClr val="000000"/>
                </a:solidFill>
                <a:latin typeface="Agency FB" panose="020B0503020202020204" pitchFamily="34" charset="0"/>
                <a:ea typeface="ＭＳ Ｐゴシック" pitchFamily="34" charset="-128"/>
              </a:rPr>
              <a:t>une bonne gouvernance </a:t>
            </a:r>
          </a:p>
          <a:p>
            <a:pPr marL="450850" indent="-450850" algn="just" eaLnBrk="1" hangingPunct="1">
              <a:spcAft>
                <a:spcPts val="2400"/>
              </a:spcAft>
              <a:buFont typeface="Wingdings" pitchFamily="2" charset="2"/>
              <a:buChar char="v"/>
              <a:defRPr/>
            </a:pPr>
            <a:r>
              <a:rPr lang="fr-FR" sz="2800" b="1" dirty="0">
                <a:solidFill>
                  <a:srgbClr val="000000"/>
                </a:solidFill>
                <a:latin typeface="Agency FB" panose="020B0503020202020204" pitchFamily="34" charset="0"/>
                <a:ea typeface="ＭＳ Ｐゴシック" pitchFamily="34" charset="-128"/>
              </a:rPr>
              <a:t>Renforcer</a:t>
            </a:r>
            <a:r>
              <a:rPr lang="fr-FR" sz="2800" dirty="0">
                <a:solidFill>
                  <a:srgbClr val="000000"/>
                </a:solidFill>
                <a:latin typeface="Agency FB" panose="020B0503020202020204" pitchFamily="34" charset="0"/>
                <a:ea typeface="ＭＳ Ｐゴシック" pitchFamily="34" charset="-128"/>
              </a:rPr>
              <a:t> efficacité et efficience de </a:t>
            </a:r>
            <a:r>
              <a:rPr lang="fr-FR" sz="2800" b="1" dirty="0">
                <a:solidFill>
                  <a:srgbClr val="000000"/>
                </a:solidFill>
                <a:latin typeface="Agency FB" panose="020B0503020202020204" pitchFamily="34" charset="0"/>
                <a:ea typeface="ＭＳ Ｐゴシック" pitchFamily="34" charset="-128"/>
              </a:rPr>
              <a:t>la gestion professionnelle des systèmes d</a:t>
            </a:r>
            <a:r>
              <a:rPr lang="fr-FR" altLang="fr-FR" sz="2800" b="1" dirty="0">
                <a:solidFill>
                  <a:srgbClr val="000000"/>
                </a:solidFill>
                <a:latin typeface="Agency FB" panose="020B0503020202020204" pitchFamily="34" charset="0"/>
                <a:ea typeface="ＭＳ Ｐゴシック" pitchFamily="34" charset="-128"/>
              </a:rPr>
              <a:t>’</a:t>
            </a:r>
            <a:r>
              <a:rPr lang="fr-FR" sz="2800" b="1" dirty="0">
                <a:solidFill>
                  <a:srgbClr val="000000"/>
                </a:solidFill>
                <a:latin typeface="Agency FB" panose="020B0503020202020204" pitchFamily="34" charset="0"/>
                <a:ea typeface="ＭＳ Ｐゴシック" pitchFamily="34" charset="-128"/>
              </a:rPr>
              <a:t>AEP</a:t>
            </a:r>
            <a:r>
              <a:rPr lang="fr-FR" sz="2800" dirty="0">
                <a:solidFill>
                  <a:srgbClr val="800000"/>
                </a:solidFill>
                <a:latin typeface="Agency FB" panose="020B0503020202020204" pitchFamily="34" charset="0"/>
                <a:ea typeface="ＭＳ Ｐゴシック" pitchFamily="34" charset="-128"/>
              </a:rPr>
              <a:t> </a:t>
            </a:r>
            <a:r>
              <a:rPr lang="fr-FR" sz="2800" dirty="0">
                <a:solidFill>
                  <a:srgbClr val="000000"/>
                </a:solidFill>
                <a:latin typeface="Agency FB" panose="020B0503020202020204" pitchFamily="34" charset="0"/>
                <a:ea typeface="ＭＳ Ｐゴシック" pitchFamily="34" charset="-128"/>
              </a:rPr>
              <a:t>pour la continuité du service public de l</a:t>
            </a:r>
            <a:r>
              <a:rPr lang="fr-FR" altLang="fr-FR" sz="2800" dirty="0">
                <a:solidFill>
                  <a:srgbClr val="000000"/>
                </a:solidFill>
                <a:latin typeface="Agency FB" panose="020B0503020202020204" pitchFamily="34" charset="0"/>
                <a:ea typeface="ＭＳ Ｐゴシック" pitchFamily="34" charset="-128"/>
              </a:rPr>
              <a:t>’</a:t>
            </a:r>
            <a:r>
              <a:rPr lang="fr-FR" sz="2800" dirty="0">
                <a:solidFill>
                  <a:srgbClr val="000000"/>
                </a:solidFill>
                <a:latin typeface="Agency FB" panose="020B0503020202020204" pitchFamily="34" charset="0"/>
                <a:ea typeface="ＭＳ Ｐゴシック" pitchFamily="34" charset="-128"/>
              </a:rPr>
              <a:t>eau potable</a:t>
            </a:r>
            <a:endParaRPr lang="fr-FR" sz="2800" dirty="0">
              <a:solidFill>
                <a:srgbClr val="000000"/>
              </a:solidFill>
              <a:latin typeface="Agency FB" panose="020B0503020202020204" pitchFamily="34" charset="0"/>
              <a:ea typeface="ＭＳ Ｐゴシック" pitchFamily="34" charset="-128"/>
              <a:cs typeface="Arial" pitchFamily="34" charset="0"/>
            </a:endParaRPr>
          </a:p>
        </p:txBody>
      </p:sp>
      <p:sp>
        <p:nvSpPr>
          <p:cNvPr id="13" name="ZoneTexte 6"/>
          <p:cNvSpPr txBox="1">
            <a:spLocks noChangeArrowheads="1"/>
          </p:cNvSpPr>
          <p:nvPr/>
        </p:nvSpPr>
        <p:spPr bwMode="auto">
          <a:xfrm>
            <a:off x="34925" y="44450"/>
            <a:ext cx="9109075" cy="523875"/>
          </a:xfrm>
          <a:prstGeom prst="rect">
            <a:avLst/>
          </a:prstGeom>
          <a:solidFill>
            <a:srgbClr val="000090"/>
          </a:solid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fr-FR" altLang="ja-JP" sz="2800" b="1" cap="all" dirty="0" smtClean="0">
                <a:solidFill>
                  <a:srgbClr val="FFFFFF"/>
                </a:solidFill>
                <a:latin typeface="Arial"/>
              </a:rPr>
              <a:t> </a:t>
            </a:r>
            <a:r>
              <a:rPr lang="fr-FR" altLang="ja-JP" sz="2800" b="1" cap="all" dirty="0" smtClean="0">
                <a:solidFill>
                  <a:srgbClr val="FFFFFF"/>
                </a:solidFill>
                <a:latin typeface="Agency FB" panose="020B0503020202020204" pitchFamily="34" charset="0"/>
              </a:rPr>
              <a:t>CONTEXTE</a:t>
            </a:r>
            <a:r>
              <a:rPr lang="fr-FR" altLang="ja-JP" sz="2800" b="1" cap="all" dirty="0" smtClean="0">
                <a:solidFill>
                  <a:srgbClr val="FFFFFF"/>
                </a:solidFill>
                <a:latin typeface="Arial"/>
              </a:rPr>
              <a:t>  </a:t>
            </a:r>
            <a:endParaRPr lang="fr-FR" sz="2800" b="1" cap="all" dirty="0" smtClean="0">
              <a:solidFill>
                <a:srgbClr val="FFFFFF"/>
              </a:solidFill>
              <a:latin typeface="Arial"/>
            </a:endParaRPr>
          </a:p>
        </p:txBody>
      </p:sp>
      <p:sp>
        <p:nvSpPr>
          <p:cNvPr id="6" name="Rectangle 5"/>
          <p:cNvSpPr/>
          <p:nvPr/>
        </p:nvSpPr>
        <p:spPr>
          <a:xfrm>
            <a:off x="611560" y="980728"/>
            <a:ext cx="3024708" cy="5016758"/>
          </a:xfrm>
          <a:prstGeom prst="rect">
            <a:avLst/>
          </a:prstGeom>
          <a:solidFill>
            <a:schemeClr val="accent4">
              <a:lumMod val="10000"/>
              <a:lumOff val="90000"/>
            </a:schemeClr>
          </a:solidFill>
          <a:ln w="38100">
            <a:solidFill>
              <a:srgbClr val="0070C0"/>
            </a:solidFill>
          </a:ln>
        </p:spPr>
        <p:txBody>
          <a:bodyPr wrap="square">
            <a:spAutoFit/>
          </a:bodyPr>
          <a:lstStyle/>
          <a:p>
            <a:pPr algn="just" eaLnBrk="1" hangingPunct="1">
              <a:defRPr/>
            </a:pPr>
            <a:r>
              <a:rPr lang="fr-FR" sz="2000" b="1" dirty="0">
                <a:solidFill>
                  <a:srgbClr val="180080"/>
                </a:solidFill>
                <a:latin typeface="Agency FB" panose="020B0503020202020204" pitchFamily="34" charset="0"/>
                <a:ea typeface="ＭＳ Ｐゴシック" pitchFamily="34" charset="-128"/>
              </a:rPr>
              <a:t>CREATION:</a:t>
            </a:r>
          </a:p>
          <a:p>
            <a:pPr algn="just" eaLnBrk="1" hangingPunct="1">
              <a:defRPr/>
            </a:pPr>
            <a:r>
              <a:rPr lang="fr-FR" sz="2000" b="1" dirty="0">
                <a:solidFill>
                  <a:srgbClr val="180080"/>
                </a:solidFill>
                <a:latin typeface="Agency FB" panose="020B0503020202020204" pitchFamily="34" charset="0"/>
                <a:ea typeface="ＭＳ Ｐゴシック" pitchFamily="34" charset="-128"/>
              </a:rPr>
              <a:t> </a:t>
            </a:r>
          </a:p>
          <a:p>
            <a:pPr algn="just" eaLnBrk="1" hangingPunct="1">
              <a:defRPr/>
            </a:pPr>
            <a:r>
              <a:rPr lang="fr-FR" sz="2000" b="1" dirty="0">
                <a:solidFill>
                  <a:srgbClr val="180080"/>
                </a:solidFill>
                <a:latin typeface="Agency FB" panose="020B0503020202020204" pitchFamily="34" charset="0"/>
                <a:ea typeface="ＭＳ Ｐゴシック" pitchFamily="34" charset="-128"/>
              </a:rPr>
              <a:t>L’Office  des Forages Ruraux (OFOR) voit le jour avec:</a:t>
            </a:r>
          </a:p>
          <a:p>
            <a:pPr algn="just" eaLnBrk="1" hangingPunct="1">
              <a:defRPr/>
            </a:pPr>
            <a:r>
              <a:rPr lang="fr-FR" sz="2000" b="1" dirty="0">
                <a:solidFill>
                  <a:srgbClr val="180080"/>
                </a:solidFill>
                <a:latin typeface="Agency FB" panose="020B0503020202020204" pitchFamily="34" charset="0"/>
                <a:ea typeface="ＭＳ Ｐゴシック" pitchFamily="34" charset="-128"/>
              </a:rPr>
              <a:t> </a:t>
            </a:r>
          </a:p>
          <a:p>
            <a:pPr marL="342900" indent="-342900" algn="just" eaLnBrk="1" hangingPunct="1">
              <a:buFont typeface="Wingdings" panose="05000000000000000000" pitchFamily="2" charset="2"/>
              <a:buChar char="Ø"/>
              <a:defRPr/>
            </a:pPr>
            <a:r>
              <a:rPr lang="fr-FR" sz="2000" b="1" dirty="0">
                <a:solidFill>
                  <a:srgbClr val="180080"/>
                </a:solidFill>
                <a:latin typeface="Agency FB" panose="020B0503020202020204" pitchFamily="34" charset="0"/>
                <a:ea typeface="ＭＳ Ｐゴシック" pitchFamily="34" charset="-128"/>
              </a:rPr>
              <a:t>Loi portant création de l’OFOR votée par l’Assemblée nationale le 30 janvier 2014 et promulguée sous le numéro 2014-13 du 28 février 2014. </a:t>
            </a:r>
          </a:p>
          <a:p>
            <a:pPr algn="just" eaLnBrk="1" hangingPunct="1">
              <a:defRPr/>
            </a:pPr>
            <a:endParaRPr lang="fr-FR" sz="2000" b="1" dirty="0">
              <a:solidFill>
                <a:srgbClr val="180080"/>
              </a:solidFill>
              <a:latin typeface="Agency FB" panose="020B0503020202020204" pitchFamily="34" charset="0"/>
              <a:ea typeface="ＭＳ Ｐゴシック" pitchFamily="34" charset="-128"/>
            </a:endParaRPr>
          </a:p>
          <a:p>
            <a:pPr marL="342900" indent="-342900" algn="just" eaLnBrk="1" hangingPunct="1">
              <a:buFont typeface="Wingdings" panose="05000000000000000000" pitchFamily="2" charset="2"/>
              <a:buChar char="Ø"/>
              <a:defRPr/>
            </a:pPr>
            <a:r>
              <a:rPr lang="fr-FR" sz="2000" b="1" dirty="0">
                <a:solidFill>
                  <a:srgbClr val="180080"/>
                </a:solidFill>
                <a:latin typeface="Agency FB" panose="020B0503020202020204" pitchFamily="34" charset="0"/>
                <a:ea typeface="ＭＳ Ｐゴシック" pitchFamily="34" charset="-128"/>
              </a:rPr>
              <a:t>Décret 2014-535 du 24 avril 2014 fixe les règles d’organisation et de fonctionnement de l’OFOR</a:t>
            </a:r>
            <a:r>
              <a:rPr lang="fr-FR" sz="2000" dirty="0">
                <a:solidFill>
                  <a:srgbClr val="180080"/>
                </a:solidFill>
                <a:latin typeface="Agency FB" panose="020B0503020202020204" pitchFamily="34" charset="0"/>
                <a:ea typeface="ＭＳ Ｐゴシック" pitchFamily="34" charset="-128"/>
              </a:rPr>
              <a:t>.</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194" name="Espace réservé du numéro de diapositive 3"/>
          <p:cNvSpPr>
            <a:spLocks noGrp="1"/>
          </p:cNvSpPr>
          <p:nvPr>
            <p:ph type="sldNum" sz="quarter" idx="12"/>
          </p:nvPr>
        </p:nvSpPr>
        <p:spPr bwMode="auto">
          <a:noFill/>
          <a:ln>
            <a:miter lim="800000"/>
            <a:headEnd/>
            <a:tailEnd/>
          </a:ln>
        </p:spPr>
        <p:txBody>
          <a:bodyPr wrap="square" numCol="1" anchor="t" anchorCtr="0" compatLnSpc="1">
            <a:prstTxWarp prst="textNoShape">
              <a:avLst/>
            </a:prstTxWarp>
          </a:bodyPr>
          <a:lstStyle/>
          <a:p>
            <a:fld id="{1026C3F1-5A4F-4B27-95C3-B695D23B0214}" type="slidenum">
              <a:rPr lang="nl-NL">
                <a:solidFill>
                  <a:srgbClr val="045C75"/>
                </a:solidFill>
                <a:ea typeface="ＭＳ Ｐゴシック" pitchFamily="34" charset="-128"/>
              </a:rPr>
              <a:pPr/>
              <a:t>5</a:t>
            </a:fld>
            <a:endParaRPr lang="nl-NL">
              <a:solidFill>
                <a:srgbClr val="045C75"/>
              </a:solidFill>
              <a:ea typeface="ＭＳ Ｐゴシック" pitchFamily="34" charset="-128"/>
            </a:endParaRPr>
          </a:p>
        </p:txBody>
      </p:sp>
      <p:graphicFrame>
        <p:nvGraphicFramePr>
          <p:cNvPr id="5" name="Graphique 4"/>
          <p:cNvGraphicFramePr/>
          <p:nvPr/>
        </p:nvGraphicFramePr>
        <p:xfrm>
          <a:off x="500034" y="857232"/>
          <a:ext cx="8397764" cy="5286412"/>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2"/>
          <p:cNvSpPr txBox="1">
            <a:spLocks noChangeArrowheads="1"/>
          </p:cNvSpPr>
          <p:nvPr/>
        </p:nvSpPr>
        <p:spPr bwMode="auto">
          <a:xfrm>
            <a:off x="0" y="0"/>
            <a:ext cx="9144000" cy="523875"/>
          </a:xfrm>
          <a:prstGeom prst="rect">
            <a:avLst/>
          </a:prstGeom>
          <a:solidFill>
            <a:srgbClr val="002060"/>
          </a:solidFill>
          <a:ln w="9525">
            <a:noFill/>
            <a:miter lim="800000"/>
            <a:headEnd/>
            <a:tailEnd/>
          </a:ln>
        </p:spPr>
        <p:txBody>
          <a:bodyPr>
            <a:spAutoFit/>
          </a:bodyPr>
          <a:lstStyle/>
          <a:p>
            <a:pPr algn="ctr" fontAlgn="auto">
              <a:spcBef>
                <a:spcPct val="50000"/>
              </a:spcBef>
              <a:spcAft>
                <a:spcPts val="0"/>
              </a:spcAft>
              <a:defRPr/>
            </a:pPr>
            <a:r>
              <a:rPr lang="fr-FR" sz="2800" b="1" dirty="0" smtClean="0">
                <a:solidFill>
                  <a:schemeClr val="bg1"/>
                </a:solidFill>
                <a:effectLst>
                  <a:outerShdw blurRad="38100" dist="38100" dir="2700000" algn="tl">
                    <a:srgbClr val="000000"/>
                  </a:outerShdw>
                </a:effectLst>
                <a:latin typeface="Britannic Bold" pitchFamily="34" charset="0"/>
                <a:ea typeface="ＭＳ Ｐゴシック" charset="-128"/>
                <a:cs typeface="ＭＳ Ｐゴシック" charset="0"/>
              </a:rPr>
              <a:t>CONTEXTE: Evolution du patrimoine</a:t>
            </a:r>
            <a:endParaRPr lang="fr-FR" sz="2800" b="1" dirty="0">
              <a:solidFill>
                <a:schemeClr val="bg1"/>
              </a:solidFill>
              <a:effectLst>
                <a:outerShdw blurRad="38100" dist="38100" dir="2700000" algn="tl">
                  <a:srgbClr val="000000"/>
                </a:outerShdw>
              </a:effectLst>
              <a:latin typeface="Britannic Bold" pitchFamily="34" charset="0"/>
              <a:ea typeface="ＭＳ Ｐゴシック" charset="-128"/>
              <a:cs typeface="ＭＳ Ｐゴシック" charset="0"/>
            </a:endParaRPr>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2AED99-7FB4-404E-8A97-64753DCE42EC}" type="slidenum">
              <a:rPr kumimoji="0" lang="en-US" smtClean="0"/>
              <a:pPr/>
              <a:t>6</a:t>
            </a:fld>
            <a:endParaRPr kumimoji="0" lang="en-US"/>
          </a:p>
        </p:txBody>
      </p:sp>
      <p:graphicFrame>
        <p:nvGraphicFramePr>
          <p:cNvPr id="11" name="Graphique 10"/>
          <p:cNvGraphicFramePr/>
          <p:nvPr/>
        </p:nvGraphicFramePr>
        <p:xfrm>
          <a:off x="3643306" y="3714752"/>
          <a:ext cx="4572000" cy="23145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phique 11"/>
          <p:cNvGraphicFramePr/>
          <p:nvPr/>
        </p:nvGraphicFramePr>
        <p:xfrm>
          <a:off x="3286116" y="928670"/>
          <a:ext cx="521494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au 12"/>
          <p:cNvGraphicFramePr>
            <a:graphicFrameLocks noGrp="1"/>
          </p:cNvGraphicFramePr>
          <p:nvPr/>
        </p:nvGraphicFramePr>
        <p:xfrm>
          <a:off x="285720" y="1071546"/>
          <a:ext cx="2428892" cy="3812848"/>
        </p:xfrm>
        <a:graphic>
          <a:graphicData uri="http://schemas.openxmlformats.org/drawingml/2006/table">
            <a:tbl>
              <a:tblPr/>
              <a:tblGrid>
                <a:gridCol w="1050332"/>
                <a:gridCol w="1378560"/>
              </a:tblGrid>
              <a:tr h="222416">
                <a:tc>
                  <a:txBody>
                    <a:bodyPr/>
                    <a:lstStyle/>
                    <a:p>
                      <a:pPr algn="l" fontAlgn="ctr"/>
                      <a:r>
                        <a:rPr lang="fr-FR" sz="1200" b="1" i="0" u="none" strike="noStrike" dirty="0">
                          <a:solidFill>
                            <a:srgbClr val="000000"/>
                          </a:solidFill>
                          <a:latin typeface="Calibri"/>
                        </a:rPr>
                        <a:t>REGION</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fr-FR" sz="1200" b="1" i="0" u="none" strike="noStrike" dirty="0">
                          <a:solidFill>
                            <a:srgbClr val="000000"/>
                          </a:solidFill>
                          <a:latin typeface="Calibri"/>
                        </a:rPr>
                        <a:t>NOMBRE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222416">
                <a:tc>
                  <a:txBody>
                    <a:bodyPr/>
                    <a:lstStyle/>
                    <a:p>
                      <a:pPr algn="l" fontAlgn="ctr"/>
                      <a:r>
                        <a:rPr lang="fr-FR" sz="1200" b="0" i="0" u="none" strike="noStrike">
                          <a:solidFill>
                            <a:srgbClr val="000000"/>
                          </a:solidFill>
                          <a:latin typeface="Calibri"/>
                        </a:rPr>
                        <a:t>DIOURBEL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alibri"/>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16">
                <a:tc>
                  <a:txBody>
                    <a:bodyPr/>
                    <a:lstStyle/>
                    <a:p>
                      <a:pPr algn="l" fontAlgn="ctr"/>
                      <a:r>
                        <a:rPr lang="fr-FR" sz="1200" b="0" i="0" u="none" strike="noStrike">
                          <a:solidFill>
                            <a:srgbClr val="000000"/>
                          </a:solidFill>
                          <a:latin typeface="Calibri"/>
                        </a:rPr>
                        <a:t>LOUGA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Calibri"/>
                        </a:rPr>
                        <a:t>230</a:t>
                      </a:r>
                      <a:endParaRPr lang="fr-FR"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16">
                <a:tc>
                  <a:txBody>
                    <a:bodyPr/>
                    <a:lstStyle/>
                    <a:p>
                      <a:pPr algn="l" fontAlgn="ctr"/>
                      <a:r>
                        <a:rPr lang="fr-FR" sz="1200" b="0" i="0" u="none" strike="noStrike">
                          <a:solidFill>
                            <a:srgbClr val="000000"/>
                          </a:solidFill>
                          <a:latin typeface="Calibri"/>
                        </a:rPr>
                        <a:t>THIES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alibri"/>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16">
                <a:tc>
                  <a:txBody>
                    <a:bodyPr/>
                    <a:lstStyle/>
                    <a:p>
                      <a:pPr algn="l" fontAlgn="ctr"/>
                      <a:r>
                        <a:rPr lang="fr-FR" sz="1200" b="0" i="0" u="none" strike="noStrike" dirty="0">
                          <a:solidFill>
                            <a:srgbClr val="000000"/>
                          </a:solidFill>
                          <a:latin typeface="Calibri"/>
                        </a:rPr>
                        <a:t>MATAM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alibri"/>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16">
                <a:tc>
                  <a:txBody>
                    <a:bodyPr/>
                    <a:lstStyle/>
                    <a:p>
                      <a:pPr algn="l" fontAlgn="ctr"/>
                      <a:r>
                        <a:rPr lang="fr-FR" sz="1200" b="0" i="0" u="none" strike="noStrike" dirty="0" smtClean="0">
                          <a:solidFill>
                            <a:srgbClr val="000000"/>
                          </a:solidFill>
                          <a:latin typeface="Calibri"/>
                        </a:rPr>
                        <a:t>SAINT</a:t>
                      </a:r>
                      <a:r>
                        <a:rPr lang="fr-FR" sz="1200" b="0" i="0" u="none" strike="noStrike" baseline="0" dirty="0" smtClean="0">
                          <a:solidFill>
                            <a:srgbClr val="000000"/>
                          </a:solidFill>
                          <a:latin typeface="Calibri"/>
                        </a:rPr>
                        <a:t> LOUIS</a:t>
                      </a:r>
                      <a:endParaRPr lang="fr-FR"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alibri"/>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16">
                <a:tc>
                  <a:txBody>
                    <a:bodyPr/>
                    <a:lstStyle/>
                    <a:p>
                      <a:pPr algn="l" fontAlgn="ctr"/>
                      <a:r>
                        <a:rPr lang="fr-FR" sz="1200" b="0" i="0" u="none" strike="noStrike" dirty="0">
                          <a:solidFill>
                            <a:srgbClr val="000000"/>
                          </a:solidFill>
                          <a:latin typeface="Calibri"/>
                        </a:rPr>
                        <a:t>TAMBA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Calibri"/>
                        </a:rPr>
                        <a:t>193</a:t>
                      </a:r>
                      <a:endParaRPr lang="fr-FR"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920">
                <a:tc>
                  <a:txBody>
                    <a:bodyPr/>
                    <a:lstStyle/>
                    <a:p>
                      <a:pPr algn="l" fontAlgn="ctr"/>
                      <a:r>
                        <a:rPr lang="fr-FR" sz="1200" b="0" i="0" u="none" strike="noStrike" dirty="0">
                          <a:solidFill>
                            <a:srgbClr val="000000"/>
                          </a:solidFill>
                          <a:latin typeface="Calibri"/>
                        </a:rPr>
                        <a:t>KEDOUGOU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smtClean="0">
                          <a:solidFill>
                            <a:srgbClr val="000000"/>
                          </a:solidFill>
                          <a:latin typeface="Calibri"/>
                        </a:rPr>
                        <a:t>27</a:t>
                      </a:r>
                      <a:endParaRPr lang="fr-FR"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920">
                <a:tc>
                  <a:txBody>
                    <a:bodyPr/>
                    <a:lstStyle/>
                    <a:p>
                      <a:pPr algn="l" fontAlgn="ctr"/>
                      <a:r>
                        <a:rPr lang="fr-FR" sz="1200" b="0" i="0" u="none" strike="noStrike">
                          <a:solidFill>
                            <a:srgbClr val="000000"/>
                          </a:solidFill>
                          <a:latin typeface="Calibri"/>
                        </a:rPr>
                        <a:t>KAOLACK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alibri"/>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920">
                <a:tc>
                  <a:txBody>
                    <a:bodyPr/>
                    <a:lstStyle/>
                    <a:p>
                      <a:pPr algn="l" fontAlgn="ctr"/>
                      <a:r>
                        <a:rPr lang="fr-FR" sz="1200" b="0" i="0" u="none" strike="noStrike">
                          <a:solidFill>
                            <a:srgbClr val="000000"/>
                          </a:solidFill>
                          <a:latin typeface="Calibri"/>
                        </a:rPr>
                        <a:t>FATICK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alibri"/>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920">
                <a:tc>
                  <a:txBody>
                    <a:bodyPr/>
                    <a:lstStyle/>
                    <a:p>
                      <a:pPr algn="l" fontAlgn="ctr"/>
                      <a:r>
                        <a:rPr lang="fr-FR" sz="1200" b="0" i="0" u="none" strike="noStrike">
                          <a:solidFill>
                            <a:srgbClr val="000000"/>
                          </a:solidFill>
                          <a:latin typeface="Calibri"/>
                        </a:rPr>
                        <a:t>KAFFRINE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alibri"/>
                        </a:rPr>
                        <a:t>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920">
                <a:tc>
                  <a:txBody>
                    <a:bodyPr/>
                    <a:lstStyle/>
                    <a:p>
                      <a:pPr algn="l" fontAlgn="ctr"/>
                      <a:r>
                        <a:rPr lang="fr-FR" sz="1200" b="0" i="0" u="none" strike="noStrike">
                          <a:solidFill>
                            <a:srgbClr val="000000"/>
                          </a:solidFill>
                          <a:latin typeface="Calibri"/>
                        </a:rPr>
                        <a:t>ZIGUINCHOR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alibri"/>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920">
                <a:tc>
                  <a:txBody>
                    <a:bodyPr/>
                    <a:lstStyle/>
                    <a:p>
                      <a:pPr algn="l" fontAlgn="ctr"/>
                      <a:r>
                        <a:rPr lang="fr-FR" sz="1200" b="0" i="0" u="none" strike="noStrike">
                          <a:solidFill>
                            <a:srgbClr val="000000"/>
                          </a:solidFill>
                          <a:latin typeface="Calibri"/>
                        </a:rPr>
                        <a:t>KOLDA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alibri"/>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16">
                <a:tc>
                  <a:txBody>
                    <a:bodyPr/>
                    <a:lstStyle/>
                    <a:p>
                      <a:pPr algn="l" fontAlgn="ctr"/>
                      <a:r>
                        <a:rPr lang="fr-FR" sz="1200" b="0" i="0" u="none" strike="noStrike">
                          <a:solidFill>
                            <a:srgbClr val="000000"/>
                          </a:solidFill>
                          <a:latin typeface="Calibri"/>
                        </a:rPr>
                        <a:t>SEDHIOU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latin typeface="Calibri"/>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ZoneTexte 6"/>
          <p:cNvSpPr txBox="1">
            <a:spLocks noChangeArrowheads="1"/>
          </p:cNvSpPr>
          <p:nvPr/>
        </p:nvSpPr>
        <p:spPr bwMode="auto">
          <a:xfrm>
            <a:off x="34925" y="44450"/>
            <a:ext cx="9109075" cy="523875"/>
          </a:xfrm>
          <a:prstGeom prst="rect">
            <a:avLst/>
          </a:prstGeom>
          <a:solidFill>
            <a:srgbClr val="000090"/>
          </a:solid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fr-FR" altLang="ja-JP" sz="2800" b="1" cap="all" dirty="0" smtClean="0">
                <a:solidFill>
                  <a:srgbClr val="FFFFFF"/>
                </a:solidFill>
                <a:latin typeface="Arial"/>
              </a:rPr>
              <a:t> </a:t>
            </a:r>
            <a:r>
              <a:rPr lang="fr-FR" altLang="ja-JP" sz="2800" b="1" cap="all" dirty="0" smtClean="0">
                <a:solidFill>
                  <a:srgbClr val="FFFFFF"/>
                </a:solidFill>
                <a:latin typeface="Agency FB" panose="020B0503020202020204" pitchFamily="34" charset="0"/>
              </a:rPr>
              <a:t>CONTEXTE / REPARTITION FORAGES PAR REGION</a:t>
            </a:r>
            <a:r>
              <a:rPr lang="fr-FR" altLang="ja-JP" sz="2800" b="1" cap="all" dirty="0" smtClean="0">
                <a:solidFill>
                  <a:srgbClr val="FFFFFF"/>
                </a:solidFill>
                <a:latin typeface="Arial"/>
              </a:rPr>
              <a:t>  </a:t>
            </a:r>
            <a:endParaRPr lang="fr-FR" sz="2800" b="1" cap="all" dirty="0" smtClean="0">
              <a:solidFill>
                <a:srgbClr val="FFFFFF"/>
              </a:solidFill>
              <a:latin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304800" y="857250"/>
          <a:ext cx="8438527" cy="1520149"/>
        </p:xfrm>
        <a:graphic>
          <a:graphicData uri="http://schemas.openxmlformats.org/drawingml/2006/table">
            <a:tbl>
              <a:tblPr>
                <a:tableStyleId>{5C22544A-7EE6-4342-B048-85BDC9FD1C3A}</a:tableStyleId>
              </a:tblPr>
              <a:tblGrid>
                <a:gridCol w="1447799"/>
                <a:gridCol w="2188314"/>
                <a:gridCol w="2401207"/>
                <a:gridCol w="2401207"/>
              </a:tblGrid>
              <a:tr h="470843">
                <a:tc gridSpan="4">
                  <a:txBody>
                    <a:bodyPr/>
                    <a:lstStyle/>
                    <a:p>
                      <a:pPr algn="ctr" rtl="0" fontAlgn="ctr"/>
                      <a:r>
                        <a:rPr lang="fr-FR" sz="2800" b="1" i="0" u="none" strike="noStrike" dirty="0" smtClean="0">
                          <a:solidFill>
                            <a:srgbClr val="0000FF"/>
                          </a:solidFill>
                          <a:latin typeface="Eras Bold ITC" pitchFamily="34" charset="0"/>
                        </a:rPr>
                        <a:t>1. Répartition </a:t>
                      </a:r>
                      <a:r>
                        <a:rPr lang="fr-FR" sz="2800" b="1" i="0" u="none" strike="noStrike" dirty="0">
                          <a:solidFill>
                            <a:srgbClr val="0000FF"/>
                          </a:solidFill>
                          <a:latin typeface="Eras Bold ITC" pitchFamily="34" charset="0"/>
                        </a:rPr>
                        <a:t>des PMH par zone </a:t>
                      </a:r>
                    </a:p>
                  </a:txBody>
                  <a:tcPr marL="9525" marR="9525" marT="9525" marB="0" anchor="ctr">
                    <a:solidFill>
                      <a:schemeClr val="bg2"/>
                    </a:solidFill>
                  </a:tcPr>
                </a:tc>
                <a:tc hMerge="1">
                  <a:txBody>
                    <a:bodyPr/>
                    <a:lstStyle/>
                    <a:p>
                      <a:endParaRPr lang="fr-FR"/>
                    </a:p>
                  </a:txBody>
                  <a:tcPr/>
                </a:tc>
                <a:tc hMerge="1">
                  <a:txBody>
                    <a:bodyPr/>
                    <a:lstStyle/>
                    <a:p>
                      <a:endParaRPr lang="fr-FR"/>
                    </a:p>
                  </a:txBody>
                  <a:tcPr>
                    <a:solidFill>
                      <a:schemeClr val="bg2"/>
                    </a:solidFill>
                  </a:tcPr>
                </a:tc>
                <a:tc hMerge="1">
                  <a:txBody>
                    <a:bodyPr/>
                    <a:lstStyle/>
                    <a:p>
                      <a:endParaRPr lang="fr-FR"/>
                    </a:p>
                  </a:txBody>
                  <a:tcPr>
                    <a:solidFill>
                      <a:schemeClr val="bg2"/>
                    </a:solidFill>
                  </a:tcPr>
                </a:tc>
              </a:tr>
              <a:tr h="524653">
                <a:tc>
                  <a:txBody>
                    <a:bodyPr/>
                    <a:lstStyle/>
                    <a:p>
                      <a:pPr algn="ctr" rtl="0" fontAlgn="b"/>
                      <a:r>
                        <a:rPr lang="fr-FR" sz="1800" b="0" i="0" u="none" strike="noStrike" dirty="0" smtClean="0">
                          <a:solidFill>
                            <a:srgbClr val="000000"/>
                          </a:solidFill>
                          <a:latin typeface="Eras Bold ITC" pitchFamily="34" charset="0"/>
                        </a:rPr>
                        <a:t>Zone</a:t>
                      </a:r>
                      <a:r>
                        <a:rPr lang="fr-FR" sz="1800" b="0" i="0" u="none" strike="noStrike" baseline="0" dirty="0" smtClean="0">
                          <a:solidFill>
                            <a:srgbClr val="000000"/>
                          </a:solidFill>
                          <a:latin typeface="Eras Bold ITC" pitchFamily="34" charset="0"/>
                        </a:rPr>
                        <a:t> </a:t>
                      </a:r>
                      <a:r>
                        <a:rPr lang="fr-FR" sz="1800" b="0" i="0" u="none" strike="noStrike" dirty="0" smtClean="0">
                          <a:solidFill>
                            <a:srgbClr val="000000"/>
                          </a:solidFill>
                          <a:latin typeface="Eras Bold ITC" pitchFamily="34" charset="0"/>
                        </a:rPr>
                        <a:t>Nord </a:t>
                      </a:r>
                      <a:r>
                        <a:rPr lang="fr-FR" sz="1200" b="0" i="0" u="none" strike="noStrike" dirty="0">
                          <a:solidFill>
                            <a:srgbClr val="000000"/>
                          </a:solidFill>
                          <a:latin typeface="Eras Bold ITC" pitchFamily="34" charset="0"/>
                        </a:rPr>
                        <a:t>(Louga, Matam) </a:t>
                      </a:r>
                    </a:p>
                  </a:txBody>
                  <a:tcPr marL="9525" marR="9525" marT="9525" marB="0" anchor="b">
                    <a:solidFill>
                      <a:schemeClr val="bg2"/>
                    </a:solidFill>
                  </a:tcPr>
                </a:tc>
                <a:tc>
                  <a:txBody>
                    <a:bodyPr/>
                    <a:lstStyle/>
                    <a:p>
                      <a:pPr algn="ctr" rtl="0" fontAlgn="b"/>
                      <a:r>
                        <a:rPr kumimoji="0" lang="fr-FR" sz="1800" b="0" i="0" u="none" strike="noStrike" kern="1200" dirty="0">
                          <a:solidFill>
                            <a:srgbClr val="000000"/>
                          </a:solidFill>
                          <a:latin typeface="Eras Bold ITC" pitchFamily="34" charset="0"/>
                          <a:ea typeface="+mn-ea"/>
                          <a:cs typeface="+mn-cs"/>
                        </a:rPr>
                        <a:t>Zone Est </a:t>
                      </a:r>
                      <a:r>
                        <a:rPr lang="fr-FR" sz="1200" b="0" i="0" u="none" strike="noStrike" dirty="0">
                          <a:solidFill>
                            <a:srgbClr val="000000"/>
                          </a:solidFill>
                          <a:latin typeface="Eras Bold ITC" pitchFamily="34" charset="0"/>
                        </a:rPr>
                        <a:t>(Tambacounda, Kédougou) </a:t>
                      </a:r>
                    </a:p>
                  </a:txBody>
                  <a:tcPr marL="9525" marR="9525" marT="9525" marB="0" anchor="b">
                    <a:solidFill>
                      <a:schemeClr val="bg2"/>
                    </a:solidFill>
                  </a:tcPr>
                </a:tc>
                <a:tc>
                  <a:txBody>
                    <a:bodyPr/>
                    <a:lstStyle/>
                    <a:p>
                      <a:pPr algn="ctr" rtl="0" fontAlgn="b"/>
                      <a:r>
                        <a:rPr kumimoji="0" lang="fr-FR" sz="1800" b="0" i="0" u="none" strike="noStrike" kern="1200" dirty="0">
                          <a:solidFill>
                            <a:srgbClr val="000000"/>
                          </a:solidFill>
                          <a:latin typeface="Eras Bold ITC" pitchFamily="34" charset="0"/>
                          <a:ea typeface="+mn-ea"/>
                          <a:cs typeface="+mn-cs"/>
                        </a:rPr>
                        <a:t>Zone </a:t>
                      </a:r>
                      <a:r>
                        <a:rPr kumimoji="0" lang="fr-FR" sz="1800" b="0" i="0" u="none" strike="noStrike" kern="1200" dirty="0" smtClean="0">
                          <a:solidFill>
                            <a:srgbClr val="000000"/>
                          </a:solidFill>
                          <a:latin typeface="Eras Bold ITC" pitchFamily="34" charset="0"/>
                          <a:ea typeface="+mn-ea"/>
                          <a:cs typeface="+mn-cs"/>
                        </a:rPr>
                        <a:t>Sud</a:t>
                      </a:r>
                    </a:p>
                    <a:p>
                      <a:pPr algn="ctr" rtl="0" fontAlgn="b"/>
                      <a:r>
                        <a:rPr lang="fr-FR" sz="1200" b="0" i="0" u="none" strike="noStrike" dirty="0" smtClean="0">
                          <a:solidFill>
                            <a:srgbClr val="000000"/>
                          </a:solidFill>
                          <a:latin typeface="Eras Bold ITC" pitchFamily="34" charset="0"/>
                        </a:rPr>
                        <a:t> </a:t>
                      </a:r>
                      <a:r>
                        <a:rPr lang="fr-FR" sz="1200" b="0" i="0" u="none" strike="noStrike" dirty="0">
                          <a:solidFill>
                            <a:srgbClr val="000000"/>
                          </a:solidFill>
                          <a:latin typeface="Eras Bold ITC" pitchFamily="34" charset="0"/>
                        </a:rPr>
                        <a:t>(Ziguinchor, Kolda </a:t>
                      </a:r>
                      <a:r>
                        <a:rPr lang="fr-FR" sz="1200" b="0" i="0" u="none" strike="noStrike" dirty="0" err="1">
                          <a:solidFill>
                            <a:srgbClr val="000000"/>
                          </a:solidFill>
                          <a:latin typeface="Eras Bold ITC" pitchFamily="34" charset="0"/>
                        </a:rPr>
                        <a:t>Sédhiou</a:t>
                      </a:r>
                      <a:r>
                        <a:rPr lang="fr-FR" sz="1200" b="0" i="0" u="none" strike="noStrike" dirty="0">
                          <a:solidFill>
                            <a:srgbClr val="000000"/>
                          </a:solidFill>
                          <a:latin typeface="Eras Bold ITC" pitchFamily="34" charset="0"/>
                        </a:rPr>
                        <a:t>) </a:t>
                      </a:r>
                    </a:p>
                  </a:txBody>
                  <a:tcPr marL="9525" marR="9525" marT="9525" marB="0" anchor="b">
                    <a:solidFill>
                      <a:schemeClr val="bg2"/>
                    </a:solidFill>
                  </a:tcPr>
                </a:tc>
                <a:tc>
                  <a:txBody>
                    <a:bodyPr/>
                    <a:lstStyle/>
                    <a:p>
                      <a:pPr marL="0" algn="ctr" rtl="0" eaLnBrk="1" fontAlgn="b" latinLnBrk="0" hangingPunct="1"/>
                      <a:r>
                        <a:rPr kumimoji="0" lang="fr-FR" sz="2800" b="0" i="0" u="none" strike="noStrike" kern="1200" dirty="0">
                          <a:solidFill>
                            <a:srgbClr val="000000"/>
                          </a:solidFill>
                          <a:latin typeface="Eras Bold ITC" pitchFamily="34" charset="0"/>
                          <a:ea typeface="+mn-ea"/>
                          <a:cs typeface="+mn-cs"/>
                        </a:rPr>
                        <a:t>Total</a:t>
                      </a:r>
                    </a:p>
                  </a:txBody>
                  <a:tcPr marL="9525" marR="9525" marT="9525" marB="0" anchor="b">
                    <a:solidFill>
                      <a:schemeClr val="bg2"/>
                    </a:solidFill>
                  </a:tcPr>
                </a:tc>
              </a:tr>
              <a:tr h="524653">
                <a:tc>
                  <a:txBody>
                    <a:bodyPr/>
                    <a:lstStyle/>
                    <a:p>
                      <a:pPr algn="ctr" rtl="0" fontAlgn="b"/>
                      <a:r>
                        <a:rPr lang="fr-FR" sz="2400" b="0" i="0" u="none" strike="noStrike" dirty="0">
                          <a:solidFill>
                            <a:srgbClr val="000000"/>
                          </a:solidFill>
                          <a:latin typeface="Eras Bold ITC" pitchFamily="34" charset="0"/>
                        </a:rPr>
                        <a:t>339</a:t>
                      </a:r>
                    </a:p>
                  </a:txBody>
                  <a:tcPr marL="9525" marR="9525" marT="9525" marB="0" anchor="b">
                    <a:solidFill>
                      <a:schemeClr val="bg2"/>
                    </a:solidFill>
                  </a:tcPr>
                </a:tc>
                <a:tc>
                  <a:txBody>
                    <a:bodyPr/>
                    <a:lstStyle/>
                    <a:p>
                      <a:pPr algn="ctr" rtl="0" fontAlgn="b"/>
                      <a:r>
                        <a:rPr lang="fr-FR" sz="2400" b="0" i="0" u="none" strike="noStrike" dirty="0">
                          <a:solidFill>
                            <a:srgbClr val="000000"/>
                          </a:solidFill>
                          <a:latin typeface="Eras Bold ITC" pitchFamily="34" charset="0"/>
                        </a:rPr>
                        <a:t>1211</a:t>
                      </a:r>
                    </a:p>
                  </a:txBody>
                  <a:tcPr marL="9525" marR="9525" marT="9525" marB="0" anchor="b">
                    <a:solidFill>
                      <a:schemeClr val="bg2"/>
                    </a:solidFill>
                  </a:tcPr>
                </a:tc>
                <a:tc>
                  <a:txBody>
                    <a:bodyPr/>
                    <a:lstStyle/>
                    <a:p>
                      <a:pPr algn="ctr" rtl="0" fontAlgn="b"/>
                      <a:r>
                        <a:rPr lang="fr-FR" sz="2400" b="0" i="0" u="none" strike="noStrike" dirty="0">
                          <a:solidFill>
                            <a:srgbClr val="000000"/>
                          </a:solidFill>
                          <a:latin typeface="Eras Bold ITC" pitchFamily="34" charset="0"/>
                        </a:rPr>
                        <a:t>467</a:t>
                      </a:r>
                    </a:p>
                  </a:txBody>
                  <a:tcPr marL="9525" marR="9525" marT="9525" marB="0" anchor="b">
                    <a:solidFill>
                      <a:schemeClr val="bg2"/>
                    </a:solidFill>
                  </a:tcPr>
                </a:tc>
                <a:tc>
                  <a:txBody>
                    <a:bodyPr/>
                    <a:lstStyle/>
                    <a:p>
                      <a:pPr marL="0" algn="ctr" rtl="0" eaLnBrk="1" fontAlgn="b" latinLnBrk="0" hangingPunct="1"/>
                      <a:r>
                        <a:rPr kumimoji="0" lang="fr-FR" sz="2800" b="0" i="0" u="none" strike="noStrike" kern="1200" dirty="0">
                          <a:solidFill>
                            <a:srgbClr val="000000"/>
                          </a:solidFill>
                          <a:latin typeface="Eras Bold ITC" pitchFamily="34" charset="0"/>
                          <a:ea typeface="+mn-ea"/>
                          <a:cs typeface="+mn-cs"/>
                        </a:rPr>
                        <a:t>2017</a:t>
                      </a:r>
                    </a:p>
                  </a:txBody>
                  <a:tcPr marL="9525" marR="9525" marT="9525" marB="0" anchor="b">
                    <a:solidFill>
                      <a:schemeClr val="bg2"/>
                    </a:solidFill>
                  </a:tcPr>
                </a:tc>
              </a:tr>
            </a:tbl>
          </a:graphicData>
        </a:graphic>
      </p:graphicFrame>
      <p:sp>
        <p:nvSpPr>
          <p:cNvPr id="6" name="Rectangle 5"/>
          <p:cNvSpPr/>
          <p:nvPr/>
        </p:nvSpPr>
        <p:spPr>
          <a:xfrm>
            <a:off x="0" y="0"/>
            <a:ext cx="9144000" cy="523220"/>
          </a:xfrm>
          <a:prstGeom prst="rect">
            <a:avLst/>
          </a:prstGeom>
          <a:solidFill>
            <a:schemeClr val="tx2"/>
          </a:solidFill>
        </p:spPr>
        <p:txBody>
          <a:bodyPr>
            <a:spAutoFit/>
          </a:bodyPr>
          <a:lstStyle/>
          <a:p>
            <a:pPr algn="ctr" fontAlgn="b">
              <a:spcBef>
                <a:spcPts val="0"/>
              </a:spcBef>
              <a:spcAft>
                <a:spcPts val="0"/>
              </a:spcAft>
              <a:defRPr/>
            </a:pPr>
            <a:r>
              <a:rPr lang="fr-FR" sz="2800" b="1" dirty="0">
                <a:solidFill>
                  <a:schemeClr val="bg1"/>
                </a:solidFill>
                <a:latin typeface="Eras Bold ITC" pitchFamily="34" charset="0"/>
                <a:cs typeface="Times New Roman" panose="02020603050405020304" pitchFamily="18" charset="0"/>
              </a:rPr>
              <a:t>Pompes à Motricité Humaine (PMH)</a:t>
            </a:r>
          </a:p>
        </p:txBody>
      </p:sp>
      <p:sp>
        <p:nvSpPr>
          <p:cNvPr id="8" name="Espace réservé du numéro de diapositive 7"/>
          <p:cNvSpPr>
            <a:spLocks noGrp="1"/>
          </p:cNvSpPr>
          <p:nvPr>
            <p:ph type="sldNum" sz="quarter" idx="12"/>
          </p:nvPr>
        </p:nvSpPr>
        <p:spPr/>
        <p:txBody>
          <a:bodyPr/>
          <a:lstStyle/>
          <a:p>
            <a:pPr>
              <a:defRPr/>
            </a:pPr>
            <a:fld id="{C5B370A9-D3AA-4C28-9690-A14E08952E19}" type="slidenum">
              <a:rPr lang="fr-FR"/>
              <a:pPr>
                <a:defRPr/>
              </a:pPr>
              <a:t>7</a:t>
            </a:fld>
            <a:endParaRPr lang="fr-FR"/>
          </a:p>
        </p:txBody>
      </p:sp>
      <p:graphicFrame>
        <p:nvGraphicFramePr>
          <p:cNvPr id="9" name="Graphique 8"/>
          <p:cNvGraphicFramePr/>
          <p:nvPr/>
        </p:nvGraphicFramePr>
        <p:xfrm>
          <a:off x="571472" y="2928934"/>
          <a:ext cx="7572428" cy="32147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0" y="0"/>
            <a:ext cx="9144000" cy="461665"/>
          </a:xfrm>
          <a:prstGeom prst="rect">
            <a:avLst/>
          </a:prstGeom>
          <a:solidFill>
            <a:srgbClr val="000090"/>
          </a:solidFill>
          <a:ln>
            <a:noFill/>
          </a:ln>
        </p:spPr>
        <p:txBody>
          <a:bodyPr wrap="square">
            <a:spAutoFit/>
          </a:bodyPr>
          <a:lstStyle/>
          <a:p>
            <a:pPr algn="ctr" eaLnBrk="1" hangingPunct="1">
              <a:defRPr/>
            </a:pPr>
            <a:r>
              <a:rPr lang="fr-FR" altLang="fr-FR" sz="2400" b="1" cap="all" dirty="0" smtClean="0">
                <a:solidFill>
                  <a:srgbClr val="FFFFFF"/>
                </a:solidFill>
                <a:latin typeface="Arial"/>
              </a:rPr>
              <a:t>REPARTITION PAR SOURCE D’ENERGIE </a:t>
            </a:r>
            <a:endParaRPr lang="fr-FR" altLang="fr-FR" sz="2400" b="1" cap="all" dirty="0">
              <a:solidFill>
                <a:srgbClr val="FFFFFF"/>
              </a:solidFill>
              <a:latin typeface="Arial"/>
            </a:endParaRPr>
          </a:p>
        </p:txBody>
      </p:sp>
      <p:sp>
        <p:nvSpPr>
          <p:cNvPr id="10" name="Espace réservé du numéro de diapositive 9"/>
          <p:cNvSpPr>
            <a:spLocks noGrp="1"/>
          </p:cNvSpPr>
          <p:nvPr>
            <p:ph type="sldNum" sz="quarter" idx="12"/>
          </p:nvPr>
        </p:nvSpPr>
        <p:spPr/>
        <p:txBody>
          <a:bodyPr/>
          <a:lstStyle/>
          <a:p>
            <a:pPr>
              <a:defRPr/>
            </a:pPr>
            <a:fld id="{EE2D4556-78B1-4E26-A548-8F6084D80F55}" type="slidenum">
              <a:rPr lang="fr-FR"/>
              <a:pPr>
                <a:defRPr/>
              </a:pPr>
              <a:t>8</a:t>
            </a:fld>
            <a:endParaRPr lang="fr-FR" dirty="0"/>
          </a:p>
        </p:txBody>
      </p:sp>
      <p:graphicFrame>
        <p:nvGraphicFramePr>
          <p:cNvPr id="7" name="Graphique 6"/>
          <p:cNvGraphicFramePr/>
          <p:nvPr/>
        </p:nvGraphicFramePr>
        <p:xfrm>
          <a:off x="3571868" y="928670"/>
          <a:ext cx="5214942" cy="51006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au 10"/>
          <p:cNvGraphicFramePr>
            <a:graphicFrameLocks noGrp="1"/>
          </p:cNvGraphicFramePr>
          <p:nvPr/>
        </p:nvGraphicFramePr>
        <p:xfrm>
          <a:off x="0" y="1571612"/>
          <a:ext cx="3500430" cy="3500463"/>
        </p:xfrm>
        <a:graphic>
          <a:graphicData uri="http://schemas.openxmlformats.org/drawingml/2006/table">
            <a:tbl>
              <a:tblPr/>
              <a:tblGrid>
                <a:gridCol w="1750215"/>
                <a:gridCol w="1750215"/>
              </a:tblGrid>
              <a:tr h="578817">
                <a:tc>
                  <a:txBody>
                    <a:bodyPr/>
                    <a:lstStyle/>
                    <a:p>
                      <a:pPr algn="ctr" fontAlgn="ctr"/>
                      <a:r>
                        <a:rPr lang="fr-FR" sz="1800" b="1" i="0" u="none" strike="noStrike" dirty="0">
                          <a:solidFill>
                            <a:srgbClr val="000000"/>
                          </a:solidFill>
                          <a:latin typeface="Calibri"/>
                        </a:rPr>
                        <a:t>SOURCE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fr-FR" sz="1800" b="1" i="0" u="none" strike="noStrike" dirty="0">
                          <a:solidFill>
                            <a:srgbClr val="000000"/>
                          </a:solidFill>
                          <a:latin typeface="Calibri"/>
                        </a:rPr>
                        <a:t>NOMBRE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578817">
                <a:tc>
                  <a:txBody>
                    <a:bodyPr/>
                    <a:lstStyle/>
                    <a:p>
                      <a:pPr algn="ctr" fontAlgn="ctr"/>
                      <a:r>
                        <a:rPr lang="fr-FR" sz="1800" b="0" i="0" u="none" strike="noStrike" dirty="0">
                          <a:solidFill>
                            <a:srgbClr val="000000"/>
                          </a:solidFill>
                          <a:latin typeface="Calibri"/>
                        </a:rPr>
                        <a:t>Thermique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fr-FR" sz="1800" b="0" i="0" u="none" strike="noStrike" dirty="0">
                          <a:solidFill>
                            <a:srgbClr val="000000"/>
                          </a:solidFill>
                          <a:latin typeface="Calibri"/>
                        </a:rPr>
                        <a:t>995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578817">
                <a:tc>
                  <a:txBody>
                    <a:bodyPr/>
                    <a:lstStyle/>
                    <a:p>
                      <a:pPr algn="ctr" fontAlgn="ctr"/>
                      <a:r>
                        <a:rPr lang="fr-FR" sz="1800" b="0" i="0" u="none" strike="noStrike" dirty="0">
                          <a:solidFill>
                            <a:srgbClr val="000000"/>
                          </a:solidFill>
                          <a:latin typeface="Calibri"/>
                        </a:rPr>
                        <a:t>SENELEC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fr-FR" sz="1800" b="0" i="0" u="none" strike="noStrike" dirty="0">
                          <a:solidFill>
                            <a:srgbClr val="000000"/>
                          </a:solidFill>
                          <a:latin typeface="Calibri"/>
                        </a:rPr>
                        <a:t>460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157633">
                <a:tc>
                  <a:txBody>
                    <a:bodyPr/>
                    <a:lstStyle/>
                    <a:p>
                      <a:pPr algn="ctr" fontAlgn="ctr"/>
                      <a:r>
                        <a:rPr lang="fr-FR" sz="1800" b="0" i="0" u="none" strike="noStrike" dirty="0">
                          <a:solidFill>
                            <a:srgbClr val="000000"/>
                          </a:solidFill>
                          <a:latin typeface="Calibri"/>
                        </a:rPr>
                        <a:t>SOLAIRE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fr-FR" sz="1800" b="0" i="0" u="none" strike="noStrike" dirty="0">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606379">
                <a:tc>
                  <a:txBody>
                    <a:bodyPr/>
                    <a:lstStyle/>
                    <a:p>
                      <a:pPr algn="ctr" fontAlgn="ctr"/>
                      <a:r>
                        <a:rPr lang="fr-FR" sz="1800" b="0" i="0" u="none" strike="noStrike" dirty="0">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ctr"/>
                      <a:r>
                        <a:rPr lang="fr-FR" sz="1800" b="0" i="0" u="none" strike="noStrike" dirty="0">
                          <a:solidFill>
                            <a:srgbClr val="000000"/>
                          </a:solidFill>
                          <a:latin typeface="Calibri"/>
                        </a:rPr>
                        <a:t>1555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2AED99-7FB4-404E-8A97-64753DCE42EC}" type="slidenum">
              <a:rPr kumimoji="0" lang="en-US" smtClean="0"/>
              <a:pPr/>
              <a:t>9</a:t>
            </a:fld>
            <a:endParaRPr kumimoji="0" lang="en-US"/>
          </a:p>
        </p:txBody>
      </p:sp>
      <p:graphicFrame>
        <p:nvGraphicFramePr>
          <p:cNvPr id="5" name="Graphique 4"/>
          <p:cNvGraphicFramePr>
            <a:graphicFrameLocks/>
          </p:cNvGraphicFramePr>
          <p:nvPr/>
        </p:nvGraphicFramePr>
        <p:xfrm>
          <a:off x="642910" y="1428736"/>
          <a:ext cx="7929618" cy="435771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re 1"/>
          <p:cNvSpPr txBox="1">
            <a:spLocks/>
          </p:cNvSpPr>
          <p:nvPr/>
        </p:nvSpPr>
        <p:spPr>
          <a:xfrm>
            <a:off x="0" y="0"/>
            <a:ext cx="9144000" cy="461665"/>
          </a:xfrm>
          <a:prstGeom prst="rect">
            <a:avLst/>
          </a:prstGeom>
          <a:solidFill>
            <a:srgbClr val="000090"/>
          </a:solidFill>
          <a:ln>
            <a:noFill/>
          </a:ln>
        </p:spPr>
        <p:txBody>
          <a:bodyPr wrap="square">
            <a:spAutoFit/>
          </a:bodyPr>
          <a:lstStyle/>
          <a:p>
            <a:pPr algn="ctr" eaLnBrk="1" hangingPunct="1">
              <a:defRPr/>
            </a:pPr>
            <a:r>
              <a:rPr lang="fr-FR" altLang="fr-FR" sz="2400" b="1" cap="all" dirty="0" smtClean="0">
                <a:solidFill>
                  <a:srgbClr val="FFFFFF"/>
                </a:solidFill>
                <a:latin typeface="Arial"/>
              </a:rPr>
              <a:t>SOURCE D’ENERGIE PAR REGION </a:t>
            </a:r>
            <a:endParaRPr lang="fr-FR" altLang="fr-FR" sz="2400" b="1" cap="all" dirty="0">
              <a:solidFill>
                <a:srgbClr val="FFFFFF"/>
              </a:solidFill>
              <a:latin typeface="Aria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2.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43169</TotalTime>
  <Words>1467</Words>
  <Application>Microsoft Office PowerPoint</Application>
  <PresentationFormat>Affichage à l'écran (4:3)</PresentationFormat>
  <Paragraphs>393</Paragraphs>
  <Slides>25</Slides>
  <Notes>7</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Débit</vt:lpstr>
      <vt:lpstr>Diapositive 1</vt:lpstr>
      <vt:lpstr>Diapositive 2</vt:lpstr>
      <vt:lpstr>CONTEXTE</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MERCI DE VOTRE ATTENTION</vt:lpstr>
    </vt:vector>
  </TitlesOfParts>
  <Company>Asphatech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diagnostic organisationnel</dc:title>
  <dc:creator>Sylvie Vidaillac</dc:creator>
  <cp:lastModifiedBy>Sylvette Milin</cp:lastModifiedBy>
  <cp:revision>1907</cp:revision>
  <cp:lastPrinted>2011-11-30T20:04:44Z</cp:lastPrinted>
  <dcterms:created xsi:type="dcterms:W3CDTF">2004-09-06T02:25:30Z</dcterms:created>
  <dcterms:modified xsi:type="dcterms:W3CDTF">2016-12-15T10:31:39Z</dcterms:modified>
</cp:coreProperties>
</file>