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74" r:id="rId4"/>
    <p:sldId id="282" r:id="rId5"/>
    <p:sldId id="283" r:id="rId6"/>
    <p:sldId id="258" r:id="rId7"/>
    <p:sldId id="259" r:id="rId8"/>
    <p:sldId id="275" r:id="rId9"/>
    <p:sldId id="276" r:id="rId10"/>
    <p:sldId id="277" r:id="rId11"/>
    <p:sldId id="278" r:id="rId12"/>
    <p:sldId id="280" r:id="rId13"/>
    <p:sldId id="281" r:id="rId14"/>
    <p:sldId id="261" r:id="rId15"/>
    <p:sldId id="267" r:id="rId16"/>
    <p:sldId id="269" r:id="rId17"/>
    <p:sldId id="270" r:id="rId18"/>
    <p:sldId id="271" r:id="rId19"/>
    <p:sldId id="272" r:id="rId20"/>
    <p:sldId id="273"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E7"/>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03" autoAdjust="0"/>
    <p:restoredTop sz="94656" autoAdjust="0"/>
  </p:normalViewPr>
  <p:slideViewPr>
    <p:cSldViewPr>
      <p:cViewPr>
        <p:scale>
          <a:sx n="80" d="100"/>
          <a:sy n="80" d="100"/>
        </p:scale>
        <p:origin x="-1218" y="486"/>
      </p:cViewPr>
      <p:guideLst>
        <p:guide orient="horz" pos="2160"/>
        <p:guide pos="2880"/>
      </p:guideLst>
    </p:cSldViewPr>
  </p:slideViewPr>
  <p:notesTextViewPr>
    <p:cViewPr>
      <p:scale>
        <a:sx n="1" d="1"/>
        <a:sy n="1" d="1"/>
      </p:scale>
      <p:origin x="0" y="0"/>
    </p:cViewPr>
  </p:notesTextViewPr>
  <p:sorterViewPr>
    <p:cViewPr>
      <p:scale>
        <a:sx n="100" d="100"/>
        <a:sy n="100" d="100"/>
      </p:scale>
      <p:origin x="0" y="156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8CA9EC-52A9-44B2-8E1D-B9C7D8912933}" type="datetimeFigureOut">
              <a:rPr lang="fr-FR" smtClean="0"/>
              <a:pPr/>
              <a:t>15/12/2016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773FCA-AE65-418E-9C7F-DF7D11E6CCC4}" type="slidenum">
              <a:rPr lang="fr-FR" smtClean="0"/>
              <a:pPr/>
              <a:t>‹N°›</a:t>
            </a:fld>
            <a:endParaRPr lang="fr-FR"/>
          </a:p>
        </p:txBody>
      </p:sp>
    </p:spTree>
    <p:extLst>
      <p:ext uri="{BB962C8B-B14F-4D97-AF65-F5344CB8AC3E}">
        <p14:creationId xmlns="" xmlns:p14="http://schemas.microsoft.com/office/powerpoint/2010/main" val="422389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7773FCA-AE65-418E-9C7F-DF7D11E6CCC4}" type="slidenum">
              <a:rPr lang="fr-FR" smtClean="0"/>
              <a:pPr/>
              <a:t>2</a:t>
            </a:fld>
            <a:endParaRPr lang="fr-FR"/>
          </a:p>
        </p:txBody>
      </p:sp>
    </p:spTree>
    <p:extLst>
      <p:ext uri="{BB962C8B-B14F-4D97-AF65-F5344CB8AC3E}">
        <p14:creationId xmlns="" xmlns:p14="http://schemas.microsoft.com/office/powerpoint/2010/main" val="23641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9452E0D-BF4B-4360-8A8F-ED6B4035AD10}" type="datetimeFigureOut">
              <a:rPr lang="fr-FR" smtClean="0"/>
              <a:pPr/>
              <a:t>15/12/2016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2518860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452E0D-BF4B-4360-8A8F-ED6B4035AD10}" type="datetimeFigureOut">
              <a:rPr lang="fr-FR" smtClean="0"/>
              <a:pPr/>
              <a:t>15/12/2016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373773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452E0D-BF4B-4360-8A8F-ED6B4035AD10}" type="datetimeFigureOut">
              <a:rPr lang="fr-FR" smtClean="0"/>
              <a:pPr/>
              <a:t>15/12/2016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236989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pic>
        <p:nvPicPr>
          <p:cNvPr id="7" name="Image 6"/>
          <p:cNvPicPr/>
          <p:nvPr userDrawn="1"/>
        </p:nvPicPr>
        <p:blipFill>
          <a:blip r:embed="rId2" cstate="print"/>
          <a:srcRect/>
          <a:stretch>
            <a:fillRect/>
          </a:stretch>
        </p:blipFill>
        <p:spPr bwMode="auto">
          <a:xfrm>
            <a:off x="0" y="260648"/>
            <a:ext cx="1562100" cy="1104900"/>
          </a:xfrm>
          <a:prstGeom prst="rect">
            <a:avLst/>
          </a:prstGeom>
          <a:noFill/>
        </p:spPr>
      </p:pic>
      <p:sp>
        <p:nvSpPr>
          <p:cNvPr id="8" name="Titre 1"/>
          <p:cNvSpPr txBox="1">
            <a:spLocks/>
          </p:cNvSpPr>
          <p:nvPr userDrawn="1"/>
        </p:nvSpPr>
        <p:spPr>
          <a:xfrm>
            <a:off x="0" y="6453336"/>
            <a:ext cx="9144000" cy="404664"/>
          </a:xfrm>
          <a:prstGeom prst="rect">
            <a:avLst/>
          </a:prstGeom>
          <a:solidFill>
            <a:schemeClr val="accent1">
              <a:lumMod val="75000"/>
            </a:scheme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900" b="1" i="0" u="none" strike="noStrike" kern="1200" cap="none" spc="0" normalizeH="0" baseline="0" noProof="0" dirty="0" smtClean="0">
                <a:ln>
                  <a:noFill/>
                </a:ln>
                <a:solidFill>
                  <a:srgbClr val="FFFF00"/>
                </a:solidFill>
                <a:effectLst/>
                <a:uLnTx/>
                <a:uFillTx/>
                <a:latin typeface="Arial" pitchFamily="34" charset="0"/>
                <a:ea typeface="+mj-ea"/>
                <a:cs typeface="Arial" pitchFamily="34" charset="0"/>
              </a:rPr>
              <a:t>Atelier Optimisation Énergétique des services d’eau en milieu rural et dans les petits centres – 08 novembre 2016 @ </a:t>
            </a:r>
            <a:r>
              <a:rPr kumimoji="0" lang="fr-FR" sz="1000" b="1" i="0" u="none" strike="noStrike" kern="1200" cap="none" spc="0" normalizeH="0" baseline="0" noProof="0" dirty="0" err="1" smtClean="0">
                <a:ln>
                  <a:noFill/>
                </a:ln>
                <a:solidFill>
                  <a:schemeClr val="bg1"/>
                </a:solidFill>
                <a:effectLst/>
                <a:uLnTx/>
                <a:uFillTx/>
                <a:latin typeface="Arial" pitchFamily="34" charset="0"/>
                <a:ea typeface="+mj-ea"/>
                <a:cs typeface="Arial" pitchFamily="34" charset="0"/>
              </a:rPr>
              <a:t>psEau</a:t>
            </a:r>
            <a:r>
              <a:rPr kumimoji="0" lang="fr-FR" sz="10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 – OFOR – PEPAM </a:t>
            </a:r>
            <a:endParaRPr kumimoji="0" lang="fr-FR" sz="6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Tree>
    <p:extLst>
      <p:ext uri="{BB962C8B-B14F-4D97-AF65-F5344CB8AC3E}">
        <p14:creationId xmlns="" xmlns:p14="http://schemas.microsoft.com/office/powerpoint/2010/main" val="416614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9452E0D-BF4B-4360-8A8F-ED6B4035AD10}" type="datetimeFigureOut">
              <a:rPr lang="fr-FR" smtClean="0"/>
              <a:pPr/>
              <a:t>15/12/2016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420842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9452E0D-BF4B-4360-8A8F-ED6B4035AD10}" type="datetimeFigureOut">
              <a:rPr lang="fr-FR" smtClean="0"/>
              <a:pPr/>
              <a:t>15/12/2016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366516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9452E0D-BF4B-4360-8A8F-ED6B4035AD10}" type="datetimeFigureOut">
              <a:rPr lang="fr-FR" smtClean="0"/>
              <a:pPr/>
              <a:t>15/12/2016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36264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9452E0D-BF4B-4360-8A8F-ED6B4035AD10}" type="datetimeFigureOut">
              <a:rPr lang="fr-FR" smtClean="0"/>
              <a:pPr/>
              <a:t>15/12/2016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15507963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452E0D-BF4B-4360-8A8F-ED6B4035AD10}" type="datetimeFigureOut">
              <a:rPr lang="fr-FR" smtClean="0"/>
              <a:pPr/>
              <a:t>15/12/2016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423615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9452E0D-BF4B-4360-8A8F-ED6B4035AD10}" type="datetimeFigureOut">
              <a:rPr lang="fr-FR" smtClean="0"/>
              <a:pPr/>
              <a:t>15/12/2016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4212802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9452E0D-BF4B-4360-8A8F-ED6B4035AD10}" type="datetimeFigureOut">
              <a:rPr lang="fr-FR" smtClean="0"/>
              <a:pPr/>
              <a:t>15/12/2016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98836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52E0D-BF4B-4360-8A8F-ED6B4035AD10}" type="datetimeFigureOut">
              <a:rPr lang="fr-FR" smtClean="0"/>
              <a:pPr/>
              <a:t>15/12/2016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64D23-13CE-4F3F-8CF1-D4FA2F9DEF0A}" type="slidenum">
              <a:rPr lang="fr-FR" smtClean="0"/>
              <a:pPr/>
              <a:t>‹N°›</a:t>
            </a:fld>
            <a:endParaRPr lang="fr-FR"/>
          </a:p>
        </p:txBody>
      </p:sp>
    </p:spTree>
    <p:extLst>
      <p:ext uri="{BB962C8B-B14F-4D97-AF65-F5344CB8AC3E}">
        <p14:creationId xmlns="" xmlns:p14="http://schemas.microsoft.com/office/powerpoint/2010/main" val="445320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Feuille_Microsoft_Office_Excel2.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package" Target="../embeddings/Feuille_Microsoft_Office_Excel3.xls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501008"/>
            <a:ext cx="9144000" cy="1512168"/>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solidFill>
                  <a:schemeClr val="bg1"/>
                </a:solidFill>
                <a:latin typeface="Arial" pitchFamily="34" charset="0"/>
                <a:cs typeface="Arial" pitchFamily="34" charset="0"/>
              </a:rPr>
              <a:t>ATELIER NATIONAL_pS EAU</a:t>
            </a:r>
          </a:p>
          <a:p>
            <a:pPr>
              <a:lnSpc>
                <a:spcPts val="2400"/>
              </a:lnSpc>
            </a:pPr>
            <a:r>
              <a:rPr lang="fr-FR" sz="2400" b="1" dirty="0" smtClean="0">
                <a:solidFill>
                  <a:schemeClr val="bg1"/>
                </a:solidFill>
                <a:latin typeface="Arial" pitchFamily="34" charset="0"/>
                <a:cs typeface="Arial" pitchFamily="34" charset="0"/>
              </a:rPr>
              <a:t> </a:t>
            </a:r>
            <a:r>
              <a:rPr lang="fr-FR" sz="2000" b="1" dirty="0" smtClean="0">
                <a:solidFill>
                  <a:schemeClr val="bg1"/>
                </a:solidFill>
                <a:latin typeface="Arial" pitchFamily="34" charset="0"/>
                <a:cs typeface="Arial" pitchFamily="34" charset="0"/>
              </a:rPr>
              <a:t>REFLEXIONS-ECHANGES-SOLUTIONS</a:t>
            </a:r>
            <a:r>
              <a:rPr lang="fr-FR" sz="2400" b="1" dirty="0" smtClean="0">
                <a:solidFill>
                  <a:schemeClr val="bg1"/>
                </a:solidFill>
                <a:latin typeface="Arial" pitchFamily="34" charset="0"/>
                <a:cs typeface="Arial" pitchFamily="34" charset="0"/>
              </a:rPr>
              <a:t/>
            </a:r>
            <a:br>
              <a:rPr lang="fr-FR" sz="2400" b="1" dirty="0" smtClean="0">
                <a:solidFill>
                  <a:schemeClr val="bg1"/>
                </a:solidFill>
                <a:latin typeface="Arial" pitchFamily="34" charset="0"/>
                <a:cs typeface="Arial" pitchFamily="34" charset="0"/>
              </a:rPr>
            </a:br>
            <a:r>
              <a:rPr lang="fr-FR" sz="1600" b="1" dirty="0" smtClean="0">
                <a:solidFill>
                  <a:srgbClr val="F4FEB8"/>
                </a:solidFill>
                <a:latin typeface="Arial" pitchFamily="34" charset="0"/>
                <a:cs typeface="Arial" pitchFamily="34" charset="0"/>
              </a:rPr>
              <a:t>PRESENTATION DES TECHNIQUES D’OPTIMISATION ENERGETIQUES TESTEES DANS LE PERIMETRE DU NOTTO-DIOSMONE-PALMARIN ET DU GOROM LAMPSAR</a:t>
            </a:r>
            <a:endParaRPr lang="fr-FR" sz="1800" b="1" dirty="0">
              <a:solidFill>
                <a:srgbClr val="F4FEB8"/>
              </a:solidFill>
              <a:latin typeface="Arial" pitchFamily="34" charset="0"/>
              <a:cs typeface="Arial" pitchFamily="34" charset="0"/>
            </a:endParaRPr>
          </a:p>
        </p:txBody>
      </p:sp>
      <p:sp>
        <p:nvSpPr>
          <p:cNvPr id="5" name="Sous-titre 2"/>
          <p:cNvSpPr txBox="1">
            <a:spLocks/>
          </p:cNvSpPr>
          <p:nvPr/>
        </p:nvSpPr>
        <p:spPr>
          <a:xfrm>
            <a:off x="827584" y="5373216"/>
            <a:ext cx="7776864" cy="50405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000" b="1" dirty="0" smtClean="0">
                <a:solidFill>
                  <a:schemeClr val="tx1"/>
                </a:solidFill>
                <a:latin typeface="Arial" pitchFamily="34" charset="0"/>
                <a:cs typeface="Arial" pitchFamily="34" charset="0"/>
              </a:rPr>
              <a:t>Résidence Mamoune sur la VDN-Dakar, le 08 novembre 2016</a:t>
            </a:r>
            <a:endParaRPr lang="fr-FR" sz="2000" b="1" dirty="0">
              <a:solidFill>
                <a:srgbClr val="00B050"/>
              </a:solidFill>
              <a:latin typeface="Arial" pitchFamily="34" charset="0"/>
              <a:cs typeface="Arial" pitchFamily="34" charset="0"/>
            </a:endParaRPr>
          </a:p>
        </p:txBody>
      </p:sp>
      <p:pic>
        <p:nvPicPr>
          <p:cNvPr id="6" name="Image 5"/>
          <p:cNvPicPr/>
          <p:nvPr/>
        </p:nvPicPr>
        <p:blipFill>
          <a:blip r:embed="rId2" cstate="print"/>
          <a:srcRect/>
          <a:stretch>
            <a:fillRect/>
          </a:stretch>
        </p:blipFill>
        <p:spPr bwMode="auto">
          <a:xfrm>
            <a:off x="1475656" y="332656"/>
            <a:ext cx="5760640" cy="2880320"/>
          </a:xfrm>
          <a:prstGeom prst="rect">
            <a:avLst/>
          </a:prstGeom>
          <a:noFill/>
        </p:spPr>
      </p:pic>
      <p:sp>
        <p:nvSpPr>
          <p:cNvPr id="7" name="Sous-titre 2"/>
          <p:cNvSpPr txBox="1">
            <a:spLocks/>
          </p:cNvSpPr>
          <p:nvPr/>
        </p:nvSpPr>
        <p:spPr>
          <a:xfrm>
            <a:off x="107504" y="6029672"/>
            <a:ext cx="8928992"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b="1" i="1" u="none" strike="noStrike" kern="1200" cap="none" spc="0" normalizeH="0" noProof="0" dirty="0" smtClean="0">
                <a:ln>
                  <a:noFill/>
                </a:ln>
                <a:solidFill>
                  <a:srgbClr val="C00000"/>
                </a:solidFill>
                <a:effectLst/>
                <a:uLnTx/>
                <a:uFillTx/>
                <a:latin typeface="Times New Roman" pitchFamily="18" charset="0"/>
                <a:cs typeface="Times New Roman" pitchFamily="18" charset="0"/>
              </a:rPr>
              <a:t>Fallou WADJI, </a:t>
            </a:r>
            <a:r>
              <a:rPr lang="fr-FR" b="1" i="1" dirty="0" smtClean="0">
                <a:solidFill>
                  <a:srgbClr val="C00000"/>
                </a:solidFill>
                <a:latin typeface="Times New Roman" pitchFamily="18" charset="0"/>
                <a:cs typeface="Times New Roman" pitchFamily="18" charset="0"/>
              </a:rPr>
              <a:t>Chef de service </a:t>
            </a:r>
            <a:r>
              <a:rPr kumimoji="0" lang="fr-FR" b="1" i="1" u="none" strike="noStrike" kern="1200" cap="none" spc="0" normalizeH="0" noProof="0" dirty="0" smtClean="0">
                <a:ln>
                  <a:noFill/>
                </a:ln>
                <a:solidFill>
                  <a:srgbClr val="C00000"/>
                </a:solidFill>
                <a:effectLst/>
                <a:uLnTx/>
                <a:uFillTx/>
                <a:latin typeface="Times New Roman" pitchFamily="18" charset="0"/>
                <a:cs typeface="Times New Roman" pitchFamily="18" charset="0"/>
              </a:rPr>
              <a:t>Production &amp; Maintenance SEOH</a:t>
            </a:r>
            <a:endParaRPr kumimoji="0" lang="fr-FR" b="1" i="1" u="none" strike="noStrike" kern="1200" cap="none" spc="0" normalizeH="0" baseline="0" noProof="0" dirty="0">
              <a:ln>
                <a:noFill/>
              </a:ln>
              <a:solidFill>
                <a:srgbClr val="C00000"/>
              </a:solidFill>
              <a:effectLst/>
              <a:uLnTx/>
              <a:uFillTx/>
              <a:latin typeface="Times New Roman" pitchFamily="18" charset="0"/>
              <a:cs typeface="Times New Roman" pitchFamily="18" charset="0"/>
            </a:endParaRPr>
          </a:p>
        </p:txBody>
      </p:sp>
    </p:spTree>
    <p:extLst>
      <p:ext uri="{BB962C8B-B14F-4D97-AF65-F5344CB8AC3E}">
        <p14:creationId xmlns="" xmlns:p14="http://schemas.microsoft.com/office/powerpoint/2010/main" val="2795575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9"/>
          <p:cNvSpPr txBox="1">
            <a:spLocks noGrp="1" noChangeArrowheads="1"/>
          </p:cNvSpPr>
          <p:nvPr>
            <p:ph type="title"/>
          </p:nvPr>
        </p:nvSpPr>
        <p:spPr bwMode="auto">
          <a:xfrm>
            <a:off x="1375870" y="378728"/>
            <a:ext cx="7444602" cy="461665"/>
          </a:xfrm>
          <a:prstGeom prst="rect">
            <a:avLst/>
          </a:prstGeom>
          <a:solidFill>
            <a:srgbClr val="F4FEB8"/>
          </a:solidFill>
          <a:ln w="9525">
            <a:noFill/>
            <a:miter lim="800000"/>
            <a:headEnd/>
            <a:tailEnd/>
          </a:ln>
        </p:spPr>
        <p:txBody>
          <a:bodyPr wrap="square">
            <a:spAutoFit/>
          </a:bodyPr>
          <a:lstStyle/>
          <a:p>
            <a:r>
              <a:rPr lang="fr-FR" sz="2400" b="1" dirty="0">
                <a:solidFill>
                  <a:srgbClr val="0000FF"/>
                </a:solidFill>
                <a:latin typeface="Century Gothic" pitchFamily="34" charset="0"/>
              </a:rPr>
              <a:t>OPTIMISATION ENERGETIQUE NDP </a:t>
            </a:r>
            <a:r>
              <a:rPr lang="fr-FR" sz="2400" b="1" dirty="0" smtClean="0">
                <a:solidFill>
                  <a:srgbClr val="0000FF"/>
                </a:solidFill>
                <a:latin typeface="Century Gothic" pitchFamily="34" charset="0"/>
              </a:rPr>
              <a:t>3/8</a:t>
            </a:r>
          </a:p>
        </p:txBody>
      </p:sp>
      <p:sp>
        <p:nvSpPr>
          <p:cNvPr id="5" name="ZoneTexte 4"/>
          <p:cNvSpPr txBox="1"/>
          <p:nvPr/>
        </p:nvSpPr>
        <p:spPr>
          <a:xfrm>
            <a:off x="1259632" y="3573016"/>
            <a:ext cx="8280920" cy="646331"/>
          </a:xfrm>
          <a:prstGeom prst="rect">
            <a:avLst/>
          </a:prstGeom>
          <a:noFill/>
        </p:spPr>
        <p:txBody>
          <a:bodyPr wrap="square" rtlCol="0">
            <a:spAutoFit/>
          </a:bodyPr>
          <a:lstStyle/>
          <a:p>
            <a:pPr indent="446088"/>
            <a:endParaRPr lang="fr-FR" b="1" dirty="0"/>
          </a:p>
          <a:p>
            <a:r>
              <a:rPr lang="fr-FR" b="1" dirty="0" smtClean="0"/>
              <a:t> </a:t>
            </a:r>
            <a:endParaRPr lang="fr-FR" dirty="0" smtClean="0"/>
          </a:p>
        </p:txBody>
      </p:sp>
      <p:graphicFrame>
        <p:nvGraphicFramePr>
          <p:cNvPr id="6" name="Tableau 5"/>
          <p:cNvGraphicFramePr>
            <a:graphicFrameLocks noGrp="1"/>
          </p:cNvGraphicFramePr>
          <p:nvPr>
            <p:extLst>
              <p:ext uri="{D42A27DB-BD31-4B8C-83A1-F6EECF244321}">
                <p14:modId xmlns="" xmlns:p14="http://schemas.microsoft.com/office/powerpoint/2010/main" val="546254775"/>
              </p:ext>
            </p:extLst>
          </p:nvPr>
        </p:nvGraphicFramePr>
        <p:xfrm>
          <a:off x="1619672" y="2636912"/>
          <a:ext cx="7128792" cy="3677076"/>
        </p:xfrm>
        <a:graphic>
          <a:graphicData uri="http://schemas.openxmlformats.org/drawingml/2006/table">
            <a:tbl>
              <a:tblPr/>
              <a:tblGrid>
                <a:gridCol w="1152666"/>
                <a:gridCol w="1365465"/>
                <a:gridCol w="1276798"/>
                <a:gridCol w="1684665"/>
                <a:gridCol w="1649198"/>
              </a:tblGrid>
              <a:tr h="961316">
                <a:tc>
                  <a:txBody>
                    <a:bodyPr/>
                    <a:lstStyle/>
                    <a:p>
                      <a:pPr algn="l" fontAlgn="t"/>
                      <a:r>
                        <a:rPr lang="fr-FR" sz="1200" b="1" i="0" u="none" strike="noStrike" dirty="0">
                          <a:solidFill>
                            <a:srgbClr val="FFFFFF"/>
                          </a:solidFill>
                          <a:effectLst/>
                          <a:latin typeface="Calibri"/>
                        </a:rPr>
                        <a:t>  FORAGES</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F497D"/>
                    </a:solidFill>
                  </a:tcPr>
                </a:tc>
                <a:tc>
                  <a:txBody>
                    <a:bodyPr/>
                    <a:lstStyle/>
                    <a:p>
                      <a:pPr algn="l" fontAlgn="t"/>
                      <a:r>
                        <a:rPr lang="fr-FR" sz="1200" b="1" i="0" u="none" strike="noStrike" dirty="0" smtClean="0">
                          <a:solidFill>
                            <a:srgbClr val="000000"/>
                          </a:solidFill>
                          <a:effectLst/>
                          <a:latin typeface="Calibri"/>
                        </a:rPr>
                        <a:t>    COMBINAISON </a:t>
                      </a:r>
                      <a:endParaRPr lang="fr-FR" sz="1200" b="1" i="0" u="none" strike="noStrike" dirty="0">
                        <a:solidFill>
                          <a:srgbClr val="000000"/>
                        </a:solidFill>
                        <a:effectLst/>
                        <a:latin typeface="Calibri"/>
                      </a:endParaRP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200" b="1" i="0" u="none" strike="noStrike" dirty="0">
                          <a:solidFill>
                            <a:srgbClr val="000000"/>
                          </a:solidFill>
                          <a:effectLst/>
                          <a:latin typeface="Calibri"/>
                        </a:rPr>
                        <a:t>DEBIT POMPES (m</a:t>
                      </a:r>
                      <a:r>
                        <a:rPr lang="fr-FR" sz="1200" b="1" i="0" u="none" strike="noStrike" baseline="30000" dirty="0">
                          <a:solidFill>
                            <a:srgbClr val="000000"/>
                          </a:solidFill>
                          <a:effectLst/>
                          <a:latin typeface="Calibri"/>
                        </a:rPr>
                        <a:t>3</a:t>
                      </a:r>
                      <a:r>
                        <a:rPr lang="fr-FR" sz="1200" b="1" i="0" u="none" strike="noStrike" dirty="0">
                          <a:solidFill>
                            <a:srgbClr val="000000"/>
                          </a:solidFill>
                          <a:effectLst/>
                          <a:latin typeface="Calibri"/>
                        </a:rPr>
                        <a:t>/h)</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200" b="1" i="0" u="none" strike="noStrike" dirty="0">
                          <a:solidFill>
                            <a:srgbClr val="000000"/>
                          </a:solidFill>
                          <a:effectLst/>
                          <a:latin typeface="Calibri"/>
                        </a:rPr>
                        <a:t>DEBIT CUMMULE PAR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COMBINAISON (m</a:t>
                      </a:r>
                      <a:r>
                        <a:rPr lang="fr-FR" sz="1200" b="1" i="0" u="none" strike="noStrike" baseline="30000" dirty="0">
                          <a:solidFill>
                            <a:srgbClr val="000000"/>
                          </a:solidFill>
                          <a:effectLst/>
                          <a:latin typeface="Calibri"/>
                        </a:rPr>
                        <a:t>3</a:t>
                      </a:r>
                      <a:r>
                        <a:rPr lang="fr-FR" sz="1200" b="1" i="0" u="none" strike="noStrike" dirty="0">
                          <a:solidFill>
                            <a:srgbClr val="000000"/>
                          </a:solidFill>
                          <a:effectLst/>
                          <a:latin typeface="Calibri"/>
                        </a:rPr>
                        <a:t>/h)</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200" b="1" i="0" u="none" strike="noStrike" dirty="0">
                          <a:solidFill>
                            <a:srgbClr val="000000"/>
                          </a:solidFill>
                          <a:effectLst/>
                          <a:latin typeface="Calibri"/>
                        </a:rPr>
                        <a:t>CONSOMMATION SPECIFIQUE ENERGETIQUE (KWh/m</a:t>
                      </a:r>
                      <a:r>
                        <a:rPr lang="fr-FR" sz="1200" b="1" i="0" u="none" strike="noStrike" baseline="30000" dirty="0">
                          <a:solidFill>
                            <a:srgbClr val="000000"/>
                          </a:solidFill>
                          <a:effectLst/>
                          <a:latin typeface="Calibri"/>
                        </a:rPr>
                        <a:t>3</a:t>
                      </a:r>
                      <a:r>
                        <a:rPr lang="fr-FR" sz="1200" b="1" i="0" u="none" strike="noStrike" dirty="0">
                          <a:solidFill>
                            <a:srgbClr val="000000"/>
                          </a:solidFill>
                          <a:effectLst/>
                          <a:latin typeface="Calibri"/>
                        </a:rPr>
                        <a:t>)</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227441">
                <a:tc>
                  <a:txBody>
                    <a:bodyPr/>
                    <a:lstStyle/>
                    <a:p>
                      <a:pPr algn="l" fontAlgn="b"/>
                      <a:r>
                        <a:rPr lang="fr-FR" sz="1400" b="1" i="0" u="none" strike="noStrike" dirty="0">
                          <a:solidFill>
                            <a:srgbClr val="000000"/>
                          </a:solidFill>
                          <a:effectLst/>
                          <a:latin typeface="Calibri"/>
                        </a:rPr>
                        <a:t>F2</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fr-FR" sz="1400" b="1" i="0" u="none" strike="noStrike" dirty="0">
                          <a:solidFill>
                            <a:srgbClr val="000000"/>
                          </a:solidFill>
                          <a:effectLst/>
                          <a:latin typeface="Calibri"/>
                        </a:rPr>
                        <a:t>F2 SEUL</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fr-FR" sz="1400" b="1" i="0" u="none" strike="noStrike">
                          <a:solidFill>
                            <a:srgbClr val="000000"/>
                          </a:solidFill>
                          <a:effectLst/>
                          <a:latin typeface="Calibri"/>
                        </a:rPr>
                        <a:t>262</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3">
                  <a:txBody>
                    <a:bodyPr/>
                    <a:lstStyle/>
                    <a:p>
                      <a:pPr algn="ctr" fontAlgn="ctr"/>
                      <a:r>
                        <a:rPr lang="fr-FR" sz="1400" b="1" i="0" u="none" strike="noStrike">
                          <a:solidFill>
                            <a:srgbClr val="000000"/>
                          </a:solidFill>
                          <a:effectLst/>
                          <a:latin typeface="Calibri"/>
                        </a:rPr>
                        <a:t>715</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0,428</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18343">
                <a:tc>
                  <a:txBody>
                    <a:bodyPr/>
                    <a:lstStyle/>
                    <a:p>
                      <a:pPr algn="l" fontAlgn="b"/>
                      <a:r>
                        <a:rPr lang="fr-FR" sz="1400" b="1" i="0" u="none" strike="noStrike" dirty="0">
                          <a:solidFill>
                            <a:srgbClr val="000000"/>
                          </a:solidFill>
                          <a:effectLst/>
                          <a:latin typeface="Calibri"/>
                        </a:rPr>
                        <a:t>F3</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fr-FR" sz="1400" b="1" i="0" u="none" strike="noStrike" dirty="0">
                          <a:solidFill>
                            <a:srgbClr val="000000"/>
                          </a:solidFill>
                          <a:effectLst/>
                          <a:latin typeface="Calibri"/>
                        </a:rPr>
                        <a:t>F3 SEUL</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fr-FR" sz="1400" b="1" i="0" u="none" strike="noStrike" dirty="0">
                          <a:solidFill>
                            <a:srgbClr val="000000"/>
                          </a:solidFill>
                          <a:effectLst/>
                          <a:latin typeface="Calibri"/>
                        </a:rPr>
                        <a:t>201</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a:txBody>
                    <a:bodyPr/>
                    <a:lstStyle/>
                    <a:p>
                      <a:pPr algn="ctr" fontAlgn="b"/>
                      <a:r>
                        <a:rPr lang="fr-FR" sz="1400" b="1" i="0" u="none" strike="noStrike" dirty="0">
                          <a:solidFill>
                            <a:srgbClr val="000000"/>
                          </a:solidFill>
                          <a:effectLst/>
                          <a:latin typeface="Calibri"/>
                        </a:rPr>
                        <a:t>0,458</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27441">
                <a:tc>
                  <a:txBody>
                    <a:bodyPr/>
                    <a:lstStyle/>
                    <a:p>
                      <a:pPr algn="l" fontAlgn="b"/>
                      <a:r>
                        <a:rPr lang="fr-FR" sz="1400" b="1" i="0" u="none" strike="noStrike" dirty="0">
                          <a:solidFill>
                            <a:srgbClr val="000000"/>
                          </a:solidFill>
                          <a:effectLst/>
                          <a:latin typeface="Calibri"/>
                        </a:rPr>
                        <a:t>F4</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fr-FR" sz="1400" b="1" i="0" u="none" strike="noStrike">
                          <a:solidFill>
                            <a:srgbClr val="000000"/>
                          </a:solidFill>
                          <a:effectLst/>
                          <a:latin typeface="Calibri"/>
                        </a:rPr>
                        <a:t>F4 SEUL</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400" b="1" i="0" u="none" strike="noStrike" dirty="0">
                          <a:solidFill>
                            <a:srgbClr val="000000"/>
                          </a:solidFill>
                          <a:effectLst/>
                          <a:latin typeface="Calibri"/>
                        </a:rPr>
                        <a:t>252</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ctr" fontAlgn="b"/>
                      <a:r>
                        <a:rPr lang="fr-FR" sz="1400" b="1" i="0" u="none" strike="noStrike" dirty="0">
                          <a:solidFill>
                            <a:srgbClr val="000000"/>
                          </a:solidFill>
                          <a:effectLst/>
                          <a:latin typeface="Calibri"/>
                        </a:rPr>
                        <a:t>0,444</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r>
              <a:tr h="227441">
                <a:tc>
                  <a:txBody>
                    <a:bodyPr/>
                    <a:lstStyle/>
                    <a:p>
                      <a:pPr algn="l" fontAlgn="b"/>
                      <a:r>
                        <a:rPr lang="fr-FR" sz="1400" b="1" i="0" u="none" strike="noStrike" dirty="0">
                          <a:solidFill>
                            <a:srgbClr val="000000"/>
                          </a:solidFill>
                          <a:effectLst/>
                          <a:latin typeface="Calibri"/>
                        </a:rPr>
                        <a:t>F2</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3">
                  <a:txBody>
                    <a:bodyPr/>
                    <a:lstStyle/>
                    <a:p>
                      <a:pPr algn="ctr" fontAlgn="b"/>
                      <a:r>
                        <a:rPr lang="fr-FR" sz="1400" b="1" i="0" u="none" strike="noStrike" dirty="0">
                          <a:solidFill>
                            <a:srgbClr val="000000"/>
                          </a:solidFill>
                          <a:effectLst/>
                          <a:latin typeface="Calibri"/>
                        </a:rPr>
                        <a:t>F2</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F3</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            F4    </a:t>
                      </a:r>
                      <a:r>
                        <a:rPr lang="fr-FR" sz="1400" b="1" i="0" u="none" strike="noStrike" dirty="0">
                          <a:solidFill>
                            <a:srgbClr val="FF0000"/>
                          </a:solidFill>
                          <a:effectLst/>
                          <a:latin typeface="Calibri"/>
                        </a:rPr>
                        <a:t> (C1)</a:t>
                      </a:r>
                      <a:endParaRPr lang="fr-FR" sz="1400" b="1" i="0" u="none" strike="noStrike" dirty="0">
                        <a:solidFill>
                          <a:srgbClr val="000000"/>
                        </a:solidFill>
                        <a:effectLst/>
                        <a:latin typeface="Calibri"/>
                      </a:endParaRP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400" b="1" i="0" u="none" strike="noStrike">
                          <a:solidFill>
                            <a:srgbClr val="000000"/>
                          </a:solidFill>
                          <a:effectLst/>
                          <a:latin typeface="Calibri"/>
                        </a:rPr>
                        <a:t>211</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3">
                  <a:txBody>
                    <a:bodyPr/>
                    <a:lstStyle/>
                    <a:p>
                      <a:pPr algn="ctr" fontAlgn="ctr"/>
                      <a:r>
                        <a:rPr lang="fr-FR" sz="1400" b="1" i="0" u="none" strike="noStrike">
                          <a:solidFill>
                            <a:srgbClr val="000000"/>
                          </a:solidFill>
                          <a:effectLst/>
                          <a:latin typeface="Calibri"/>
                        </a:rPr>
                        <a:t>595</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fontAlgn="ctr"/>
                      <a:r>
                        <a:rPr lang="fr-FR" sz="1400" b="1" i="0" u="none" strike="noStrike" dirty="0">
                          <a:solidFill>
                            <a:srgbClr val="000000"/>
                          </a:solidFill>
                          <a:effectLst/>
                          <a:latin typeface="Calibri"/>
                        </a:rPr>
                        <a:t>0,531</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8343">
                <a:tc>
                  <a:txBody>
                    <a:bodyPr/>
                    <a:lstStyle/>
                    <a:p>
                      <a:pPr algn="l" fontAlgn="b"/>
                      <a:r>
                        <a:rPr lang="fr-FR" sz="1400" b="1" i="0" u="none" strike="noStrike" dirty="0">
                          <a:solidFill>
                            <a:srgbClr val="000000"/>
                          </a:solidFill>
                          <a:effectLst/>
                          <a:latin typeface="Calibri"/>
                        </a:rPr>
                        <a:t>F3</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a:txBody>
                    <a:bodyPr/>
                    <a:lstStyle/>
                    <a:p>
                      <a:pPr algn="l" fontAlgn="b"/>
                      <a:r>
                        <a:rPr lang="fr-FR" sz="1400" b="1" i="0" u="none" strike="noStrike" dirty="0">
                          <a:solidFill>
                            <a:srgbClr val="000000"/>
                          </a:solidFill>
                          <a:effectLst/>
                          <a:latin typeface="Calibri"/>
                        </a:rPr>
                        <a:t>174</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vMerge="1">
                  <a:txBody>
                    <a:bodyPr/>
                    <a:lstStyle/>
                    <a:p>
                      <a:endParaRPr lang="fr-FR"/>
                    </a:p>
                  </a:txBody>
                  <a:tcPr/>
                </a:tc>
              </a:tr>
              <a:tr h="227441">
                <a:tc>
                  <a:txBody>
                    <a:bodyPr/>
                    <a:lstStyle/>
                    <a:p>
                      <a:pPr algn="l" fontAlgn="b"/>
                      <a:r>
                        <a:rPr lang="fr-FR" sz="1400" b="1" i="0" u="none" strike="noStrike" dirty="0">
                          <a:solidFill>
                            <a:srgbClr val="000000"/>
                          </a:solidFill>
                          <a:effectLst/>
                          <a:latin typeface="Calibri"/>
                        </a:rPr>
                        <a:t>F4</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400" b="1" i="0" u="none" strike="noStrike" dirty="0">
                          <a:solidFill>
                            <a:srgbClr val="000000"/>
                          </a:solidFill>
                          <a:effectLst/>
                          <a:latin typeface="Calibri"/>
                        </a:rPr>
                        <a:t>210</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r>
              <a:tr h="227441">
                <a:tc>
                  <a:txBody>
                    <a:bodyPr/>
                    <a:lstStyle/>
                    <a:p>
                      <a:pPr algn="l" fontAlgn="b"/>
                      <a:r>
                        <a:rPr lang="fr-FR" sz="1400" b="1" i="0" u="none" strike="noStrike">
                          <a:solidFill>
                            <a:srgbClr val="000000"/>
                          </a:solidFill>
                          <a:effectLst/>
                          <a:latin typeface="Calibri"/>
                        </a:rPr>
                        <a:t>F2</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b"/>
                      <a:r>
                        <a:rPr lang="fr-FR" sz="1400" b="1" i="0" u="none" strike="noStrike" dirty="0">
                          <a:solidFill>
                            <a:srgbClr val="000000"/>
                          </a:solidFill>
                          <a:effectLst/>
                          <a:latin typeface="Calibri"/>
                        </a:rPr>
                        <a:t>F2</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            F3   </a:t>
                      </a:r>
                      <a:r>
                        <a:rPr lang="fr-FR" sz="1400" b="1" i="0" u="none" strike="noStrike" dirty="0">
                          <a:solidFill>
                            <a:srgbClr val="FF0000"/>
                          </a:solidFill>
                          <a:effectLst/>
                          <a:latin typeface="Calibri"/>
                        </a:rPr>
                        <a:t> (C2)</a:t>
                      </a:r>
                      <a:endParaRPr lang="fr-FR" sz="1400" b="1" i="0" u="none" strike="noStrike" dirty="0">
                        <a:solidFill>
                          <a:srgbClr val="000000"/>
                        </a:solidFill>
                        <a:effectLst/>
                        <a:latin typeface="Calibri"/>
                      </a:endParaRP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400" b="1" i="0" u="none" strike="noStrike">
                          <a:solidFill>
                            <a:srgbClr val="000000"/>
                          </a:solidFill>
                          <a:effectLst/>
                          <a:latin typeface="Calibri"/>
                        </a:rPr>
                        <a:t>237</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fr-FR" sz="1400" b="1" i="0" u="none" strike="noStrike">
                          <a:solidFill>
                            <a:srgbClr val="000000"/>
                          </a:solidFill>
                          <a:effectLst/>
                          <a:latin typeface="Calibri"/>
                        </a:rPr>
                        <a:t>423</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fontAlgn="ctr"/>
                      <a:r>
                        <a:rPr lang="fr-FR" sz="1400" b="1" i="0" u="none" strike="noStrike" dirty="0">
                          <a:solidFill>
                            <a:srgbClr val="000000"/>
                          </a:solidFill>
                          <a:effectLst/>
                          <a:latin typeface="Calibri"/>
                        </a:rPr>
                        <a:t>0,482</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7441">
                <a:tc>
                  <a:txBody>
                    <a:bodyPr/>
                    <a:lstStyle/>
                    <a:p>
                      <a:pPr algn="l" fontAlgn="b"/>
                      <a:r>
                        <a:rPr lang="fr-FR" sz="1400" b="1" i="0" u="none" strike="noStrike" dirty="0">
                          <a:solidFill>
                            <a:srgbClr val="000000"/>
                          </a:solidFill>
                          <a:effectLst/>
                          <a:latin typeface="Calibri"/>
                        </a:rPr>
                        <a:t>F3</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400" b="1" i="0" u="none" strike="noStrike" dirty="0">
                          <a:solidFill>
                            <a:srgbClr val="000000"/>
                          </a:solidFill>
                          <a:effectLst/>
                          <a:latin typeface="Calibri"/>
                        </a:rPr>
                        <a:t>187</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r>
              <a:tr h="227441">
                <a:tc>
                  <a:txBody>
                    <a:bodyPr/>
                    <a:lstStyle/>
                    <a:p>
                      <a:pPr algn="l" fontAlgn="b"/>
                      <a:r>
                        <a:rPr lang="fr-FR" sz="1400" b="1" i="0" u="none" strike="noStrike">
                          <a:solidFill>
                            <a:srgbClr val="000000"/>
                          </a:solidFill>
                          <a:effectLst/>
                          <a:latin typeface="Calibri"/>
                        </a:rPr>
                        <a:t>F2</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b"/>
                      <a:r>
                        <a:rPr lang="fr-FR" sz="1400" b="1" i="0" u="none" strike="noStrike" dirty="0">
                          <a:solidFill>
                            <a:srgbClr val="000000"/>
                          </a:solidFill>
                          <a:effectLst/>
                          <a:latin typeface="Calibri"/>
                        </a:rPr>
                        <a:t>F2</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           F4    </a:t>
                      </a:r>
                      <a:r>
                        <a:rPr lang="fr-FR" sz="1400" b="1" i="0" u="none" strike="noStrike" dirty="0">
                          <a:solidFill>
                            <a:srgbClr val="FF0000"/>
                          </a:solidFill>
                          <a:effectLst/>
                          <a:latin typeface="Calibri"/>
                        </a:rPr>
                        <a:t>(C3)</a:t>
                      </a:r>
                      <a:endParaRPr lang="fr-FR" sz="1400" b="1" i="0" u="none" strike="noStrike" dirty="0">
                        <a:solidFill>
                          <a:srgbClr val="000000"/>
                        </a:solidFill>
                        <a:effectLst/>
                        <a:latin typeface="Calibri"/>
                      </a:endParaRP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400" b="1" i="0" u="none" strike="noStrike" dirty="0">
                          <a:solidFill>
                            <a:srgbClr val="000000"/>
                          </a:solidFill>
                          <a:effectLst/>
                          <a:latin typeface="Calibri"/>
                        </a:rPr>
                        <a:t>229</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fr-FR" sz="1400" b="1" i="0" u="none" strike="noStrike">
                          <a:solidFill>
                            <a:srgbClr val="000000"/>
                          </a:solidFill>
                          <a:effectLst/>
                          <a:latin typeface="Calibri"/>
                        </a:rPr>
                        <a:t>451</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fontAlgn="ctr"/>
                      <a:r>
                        <a:rPr lang="fr-FR" sz="1400" b="1" i="0" u="none" strike="noStrike" dirty="0">
                          <a:solidFill>
                            <a:srgbClr val="000000"/>
                          </a:solidFill>
                          <a:effectLst/>
                          <a:latin typeface="Calibri"/>
                        </a:rPr>
                        <a:t>0,497</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7441">
                <a:tc>
                  <a:txBody>
                    <a:bodyPr/>
                    <a:lstStyle/>
                    <a:p>
                      <a:pPr algn="l" fontAlgn="b"/>
                      <a:r>
                        <a:rPr lang="fr-FR" sz="1400" b="1" i="0" u="none" strike="noStrike" dirty="0">
                          <a:solidFill>
                            <a:srgbClr val="000000"/>
                          </a:solidFill>
                          <a:effectLst/>
                          <a:latin typeface="Calibri"/>
                        </a:rPr>
                        <a:t>F4</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400" b="1" i="0" u="none" strike="noStrike" dirty="0">
                          <a:solidFill>
                            <a:srgbClr val="000000"/>
                          </a:solidFill>
                          <a:effectLst/>
                          <a:latin typeface="Calibri"/>
                        </a:rPr>
                        <a:t>222</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r>
              <a:tr h="227441">
                <a:tc>
                  <a:txBody>
                    <a:bodyPr/>
                    <a:lstStyle/>
                    <a:p>
                      <a:pPr algn="l" fontAlgn="b"/>
                      <a:r>
                        <a:rPr lang="fr-FR" sz="1400" b="1" i="0" u="none" strike="noStrike" dirty="0">
                          <a:solidFill>
                            <a:srgbClr val="000000"/>
                          </a:solidFill>
                          <a:effectLst/>
                          <a:latin typeface="Calibri"/>
                        </a:rPr>
                        <a:t>F3</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b"/>
                      <a:r>
                        <a:rPr lang="fr-FR" sz="1400" b="1" i="0" u="none" strike="noStrike" dirty="0">
                          <a:solidFill>
                            <a:srgbClr val="000000"/>
                          </a:solidFill>
                          <a:effectLst/>
                          <a:latin typeface="Calibri"/>
                        </a:rPr>
                        <a:t>F3</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            F4     </a:t>
                      </a:r>
                      <a:r>
                        <a:rPr lang="fr-FR" sz="1400" b="1" i="0" u="none" strike="noStrike" dirty="0">
                          <a:solidFill>
                            <a:srgbClr val="FF0000"/>
                          </a:solidFill>
                          <a:effectLst/>
                          <a:latin typeface="Calibri"/>
                        </a:rPr>
                        <a:t>(C4)</a:t>
                      </a:r>
                      <a:endParaRPr lang="fr-FR" sz="1400" b="1" i="0" u="none" strike="noStrike" dirty="0">
                        <a:solidFill>
                          <a:srgbClr val="000000"/>
                        </a:solidFill>
                        <a:effectLst/>
                        <a:latin typeface="Calibri"/>
                      </a:endParaRP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400" b="1" i="0" u="none" strike="noStrike" dirty="0">
                          <a:solidFill>
                            <a:srgbClr val="000000"/>
                          </a:solidFill>
                          <a:effectLst/>
                          <a:latin typeface="Calibri"/>
                        </a:rPr>
                        <a:t>188</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fr-FR" sz="1400" b="1" i="0" u="none" strike="noStrike" dirty="0">
                          <a:solidFill>
                            <a:srgbClr val="000000"/>
                          </a:solidFill>
                          <a:effectLst/>
                          <a:latin typeface="Calibri"/>
                        </a:rPr>
                        <a:t>419</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fontAlgn="ctr"/>
                      <a:r>
                        <a:rPr lang="fr-FR" sz="1400" b="1" i="0" u="none" strike="noStrike" dirty="0">
                          <a:solidFill>
                            <a:srgbClr val="000000"/>
                          </a:solidFill>
                          <a:effectLst/>
                          <a:latin typeface="Calibri"/>
                        </a:rPr>
                        <a:t>0,487</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7441">
                <a:tc>
                  <a:txBody>
                    <a:bodyPr/>
                    <a:lstStyle/>
                    <a:p>
                      <a:pPr algn="l" fontAlgn="b"/>
                      <a:r>
                        <a:rPr lang="fr-FR" sz="1400" b="1" i="0" u="none" strike="noStrike" dirty="0">
                          <a:solidFill>
                            <a:srgbClr val="000000"/>
                          </a:solidFill>
                          <a:effectLst/>
                          <a:latin typeface="Calibri"/>
                        </a:rPr>
                        <a:t>F4</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400" b="1" i="0" u="none" strike="noStrike" dirty="0">
                          <a:solidFill>
                            <a:srgbClr val="000000"/>
                          </a:solidFill>
                          <a:effectLst/>
                          <a:latin typeface="Calibri"/>
                        </a:rPr>
                        <a:t>230</a:t>
                      </a:r>
                    </a:p>
                  </a:txBody>
                  <a:tcPr marL="43891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r>
            </a:tbl>
          </a:graphicData>
        </a:graphic>
      </p:graphicFrame>
      <p:sp>
        <p:nvSpPr>
          <p:cNvPr id="7" name="Pentagone 6"/>
          <p:cNvSpPr/>
          <p:nvPr/>
        </p:nvSpPr>
        <p:spPr>
          <a:xfrm>
            <a:off x="323528" y="1484784"/>
            <a:ext cx="1008112" cy="4896544"/>
          </a:xfrm>
          <a:prstGeom prst="homePlate">
            <a:avLst>
              <a:gd name="adj" fmla="val 5515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fr-FR" sz="1600" b="1" dirty="0" smtClean="0">
                <a:latin typeface="Arial" pitchFamily="34" charset="0"/>
                <a:cs typeface="Arial" pitchFamily="34" charset="0"/>
              </a:rPr>
              <a:t>AXE D’INTERVENTION NDP </a:t>
            </a:r>
            <a:r>
              <a:rPr lang="fr-FR" sz="2400" b="1" dirty="0" smtClean="0">
                <a:solidFill>
                  <a:srgbClr val="FFFF00"/>
                </a:solidFill>
                <a:latin typeface="Arial Black" pitchFamily="34" charset="0"/>
                <a:cs typeface="Arial" pitchFamily="34" charset="0"/>
              </a:rPr>
              <a:t>2</a:t>
            </a:r>
            <a:endParaRPr lang="fr-FR" sz="1600" b="1" dirty="0">
              <a:solidFill>
                <a:srgbClr val="FFFF00"/>
              </a:solidFill>
              <a:latin typeface="Arial Black" pitchFamily="34" charset="0"/>
              <a:cs typeface="Arial" pitchFamily="34" charset="0"/>
            </a:endParaRPr>
          </a:p>
        </p:txBody>
      </p:sp>
      <p:sp>
        <p:nvSpPr>
          <p:cNvPr id="9" name="Rectangle 8"/>
          <p:cNvSpPr/>
          <p:nvPr/>
        </p:nvSpPr>
        <p:spPr>
          <a:xfrm>
            <a:off x="1547664" y="1412776"/>
            <a:ext cx="7272808" cy="43204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fr-FR" b="1" dirty="0" smtClean="0">
                <a:solidFill>
                  <a:schemeClr val="tx1"/>
                </a:solidFill>
                <a:latin typeface="Times New Roman" pitchFamily="18" charset="0"/>
                <a:cs typeface="Times New Roman" pitchFamily="18" charset="0"/>
              </a:rPr>
              <a:t>CHOIX DE COMBINAISON DE MARCHE DES FORAGES</a:t>
            </a:r>
          </a:p>
        </p:txBody>
      </p:sp>
      <p:sp>
        <p:nvSpPr>
          <p:cNvPr id="12" name="Rectangle 11"/>
          <p:cNvSpPr/>
          <p:nvPr/>
        </p:nvSpPr>
        <p:spPr>
          <a:xfrm>
            <a:off x="1475656" y="1988840"/>
            <a:ext cx="7344816" cy="584775"/>
          </a:xfrm>
          <a:prstGeom prst="rect">
            <a:avLst/>
          </a:prstGeom>
        </p:spPr>
        <p:txBody>
          <a:bodyPr wrap="square">
            <a:spAutoFit/>
          </a:bodyPr>
          <a:lstStyle/>
          <a:p>
            <a:pPr algn="just"/>
            <a:r>
              <a:rPr lang="fr-FR" sz="1600" dirty="0" smtClean="0">
                <a:latin typeface="Arial" pitchFamily="34" charset="0"/>
                <a:cs typeface="Arial" pitchFamily="34" charset="0"/>
              </a:rPr>
              <a:t>En marche simultanée des forages, les charges quadratiques des flux d’eau augmentent la pression de service entraînant une baisse de débit des pompes.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9"/>
          <p:cNvSpPr txBox="1">
            <a:spLocks noGrp="1" noChangeArrowheads="1"/>
          </p:cNvSpPr>
          <p:nvPr>
            <p:ph type="title"/>
          </p:nvPr>
        </p:nvSpPr>
        <p:spPr bwMode="auto">
          <a:xfrm>
            <a:off x="1383764" y="402431"/>
            <a:ext cx="7436707" cy="461665"/>
          </a:xfrm>
          <a:prstGeom prst="rect">
            <a:avLst/>
          </a:prstGeom>
          <a:solidFill>
            <a:srgbClr val="F4FEB8"/>
          </a:solidFill>
          <a:ln w="9525">
            <a:noFill/>
            <a:miter lim="800000"/>
            <a:headEnd/>
            <a:tailEnd/>
          </a:ln>
        </p:spPr>
        <p:txBody>
          <a:bodyPr wrap="square">
            <a:spAutoFit/>
          </a:bodyPr>
          <a:lstStyle/>
          <a:p>
            <a:r>
              <a:rPr lang="fr-FR" sz="2400" b="1" dirty="0">
                <a:solidFill>
                  <a:srgbClr val="0000FF"/>
                </a:solidFill>
                <a:latin typeface="Century Gothic" pitchFamily="34" charset="0"/>
              </a:rPr>
              <a:t>OPTIMISATION ENERGETIQUE NDP </a:t>
            </a:r>
            <a:r>
              <a:rPr lang="fr-FR" sz="2400" b="1" dirty="0" smtClean="0">
                <a:solidFill>
                  <a:srgbClr val="0000FF"/>
                </a:solidFill>
                <a:latin typeface="Century Gothic" pitchFamily="34" charset="0"/>
              </a:rPr>
              <a:t>4/8</a:t>
            </a:r>
          </a:p>
        </p:txBody>
      </p:sp>
      <p:sp>
        <p:nvSpPr>
          <p:cNvPr id="5" name="ZoneTexte 4"/>
          <p:cNvSpPr txBox="1"/>
          <p:nvPr/>
        </p:nvSpPr>
        <p:spPr>
          <a:xfrm>
            <a:off x="1547664" y="2132856"/>
            <a:ext cx="7272808" cy="1077218"/>
          </a:xfrm>
          <a:prstGeom prst="rect">
            <a:avLst/>
          </a:prstGeom>
          <a:noFill/>
        </p:spPr>
        <p:txBody>
          <a:bodyPr wrap="square" rtlCol="0">
            <a:spAutoFit/>
          </a:bodyPr>
          <a:lstStyle/>
          <a:p>
            <a:pPr algn="just"/>
            <a:r>
              <a:rPr lang="fr-FR" sz="1600" dirty="0" smtClean="0">
                <a:latin typeface="Arial" pitchFamily="34" charset="0"/>
                <a:cs typeface="Arial" pitchFamily="34" charset="0"/>
              </a:rPr>
              <a:t>Les armoires de commande des forages du NDP sont équipées de compensation automatique d’énergie réactive.</a:t>
            </a:r>
          </a:p>
          <a:p>
            <a:pPr algn="just"/>
            <a:r>
              <a:rPr lang="fr-FR" sz="1600" dirty="0" smtClean="0">
                <a:latin typeface="Arial" pitchFamily="34" charset="0"/>
                <a:cs typeface="Arial" pitchFamily="34" charset="0"/>
              </a:rPr>
              <a:t>Pour plus d’efficacité nous avons renforcé la compensation automatique qui dépassait de peu le seuil mini </a:t>
            </a:r>
            <a:r>
              <a:rPr lang="fr-FR" sz="1400" i="1" dirty="0" smtClean="0">
                <a:latin typeface="Arial" pitchFamily="34" charset="0"/>
                <a:cs typeface="Arial" pitchFamily="34" charset="0"/>
              </a:rPr>
              <a:t>(cos phi 0,79)</a:t>
            </a:r>
            <a:r>
              <a:rPr lang="fr-FR" sz="1600" dirty="0" smtClean="0">
                <a:latin typeface="Arial" pitchFamily="34" charset="0"/>
                <a:cs typeface="Arial" pitchFamily="34" charset="0"/>
              </a:rPr>
              <a:t> de majoration de tarif.</a:t>
            </a:r>
          </a:p>
        </p:txBody>
      </p:sp>
      <p:sp>
        <p:nvSpPr>
          <p:cNvPr id="6" name="ZoneTexte 5"/>
          <p:cNvSpPr txBox="1"/>
          <p:nvPr/>
        </p:nvSpPr>
        <p:spPr>
          <a:xfrm>
            <a:off x="1475656" y="3645024"/>
            <a:ext cx="7128792" cy="830997"/>
          </a:xfrm>
          <a:prstGeom prst="rect">
            <a:avLst/>
          </a:prstGeom>
          <a:solidFill>
            <a:srgbClr val="FFFFE7"/>
          </a:solidFill>
        </p:spPr>
        <p:txBody>
          <a:bodyPr wrap="square" rtlCol="0">
            <a:spAutoFit/>
          </a:bodyPr>
          <a:lstStyle/>
          <a:p>
            <a:pPr algn="just"/>
            <a:r>
              <a:rPr lang="fr-FR" sz="1600" b="1" i="1" dirty="0">
                <a:latin typeface="Times New Roman" pitchFamily="18" charset="0"/>
                <a:cs typeface="Times New Roman" pitchFamily="18" charset="0"/>
              </a:rPr>
              <a:t>En plus de l’effet économique, la compensation d’énergie active libère les fils conducteurs et les moteurs de certains </a:t>
            </a:r>
            <a:r>
              <a:rPr lang="fr-FR" sz="1600" b="1" i="1" dirty="0" smtClean="0">
                <a:latin typeface="Times New Roman" pitchFamily="18" charset="0"/>
                <a:cs typeface="Times New Roman" pitchFamily="18" charset="0"/>
              </a:rPr>
              <a:t>effets </a:t>
            </a:r>
            <a:r>
              <a:rPr lang="fr-FR" sz="1600" b="1" i="1" dirty="0">
                <a:latin typeface="Times New Roman" pitchFamily="18" charset="0"/>
                <a:cs typeface="Times New Roman" pitchFamily="18" charset="0"/>
              </a:rPr>
              <a:t>joules, avec l’abaissement du courant nominal, et participe à la durabilité de l’équipement électrique</a:t>
            </a:r>
            <a:r>
              <a:rPr lang="fr-FR" sz="1600" i="1" dirty="0">
                <a:latin typeface="Times New Roman" pitchFamily="18" charset="0"/>
                <a:cs typeface="Times New Roman" pitchFamily="18" charset="0"/>
              </a:rPr>
              <a:t>. </a:t>
            </a:r>
            <a:endParaRPr lang="fr-FR" sz="1600" i="1" dirty="0" smtClean="0">
              <a:latin typeface="Times New Roman" pitchFamily="18" charset="0"/>
              <a:cs typeface="Times New Roman" pitchFamily="18" charset="0"/>
            </a:endParaRPr>
          </a:p>
        </p:txBody>
      </p:sp>
      <p:sp>
        <p:nvSpPr>
          <p:cNvPr id="7" name="Pentagone 6"/>
          <p:cNvSpPr/>
          <p:nvPr/>
        </p:nvSpPr>
        <p:spPr>
          <a:xfrm>
            <a:off x="323528" y="1484784"/>
            <a:ext cx="1008112" cy="4896544"/>
          </a:xfrm>
          <a:prstGeom prst="homePlate">
            <a:avLst>
              <a:gd name="adj" fmla="val 5515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fr-FR" sz="1600" b="1" dirty="0" smtClean="0">
                <a:latin typeface="Arial" pitchFamily="34" charset="0"/>
                <a:cs typeface="Arial" pitchFamily="34" charset="0"/>
              </a:rPr>
              <a:t>AXE D’INTERVENTION NDP </a:t>
            </a:r>
            <a:r>
              <a:rPr lang="fr-FR" sz="2400" b="1" dirty="0" smtClean="0">
                <a:solidFill>
                  <a:srgbClr val="FFFF00"/>
                </a:solidFill>
                <a:latin typeface="Arial Black" pitchFamily="34" charset="0"/>
                <a:cs typeface="Arial" pitchFamily="34" charset="0"/>
              </a:rPr>
              <a:t>3</a:t>
            </a:r>
            <a:endParaRPr lang="fr-FR" sz="1600" b="1" dirty="0">
              <a:solidFill>
                <a:srgbClr val="FFFF00"/>
              </a:solidFill>
              <a:latin typeface="Arial Black" pitchFamily="34" charset="0"/>
              <a:cs typeface="Arial" pitchFamily="34" charset="0"/>
            </a:endParaRPr>
          </a:p>
        </p:txBody>
      </p:sp>
      <p:sp>
        <p:nvSpPr>
          <p:cNvPr id="8" name="Rectangle 7"/>
          <p:cNvSpPr/>
          <p:nvPr/>
        </p:nvSpPr>
        <p:spPr>
          <a:xfrm>
            <a:off x="1547664" y="1412776"/>
            <a:ext cx="7272808" cy="43204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fr-FR" b="1" dirty="0" smtClean="0">
                <a:solidFill>
                  <a:schemeClr val="tx1"/>
                </a:solidFill>
                <a:latin typeface="Times New Roman" pitchFamily="18" charset="0"/>
                <a:cs typeface="Times New Roman" pitchFamily="18" charset="0"/>
              </a:rPr>
              <a:t>COMPENSATION D’ÉNERGIE RÉACTIVE </a:t>
            </a:r>
            <a:r>
              <a:rPr lang="fr-FR" sz="1600" b="1" i="1" dirty="0" smtClean="0">
                <a:solidFill>
                  <a:schemeClr val="tx1"/>
                </a:solidFill>
                <a:latin typeface="Times New Roman" pitchFamily="18" charset="0"/>
                <a:cs typeface="Times New Roman" pitchFamily="18" charset="0"/>
              </a:rPr>
              <a:t>(amélioration du cosinus Phi)</a:t>
            </a:r>
            <a:endParaRPr lang="fr-FR" b="1" i="1" dirty="0" smtClean="0">
              <a:solidFill>
                <a:schemeClr val="tx1"/>
              </a:solidFill>
              <a:latin typeface="Times New Roman" pitchFamily="18" charset="0"/>
              <a:cs typeface="Times New Roman" pitchFamily="18" charset="0"/>
            </a:endParaRPr>
          </a:p>
        </p:txBody>
      </p:sp>
      <p:sp>
        <p:nvSpPr>
          <p:cNvPr id="9" name="Flèche vers le bas 8"/>
          <p:cNvSpPr/>
          <p:nvPr/>
        </p:nvSpPr>
        <p:spPr>
          <a:xfrm>
            <a:off x="1475656" y="4869160"/>
            <a:ext cx="7056784" cy="1080120"/>
          </a:xfrm>
          <a:prstGeom prst="downArrow">
            <a:avLst>
              <a:gd name="adj1" fmla="val 50000"/>
              <a:gd name="adj2" fmla="val 515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latin typeface="Arial" pitchFamily="34" charset="0"/>
                <a:cs typeface="Arial" pitchFamily="34" charset="0"/>
              </a:rPr>
              <a:t>RESULTATS AVANT ET APRES COMPENSATION</a:t>
            </a:r>
            <a:endParaRPr lang="fr-FR" sz="16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Object 2"/>
          <p:cNvGraphicFramePr>
            <a:graphicFrameLocks noChangeAspect="1"/>
          </p:cNvGraphicFramePr>
          <p:nvPr/>
        </p:nvGraphicFramePr>
        <p:xfrm>
          <a:off x="177800" y="1484313"/>
          <a:ext cx="8775700" cy="4824412"/>
        </p:xfrm>
        <a:graphic>
          <a:graphicData uri="http://schemas.openxmlformats.org/presentationml/2006/ole">
            <p:oleObj spid="_x0000_s34818" name="Feuille de calcul" r:id="rId3" imgW="10789869" imgH="5084081" progId="Excel.Sheet.12">
              <p:embed/>
            </p:oleObj>
          </a:graphicData>
        </a:graphic>
      </p:graphicFrame>
      <p:sp>
        <p:nvSpPr>
          <p:cNvPr id="5" name="ZoneTexte 9"/>
          <p:cNvSpPr txBox="1">
            <a:spLocks noGrp="1" noChangeArrowheads="1"/>
          </p:cNvSpPr>
          <p:nvPr>
            <p:ph type="title"/>
          </p:nvPr>
        </p:nvSpPr>
        <p:spPr bwMode="auto">
          <a:xfrm>
            <a:off x="1619672" y="378237"/>
            <a:ext cx="6696744" cy="461665"/>
          </a:xfrm>
          <a:prstGeom prst="rect">
            <a:avLst/>
          </a:prstGeom>
          <a:solidFill>
            <a:srgbClr val="F4FEB8"/>
          </a:solidFill>
          <a:ln w="9525">
            <a:noFill/>
            <a:miter lim="800000"/>
            <a:headEnd/>
            <a:tailEnd/>
          </a:ln>
        </p:spPr>
        <p:txBody>
          <a:bodyPr wrap="square">
            <a:spAutoFit/>
          </a:bodyPr>
          <a:lstStyle/>
          <a:p>
            <a:r>
              <a:rPr lang="fr-FR" sz="2400" b="1" dirty="0">
                <a:solidFill>
                  <a:srgbClr val="0000FF"/>
                </a:solidFill>
                <a:latin typeface="Century Gothic" pitchFamily="34" charset="0"/>
              </a:rPr>
              <a:t>OPTIMISATION ENERGETIQUE NDP </a:t>
            </a:r>
            <a:r>
              <a:rPr lang="fr-FR" sz="2400" b="1" dirty="0" smtClean="0">
                <a:solidFill>
                  <a:srgbClr val="0000FF"/>
                </a:solidFill>
                <a:latin typeface="Century Gothic" pitchFamily="34" charset="0"/>
              </a:rPr>
              <a:t>5/8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1000"/>
                                        <p:tgtEl>
                                          <p:spTgt spid="34818"/>
                                        </p:tgtEl>
                                      </p:cBhvr>
                                    </p:animEffect>
                                    <p:anim calcmode="lin" valueType="num">
                                      <p:cBhvr>
                                        <p:cTn id="8" dur="1000" fill="hold"/>
                                        <p:tgtEl>
                                          <p:spTgt spid="34818"/>
                                        </p:tgtEl>
                                        <p:attrNameLst>
                                          <p:attrName>ppt_x</p:attrName>
                                        </p:attrNameLst>
                                      </p:cBhvr>
                                      <p:tavLst>
                                        <p:tav tm="0">
                                          <p:val>
                                            <p:strVal val="#ppt_x"/>
                                          </p:val>
                                        </p:tav>
                                        <p:tav tm="100000">
                                          <p:val>
                                            <p:strVal val="#ppt_x"/>
                                          </p:val>
                                        </p:tav>
                                      </p:tavLst>
                                    </p:anim>
                                    <p:anim calcmode="lin" valueType="num">
                                      <p:cBhvr>
                                        <p:cTn id="9" dur="1000" fill="hold"/>
                                        <p:tgtEl>
                                          <p:spTgt spid="348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9"/>
          <p:cNvSpPr txBox="1">
            <a:spLocks noGrp="1" noChangeArrowheads="1"/>
          </p:cNvSpPr>
          <p:nvPr>
            <p:ph type="title"/>
          </p:nvPr>
        </p:nvSpPr>
        <p:spPr bwMode="auto">
          <a:xfrm>
            <a:off x="1619672" y="372317"/>
            <a:ext cx="7272808" cy="461665"/>
          </a:xfrm>
          <a:prstGeom prst="rect">
            <a:avLst/>
          </a:prstGeom>
          <a:solidFill>
            <a:srgbClr val="F4FEB8"/>
          </a:solidFill>
          <a:ln w="9525">
            <a:noFill/>
            <a:miter lim="800000"/>
            <a:headEnd/>
            <a:tailEnd/>
          </a:ln>
        </p:spPr>
        <p:txBody>
          <a:bodyPr wrap="square">
            <a:spAutoFit/>
          </a:bodyPr>
          <a:lstStyle/>
          <a:p>
            <a:r>
              <a:rPr lang="fr-FR" sz="2400" b="1" dirty="0">
                <a:solidFill>
                  <a:srgbClr val="0000FF"/>
                </a:solidFill>
                <a:latin typeface="Century Gothic" pitchFamily="34" charset="0"/>
              </a:rPr>
              <a:t>OPTIMISATION ENERGETIQUE NDP </a:t>
            </a:r>
            <a:r>
              <a:rPr lang="fr-FR" sz="2400" b="1" dirty="0" smtClean="0">
                <a:solidFill>
                  <a:srgbClr val="0000FF"/>
                </a:solidFill>
                <a:latin typeface="Century Gothic" pitchFamily="34" charset="0"/>
              </a:rPr>
              <a:t>6/8</a:t>
            </a:r>
          </a:p>
        </p:txBody>
      </p:sp>
      <p:sp>
        <p:nvSpPr>
          <p:cNvPr id="5" name="ZoneTexte 4"/>
          <p:cNvSpPr txBox="1"/>
          <p:nvPr/>
        </p:nvSpPr>
        <p:spPr>
          <a:xfrm>
            <a:off x="1547664" y="1916832"/>
            <a:ext cx="7344817" cy="1969770"/>
          </a:xfrm>
          <a:prstGeom prst="rect">
            <a:avLst/>
          </a:prstGeom>
          <a:noFill/>
        </p:spPr>
        <p:txBody>
          <a:bodyPr wrap="square" rtlCol="0">
            <a:spAutoFit/>
          </a:bodyPr>
          <a:lstStyle/>
          <a:p>
            <a:pPr algn="just">
              <a:spcBef>
                <a:spcPts val="300"/>
              </a:spcBef>
              <a:spcAft>
                <a:spcPts val="300"/>
              </a:spcAft>
            </a:pPr>
            <a:r>
              <a:rPr lang="fr-FR" sz="1600" dirty="0" smtClean="0">
                <a:latin typeface="Arial" pitchFamily="34" charset="0"/>
                <a:cs typeface="Arial" pitchFamily="34" charset="0"/>
              </a:rPr>
              <a:t>A la prise de service de SEOH, les premières analyses ont montré une consommation spécifique d’énergie électrique du forage F2 très élevée </a:t>
            </a:r>
            <a:r>
              <a:rPr lang="fr-FR" sz="1400" i="1" dirty="0" smtClean="0">
                <a:latin typeface="Arial" pitchFamily="34" charset="0"/>
                <a:cs typeface="Arial" pitchFamily="34" charset="0"/>
              </a:rPr>
              <a:t>(</a:t>
            </a:r>
            <a:r>
              <a:rPr lang="fr-FR" sz="1400" b="1" i="1" dirty="0" smtClean="0">
                <a:latin typeface="Arial" pitchFamily="34" charset="0"/>
                <a:cs typeface="Arial" pitchFamily="34" charset="0"/>
              </a:rPr>
              <a:t>0,8 KWh/m</a:t>
            </a:r>
            <a:r>
              <a:rPr lang="fr-FR" sz="1400" b="1" i="1" baseline="30000" dirty="0" smtClean="0">
                <a:latin typeface="Arial" pitchFamily="34" charset="0"/>
                <a:cs typeface="Arial" pitchFamily="34" charset="0"/>
              </a:rPr>
              <a:t>3</a:t>
            </a:r>
            <a:r>
              <a:rPr lang="fr-FR" sz="1400" i="1" dirty="0" smtClean="0">
                <a:latin typeface="Arial" pitchFamily="34" charset="0"/>
                <a:cs typeface="Arial" pitchFamily="34" charset="0"/>
              </a:rPr>
              <a:t>)</a:t>
            </a:r>
            <a:r>
              <a:rPr lang="fr-FR" sz="1600" i="1" dirty="0" smtClean="0">
                <a:latin typeface="Arial" pitchFamily="34" charset="0"/>
                <a:cs typeface="Arial" pitchFamily="34" charset="0"/>
              </a:rPr>
              <a:t>. </a:t>
            </a:r>
            <a:r>
              <a:rPr lang="fr-FR" sz="1600" dirty="0" smtClean="0">
                <a:latin typeface="Arial" pitchFamily="34" charset="0"/>
                <a:cs typeface="Arial" pitchFamily="34" charset="0"/>
              </a:rPr>
              <a:t>Le forage a été arrêté systématiquement pour diagnostics.  </a:t>
            </a:r>
          </a:p>
          <a:p>
            <a:pPr algn="just">
              <a:spcBef>
                <a:spcPts val="300"/>
              </a:spcBef>
              <a:spcAft>
                <a:spcPts val="300"/>
              </a:spcAft>
            </a:pPr>
            <a:r>
              <a:rPr lang="fr-FR" sz="1600" dirty="0" smtClean="0">
                <a:latin typeface="Arial" pitchFamily="34" charset="0"/>
                <a:cs typeface="Arial" pitchFamily="34" charset="0"/>
              </a:rPr>
              <a:t>Des diagnostics contradictoires menés avec les services spécialisés de la Sénélec ont confirmé les nôtres et les corrections nécessaires apportées.</a:t>
            </a:r>
          </a:p>
          <a:p>
            <a:pPr algn="just">
              <a:spcBef>
                <a:spcPts val="300"/>
              </a:spcBef>
              <a:spcAft>
                <a:spcPts val="300"/>
              </a:spcAft>
            </a:pPr>
            <a:r>
              <a:rPr lang="fr-FR" sz="1600" dirty="0" smtClean="0">
                <a:latin typeface="Arial" pitchFamily="34" charset="0"/>
                <a:cs typeface="Arial" pitchFamily="34" charset="0"/>
              </a:rPr>
              <a:t>Suite aux diagnostics, les factures des consommations antérieures ont été redressées sur la base du facteur de correction appliqué.</a:t>
            </a:r>
            <a:endParaRPr lang="fr-FR" sz="1600" dirty="0">
              <a:latin typeface="Arial" pitchFamily="34" charset="0"/>
              <a:cs typeface="Arial" pitchFamily="34" charset="0"/>
            </a:endParaRPr>
          </a:p>
        </p:txBody>
      </p:sp>
      <p:graphicFrame>
        <p:nvGraphicFramePr>
          <p:cNvPr id="6" name="Tableau 5"/>
          <p:cNvGraphicFramePr>
            <a:graphicFrameLocks noGrp="1"/>
          </p:cNvGraphicFramePr>
          <p:nvPr>
            <p:extLst>
              <p:ext uri="{D42A27DB-BD31-4B8C-83A1-F6EECF244321}">
                <p14:modId xmlns="" xmlns:p14="http://schemas.microsoft.com/office/powerpoint/2010/main" val="2907587307"/>
              </p:ext>
            </p:extLst>
          </p:nvPr>
        </p:nvGraphicFramePr>
        <p:xfrm>
          <a:off x="1691680" y="4149080"/>
          <a:ext cx="6984776" cy="1390013"/>
        </p:xfrm>
        <a:graphic>
          <a:graphicData uri="http://schemas.openxmlformats.org/drawingml/2006/table">
            <a:tbl>
              <a:tblPr/>
              <a:tblGrid>
                <a:gridCol w="844164"/>
                <a:gridCol w="1524941"/>
                <a:gridCol w="1211784"/>
                <a:gridCol w="1375170"/>
                <a:gridCol w="816933"/>
                <a:gridCol w="1211784"/>
              </a:tblGrid>
              <a:tr h="936104">
                <a:tc>
                  <a:txBody>
                    <a:bodyPr/>
                    <a:lstStyle/>
                    <a:p>
                      <a:pPr algn="ctr" fontAlgn="t"/>
                      <a:r>
                        <a:rPr lang="fr-FR" sz="1400" b="1" i="0" u="none" strike="noStrike" dirty="0">
                          <a:solidFill>
                            <a:srgbClr val="FFFFFF"/>
                          </a:solidFill>
                          <a:effectLst/>
                          <a:latin typeface="Calibri"/>
                        </a:rPr>
                        <a:t>FORAGE</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F497D"/>
                    </a:solidFill>
                  </a:tcPr>
                </a:tc>
                <a:tc>
                  <a:txBody>
                    <a:bodyPr/>
                    <a:lstStyle/>
                    <a:p>
                      <a:pPr algn="ctr" fontAlgn="t"/>
                      <a:r>
                        <a:rPr lang="fr-FR" sz="1400" b="1" i="0" u="none" strike="noStrike" dirty="0">
                          <a:solidFill>
                            <a:srgbClr val="000000"/>
                          </a:solidFill>
                          <a:effectLst/>
                          <a:latin typeface="Calibri"/>
                        </a:rPr>
                        <a:t>RAPPORT DU TRANSORMATEUR</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 DE COURANT TC</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400" b="1" i="0" u="none" strike="noStrike" dirty="0">
                          <a:solidFill>
                            <a:srgbClr val="000000"/>
                          </a:solidFill>
                          <a:effectLst/>
                          <a:latin typeface="Calibri"/>
                        </a:rPr>
                        <a:t>PARAMATRAGE</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INITIAL</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(PI)</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400" b="1" i="0" u="none" strike="noStrike" dirty="0">
                          <a:solidFill>
                            <a:srgbClr val="000000"/>
                          </a:solidFill>
                          <a:effectLst/>
                          <a:latin typeface="Calibri"/>
                        </a:rPr>
                        <a:t>PARAMATRAGE</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CORRIGE</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(PC)</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400" b="1" i="0" u="none" strike="noStrike" dirty="0">
                          <a:solidFill>
                            <a:srgbClr val="000000"/>
                          </a:solidFill>
                          <a:effectLst/>
                          <a:latin typeface="Calibri"/>
                        </a:rPr>
                        <a:t>RAPPORT PI/PC</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400" b="1" i="0" u="none" strike="noStrike" dirty="0">
                          <a:solidFill>
                            <a:srgbClr val="000000"/>
                          </a:solidFill>
                          <a:effectLst/>
                          <a:latin typeface="Calibri"/>
                        </a:rPr>
                        <a:t>FACTEUR DE</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 CORRECTION </a:t>
                      </a:r>
                      <a:br>
                        <a:rPr lang="fr-FR" sz="1400" b="1" i="0" u="none" strike="noStrike" dirty="0">
                          <a:solidFill>
                            <a:srgbClr val="000000"/>
                          </a:solidFill>
                          <a:effectLst/>
                          <a:latin typeface="Calibri"/>
                        </a:rPr>
                      </a:br>
                      <a:r>
                        <a:rPr lang="fr-FR" sz="1400" b="1" i="0" u="none" strike="noStrike" dirty="0">
                          <a:solidFill>
                            <a:srgbClr val="000000"/>
                          </a:solidFill>
                          <a:effectLst/>
                          <a:latin typeface="Calibri"/>
                        </a:rPr>
                        <a:t>APPLIQUE</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453909">
                <a:tc>
                  <a:txBody>
                    <a:bodyPr/>
                    <a:lstStyle/>
                    <a:p>
                      <a:pPr algn="l" fontAlgn="b"/>
                      <a:r>
                        <a:rPr lang="fr-FR" sz="1600" b="1" i="0" u="none" strike="noStrike" dirty="0">
                          <a:solidFill>
                            <a:srgbClr val="000000"/>
                          </a:solidFill>
                          <a:effectLst/>
                          <a:latin typeface="Calibri"/>
                        </a:rPr>
                        <a:t>F2</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fr-FR" sz="1600" b="0" i="0" u="none" strike="noStrike" dirty="0">
                          <a:solidFill>
                            <a:srgbClr val="000000"/>
                          </a:solidFill>
                          <a:effectLst/>
                          <a:latin typeface="Calibri"/>
                        </a:rPr>
                        <a:t>250/5</a:t>
                      </a:r>
                    </a:p>
                  </a:txBody>
                  <a:tcPr marL="7315" marR="87782"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fr-FR" sz="1600" b="0" i="0" u="none" strike="noStrike" dirty="0">
                          <a:solidFill>
                            <a:srgbClr val="000000"/>
                          </a:solidFill>
                          <a:effectLst/>
                          <a:latin typeface="Calibri"/>
                        </a:rPr>
                        <a:t>400/5</a:t>
                      </a:r>
                    </a:p>
                  </a:txBody>
                  <a:tcPr marL="7315" marR="87782"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fr-FR" sz="1600" b="0" i="0" u="none" strike="noStrike" dirty="0">
                          <a:solidFill>
                            <a:srgbClr val="000000"/>
                          </a:solidFill>
                          <a:effectLst/>
                          <a:latin typeface="Calibri"/>
                        </a:rPr>
                        <a:t>250/5</a:t>
                      </a:r>
                    </a:p>
                  </a:txBody>
                  <a:tcPr marL="7315" marR="87782"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fr-FR" sz="1600" b="0" i="0" u="none" strike="noStrike" dirty="0">
                          <a:solidFill>
                            <a:srgbClr val="000000"/>
                          </a:solidFill>
                          <a:effectLst/>
                          <a:latin typeface="Calibri"/>
                        </a:rPr>
                        <a:t>1,6</a:t>
                      </a:r>
                    </a:p>
                  </a:txBody>
                  <a:tcPr marL="7315" marR="87782"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fr-FR" sz="1600" b="0" i="0" u="none" strike="noStrike" dirty="0">
                          <a:solidFill>
                            <a:srgbClr val="000000"/>
                          </a:solidFill>
                          <a:effectLst/>
                          <a:latin typeface="Calibri"/>
                        </a:rPr>
                        <a:t>0,625</a:t>
                      </a:r>
                    </a:p>
                  </a:txBody>
                  <a:tcPr marL="7315" marR="87782"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D5B4"/>
                    </a:solidFill>
                  </a:tcPr>
                </a:tc>
              </a:tr>
            </a:tbl>
          </a:graphicData>
        </a:graphic>
      </p:graphicFrame>
      <p:sp>
        <p:nvSpPr>
          <p:cNvPr id="7" name="Pentagone 6"/>
          <p:cNvSpPr/>
          <p:nvPr/>
        </p:nvSpPr>
        <p:spPr>
          <a:xfrm>
            <a:off x="323528" y="1484784"/>
            <a:ext cx="1008112" cy="4896544"/>
          </a:xfrm>
          <a:prstGeom prst="homePlate">
            <a:avLst>
              <a:gd name="adj" fmla="val 5515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fr-FR" sz="1600" b="1" dirty="0" smtClean="0">
                <a:latin typeface="Arial" pitchFamily="34" charset="0"/>
                <a:cs typeface="Arial" pitchFamily="34" charset="0"/>
              </a:rPr>
              <a:t>AXE D’INTERVENTION NDP </a:t>
            </a:r>
            <a:r>
              <a:rPr lang="fr-FR" sz="2400" b="1" dirty="0" smtClean="0">
                <a:solidFill>
                  <a:srgbClr val="FFFF00"/>
                </a:solidFill>
                <a:latin typeface="Arial Black" pitchFamily="34" charset="0"/>
                <a:cs typeface="Arial" pitchFamily="34" charset="0"/>
              </a:rPr>
              <a:t>4</a:t>
            </a:r>
            <a:endParaRPr lang="fr-FR" sz="1600" b="1" dirty="0">
              <a:solidFill>
                <a:srgbClr val="FFFF00"/>
              </a:solidFill>
              <a:latin typeface="Arial Black" pitchFamily="34" charset="0"/>
              <a:cs typeface="Arial" pitchFamily="34" charset="0"/>
            </a:endParaRPr>
          </a:p>
        </p:txBody>
      </p:sp>
      <p:sp>
        <p:nvSpPr>
          <p:cNvPr id="8" name="Rectangle 7"/>
          <p:cNvSpPr/>
          <p:nvPr/>
        </p:nvSpPr>
        <p:spPr>
          <a:xfrm>
            <a:off x="1619672" y="1196752"/>
            <a:ext cx="7272808" cy="43204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fr-FR" b="1" dirty="0" smtClean="0">
                <a:solidFill>
                  <a:schemeClr val="tx1"/>
                </a:solidFill>
                <a:latin typeface="Times New Roman" pitchFamily="18" charset="0"/>
                <a:cs typeface="Times New Roman" pitchFamily="18" charset="0"/>
              </a:rPr>
              <a:t>COMPTAGE</a:t>
            </a:r>
            <a:endParaRPr lang="fr-FR" b="1" i="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1619672" y="1988840"/>
            <a:ext cx="7272808" cy="1477328"/>
          </a:xfrm>
          <a:prstGeom prst="rect">
            <a:avLst/>
          </a:prstGeom>
          <a:noFill/>
        </p:spPr>
        <p:txBody>
          <a:bodyPr wrap="square" rtlCol="0">
            <a:spAutoFit/>
          </a:bodyPr>
          <a:lstStyle/>
          <a:p>
            <a:pPr algn="just">
              <a:spcBef>
                <a:spcPts val="600"/>
              </a:spcBef>
              <a:spcAft>
                <a:spcPts val="600"/>
              </a:spcAft>
            </a:pPr>
            <a:r>
              <a:rPr lang="fr-FR" sz="1600" dirty="0" smtClean="0">
                <a:latin typeface="Arial" pitchFamily="34" charset="0"/>
                <a:cs typeface="Arial" pitchFamily="34" charset="0"/>
              </a:rPr>
              <a:t>Le tarif MT de la Sénélec dissocie les énergies actives aux heures de pointe </a:t>
            </a:r>
            <a:r>
              <a:rPr lang="fr-FR" sz="1600" b="1" dirty="0" smtClean="0">
                <a:latin typeface="Arial" pitchFamily="34" charset="0"/>
                <a:cs typeface="Arial" pitchFamily="34" charset="0"/>
              </a:rPr>
              <a:t>(K2) </a:t>
            </a:r>
            <a:r>
              <a:rPr lang="fr-FR" sz="1600" dirty="0" smtClean="0">
                <a:latin typeface="Arial" pitchFamily="34" charset="0"/>
                <a:cs typeface="Arial" pitchFamily="34" charset="0"/>
              </a:rPr>
              <a:t>de celles hors pointe </a:t>
            </a:r>
            <a:r>
              <a:rPr lang="fr-FR" sz="1600" b="1" dirty="0" smtClean="0">
                <a:latin typeface="Arial" pitchFamily="34" charset="0"/>
                <a:cs typeface="Arial" pitchFamily="34" charset="0"/>
              </a:rPr>
              <a:t>(K1)</a:t>
            </a:r>
            <a:r>
              <a:rPr lang="fr-FR" sz="1600" dirty="0" smtClean="0">
                <a:latin typeface="Arial" pitchFamily="34" charset="0"/>
                <a:cs typeface="Arial" pitchFamily="34" charset="0"/>
              </a:rPr>
              <a:t>. </a:t>
            </a:r>
            <a:r>
              <a:rPr lang="fr-FR" sz="1600" b="1" i="1" dirty="0" smtClean="0">
                <a:latin typeface="Arial" pitchFamily="34" charset="0"/>
                <a:cs typeface="Arial" pitchFamily="34" charset="0"/>
              </a:rPr>
              <a:t>(K1: 88,84 F/KWh, K2: 142,15 F/KWh)</a:t>
            </a:r>
          </a:p>
          <a:p>
            <a:pPr algn="just">
              <a:spcBef>
                <a:spcPts val="600"/>
              </a:spcBef>
              <a:spcAft>
                <a:spcPts val="600"/>
              </a:spcAft>
            </a:pPr>
            <a:r>
              <a:rPr lang="fr-FR" sz="1600" dirty="0" smtClean="0">
                <a:latin typeface="Arial" pitchFamily="34" charset="0"/>
                <a:cs typeface="Arial" pitchFamily="34" charset="0"/>
              </a:rPr>
              <a:t>La période de pointe est de quatre (04) heures d’horloge soit 16% par jour, nous avons travaillé pour le maintien des temps de marche aux heures de pointe à un maximum de 9% par jour; surtout pour les forages F2 et F4.</a:t>
            </a:r>
            <a:endParaRPr lang="fr-FR" sz="1600" b="1" dirty="0" smtClean="0">
              <a:latin typeface="Arial" pitchFamily="34" charset="0"/>
              <a:cs typeface="Arial" pitchFamily="34" charset="0"/>
            </a:endParaRPr>
          </a:p>
        </p:txBody>
      </p:sp>
      <p:sp>
        <p:nvSpPr>
          <p:cNvPr id="5" name="ZoneTexte 9"/>
          <p:cNvSpPr txBox="1">
            <a:spLocks noGrp="1" noChangeArrowheads="1"/>
          </p:cNvSpPr>
          <p:nvPr>
            <p:ph type="title"/>
          </p:nvPr>
        </p:nvSpPr>
        <p:spPr bwMode="auto">
          <a:xfrm>
            <a:off x="1619672" y="411421"/>
            <a:ext cx="7272808" cy="461665"/>
          </a:xfrm>
          <a:prstGeom prst="rect">
            <a:avLst/>
          </a:prstGeom>
          <a:solidFill>
            <a:srgbClr val="F4FEB8"/>
          </a:solidFill>
          <a:ln w="9525">
            <a:noFill/>
            <a:miter lim="800000"/>
            <a:headEnd/>
            <a:tailEnd/>
          </a:ln>
        </p:spPr>
        <p:txBody>
          <a:bodyPr wrap="square">
            <a:spAutoFit/>
          </a:bodyPr>
          <a:lstStyle/>
          <a:p>
            <a:r>
              <a:rPr lang="fr-FR" sz="2400" b="1" dirty="0">
                <a:solidFill>
                  <a:srgbClr val="0000FF"/>
                </a:solidFill>
                <a:latin typeface="Century Gothic" pitchFamily="34" charset="0"/>
              </a:rPr>
              <a:t>OPTIMISATION ENERGETIQUE NDP </a:t>
            </a:r>
            <a:r>
              <a:rPr lang="fr-FR" sz="2400" b="1" dirty="0" smtClean="0">
                <a:solidFill>
                  <a:srgbClr val="0000FF"/>
                </a:solidFill>
                <a:latin typeface="Century Gothic" pitchFamily="34" charset="0"/>
              </a:rPr>
              <a:t>7/8</a:t>
            </a:r>
          </a:p>
        </p:txBody>
      </p:sp>
      <p:sp>
        <p:nvSpPr>
          <p:cNvPr id="3" name="ZoneTexte 2"/>
          <p:cNvSpPr txBox="1"/>
          <p:nvPr/>
        </p:nvSpPr>
        <p:spPr>
          <a:xfrm>
            <a:off x="1691680" y="3861048"/>
            <a:ext cx="7236296" cy="923330"/>
          </a:xfrm>
          <a:prstGeom prst="rect">
            <a:avLst/>
          </a:prstGeom>
          <a:solidFill>
            <a:srgbClr val="FFFFE7"/>
          </a:solidFill>
        </p:spPr>
        <p:txBody>
          <a:bodyPr wrap="square" rtlCol="0">
            <a:spAutoFit/>
          </a:bodyPr>
          <a:lstStyle/>
          <a:p>
            <a:pPr lvl="0"/>
            <a:r>
              <a:rPr lang="fr-FR" b="1" i="1" dirty="0">
                <a:solidFill>
                  <a:prstClr val="black"/>
                </a:solidFill>
                <a:latin typeface="Times New Roman" pitchFamily="18" charset="0"/>
                <a:cs typeface="Times New Roman" pitchFamily="18" charset="0"/>
              </a:rPr>
              <a:t>Les efforts fournis pour l’optimisation des consommations et coûts liés à l’énergie nous ont permis de baisser le coût spécifique du mètre cube d’eau produit </a:t>
            </a:r>
            <a:r>
              <a:rPr lang="fr-FR" b="1" i="1" dirty="0" smtClean="0">
                <a:solidFill>
                  <a:prstClr val="black"/>
                </a:solidFill>
                <a:latin typeface="Times New Roman" pitchFamily="18" charset="0"/>
                <a:cs typeface="Times New Roman" pitchFamily="18" charset="0"/>
              </a:rPr>
              <a:t>d’environ 4%.</a:t>
            </a:r>
            <a:endParaRPr lang="fr-FR" b="1" i="1" dirty="0">
              <a:solidFill>
                <a:prstClr val="black"/>
              </a:solidFill>
              <a:latin typeface="Times New Roman" pitchFamily="18" charset="0"/>
              <a:cs typeface="Times New Roman" pitchFamily="18" charset="0"/>
            </a:endParaRPr>
          </a:p>
        </p:txBody>
      </p:sp>
      <p:sp>
        <p:nvSpPr>
          <p:cNvPr id="6" name="Pentagone 5"/>
          <p:cNvSpPr/>
          <p:nvPr/>
        </p:nvSpPr>
        <p:spPr>
          <a:xfrm>
            <a:off x="323528" y="1484784"/>
            <a:ext cx="1008112" cy="4896544"/>
          </a:xfrm>
          <a:prstGeom prst="homePlate">
            <a:avLst>
              <a:gd name="adj" fmla="val 5515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fr-FR" sz="1600" b="1" dirty="0" smtClean="0">
                <a:latin typeface="Arial" pitchFamily="34" charset="0"/>
                <a:cs typeface="Arial" pitchFamily="34" charset="0"/>
              </a:rPr>
              <a:t>AXE D’INTERVENTION NDP </a:t>
            </a:r>
            <a:r>
              <a:rPr lang="fr-FR" sz="2400" b="1" dirty="0" smtClean="0">
                <a:solidFill>
                  <a:srgbClr val="FFFF00"/>
                </a:solidFill>
                <a:latin typeface="Arial Black" pitchFamily="34" charset="0"/>
                <a:cs typeface="Arial" pitchFamily="34" charset="0"/>
              </a:rPr>
              <a:t>5</a:t>
            </a:r>
            <a:endParaRPr lang="fr-FR" sz="1600" b="1" dirty="0">
              <a:solidFill>
                <a:srgbClr val="FFFF00"/>
              </a:solidFill>
              <a:latin typeface="Arial Black" pitchFamily="34" charset="0"/>
              <a:cs typeface="Arial" pitchFamily="34" charset="0"/>
            </a:endParaRPr>
          </a:p>
        </p:txBody>
      </p:sp>
      <p:sp>
        <p:nvSpPr>
          <p:cNvPr id="7" name="Rectangle 6"/>
          <p:cNvSpPr/>
          <p:nvPr/>
        </p:nvSpPr>
        <p:spPr>
          <a:xfrm>
            <a:off x="1619672" y="1268760"/>
            <a:ext cx="7272808" cy="43204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fr-FR" sz="1700" b="1" dirty="0" smtClean="0">
                <a:solidFill>
                  <a:schemeClr val="tx1"/>
                </a:solidFill>
                <a:latin typeface="Times New Roman" pitchFamily="18" charset="0"/>
                <a:cs typeface="Times New Roman" pitchFamily="18" charset="0"/>
              </a:rPr>
              <a:t>LIMITATION DE MARCHE DES FORAGES EN HEURES DE POINTE</a:t>
            </a:r>
            <a:endParaRPr lang="fr-FR" sz="1700" b="1" i="1" dirty="0" smtClean="0">
              <a:solidFill>
                <a:schemeClr val="tx1"/>
              </a:solidFill>
              <a:latin typeface="Times New Roman" pitchFamily="18" charset="0"/>
              <a:cs typeface="Times New Roman" pitchFamily="18" charset="0"/>
            </a:endParaRPr>
          </a:p>
        </p:txBody>
      </p:sp>
      <p:sp>
        <p:nvSpPr>
          <p:cNvPr id="10" name="Flèche vers le bas 9"/>
          <p:cNvSpPr/>
          <p:nvPr/>
        </p:nvSpPr>
        <p:spPr>
          <a:xfrm>
            <a:off x="1475656" y="5085184"/>
            <a:ext cx="7056784" cy="1080120"/>
          </a:xfrm>
          <a:prstGeom prst="downArrow">
            <a:avLst>
              <a:gd name="adj1" fmla="val 50000"/>
              <a:gd name="adj2" fmla="val 515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latin typeface="Arial" pitchFamily="34" charset="0"/>
                <a:cs typeface="Arial" pitchFamily="34" charset="0"/>
              </a:rPr>
              <a:t>RESULTATS EFFORTS OPTIMISATION</a:t>
            </a:r>
            <a:endParaRPr lang="fr-FR" sz="1600" b="1" dirty="0">
              <a:solidFill>
                <a:schemeClr val="tx1"/>
              </a:solidFill>
              <a:latin typeface="Arial" pitchFamily="34" charset="0"/>
              <a:cs typeface="Arial" pitchFamily="34" charset="0"/>
            </a:endParaRPr>
          </a:p>
        </p:txBody>
      </p:sp>
    </p:spTree>
    <p:extLst>
      <p:ext uri="{BB962C8B-B14F-4D97-AF65-F5344CB8AC3E}">
        <p14:creationId xmlns="" xmlns:p14="http://schemas.microsoft.com/office/powerpoint/2010/main" val="420235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animBg="1"/>
      <p:bldP spid="6" grpId="0" animBg="1"/>
      <p:bldP spid="7"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9"/>
          <p:cNvSpPr txBox="1">
            <a:spLocks noGrp="1" noChangeArrowheads="1"/>
          </p:cNvSpPr>
          <p:nvPr>
            <p:ph type="title"/>
          </p:nvPr>
        </p:nvSpPr>
        <p:spPr bwMode="auto">
          <a:xfrm>
            <a:off x="1331640" y="260648"/>
            <a:ext cx="7488832" cy="461665"/>
          </a:xfrm>
          <a:prstGeom prst="rect">
            <a:avLst/>
          </a:prstGeom>
          <a:solidFill>
            <a:srgbClr val="F4FEB8"/>
          </a:solidFill>
          <a:ln w="9525">
            <a:noFill/>
            <a:miter lim="800000"/>
            <a:headEnd/>
            <a:tailEnd/>
          </a:ln>
        </p:spPr>
        <p:txBody>
          <a:bodyPr wrap="square">
            <a:spAutoFit/>
          </a:bodyPr>
          <a:lstStyle/>
          <a:p>
            <a:r>
              <a:rPr lang="fr-FR" sz="2400" b="1" dirty="0">
                <a:solidFill>
                  <a:srgbClr val="0000FF"/>
                </a:solidFill>
                <a:latin typeface="Century Gothic" pitchFamily="34" charset="0"/>
              </a:rPr>
              <a:t>OPTIMISATION ENERGETIQUE NDP </a:t>
            </a:r>
            <a:r>
              <a:rPr lang="fr-FR" sz="2400" b="1" dirty="0" smtClean="0">
                <a:solidFill>
                  <a:srgbClr val="0000FF"/>
                </a:solidFill>
                <a:latin typeface="Century Gothic" pitchFamily="34" charset="0"/>
              </a:rPr>
              <a:t>8/8</a:t>
            </a:r>
          </a:p>
        </p:txBody>
      </p:sp>
      <p:graphicFrame>
        <p:nvGraphicFramePr>
          <p:cNvPr id="19" name="Objet 18"/>
          <p:cNvGraphicFramePr>
            <a:graphicFrameLocks noChangeAspect="1"/>
          </p:cNvGraphicFramePr>
          <p:nvPr>
            <p:extLst>
              <p:ext uri="{D42A27DB-BD31-4B8C-83A1-F6EECF244321}">
                <p14:modId xmlns="" xmlns:p14="http://schemas.microsoft.com/office/powerpoint/2010/main" val="2735354101"/>
              </p:ext>
            </p:extLst>
          </p:nvPr>
        </p:nvGraphicFramePr>
        <p:xfrm>
          <a:off x="971600" y="1412776"/>
          <a:ext cx="7508875" cy="5026025"/>
        </p:xfrm>
        <a:graphic>
          <a:graphicData uri="http://schemas.openxmlformats.org/presentationml/2006/ole">
            <p:oleObj spid="_x0000_s2073" name="Feuille de calcul" r:id="rId3" imgW="6581698" imgH="5867276" progId="Excel.Sheet.12">
              <p:embed/>
            </p:oleObj>
          </a:graphicData>
        </a:graphic>
      </p:graphicFrame>
    </p:spTree>
    <p:extLst>
      <p:ext uri="{BB962C8B-B14F-4D97-AF65-F5344CB8AC3E}">
        <p14:creationId xmlns="" xmlns:p14="http://schemas.microsoft.com/office/powerpoint/2010/main" val="410399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9"/>
          <p:cNvSpPr txBox="1">
            <a:spLocks noGrp="1" noChangeArrowheads="1"/>
          </p:cNvSpPr>
          <p:nvPr>
            <p:ph type="title"/>
          </p:nvPr>
        </p:nvSpPr>
        <p:spPr bwMode="auto">
          <a:xfrm>
            <a:off x="1475656" y="383305"/>
            <a:ext cx="6717432" cy="461665"/>
          </a:xfrm>
          <a:prstGeom prst="rect">
            <a:avLst/>
          </a:prstGeom>
          <a:solidFill>
            <a:srgbClr val="F4FEB8"/>
          </a:solidFill>
          <a:ln w="9525">
            <a:noFill/>
            <a:miter lim="800000"/>
            <a:headEnd/>
            <a:tailEnd/>
          </a:ln>
        </p:spPr>
        <p:txBody>
          <a:bodyPr wrap="square">
            <a:spAutoFit/>
          </a:bodyPr>
          <a:lstStyle/>
          <a:p>
            <a:r>
              <a:rPr lang="fr-FR" sz="2400" b="1" dirty="0">
                <a:solidFill>
                  <a:srgbClr val="0000FF"/>
                </a:solidFill>
                <a:latin typeface="Century Gothic" pitchFamily="34" charset="0"/>
              </a:rPr>
              <a:t>OPTIMISATION ENERGETIQUE </a:t>
            </a:r>
            <a:r>
              <a:rPr lang="fr-FR" sz="2400" b="1" dirty="0" smtClean="0">
                <a:solidFill>
                  <a:srgbClr val="0000FF"/>
                </a:solidFill>
                <a:latin typeface="Century Gothic" pitchFamily="34" charset="0"/>
              </a:rPr>
              <a:t>GL 1/4</a:t>
            </a:r>
          </a:p>
        </p:txBody>
      </p:sp>
      <p:sp>
        <p:nvSpPr>
          <p:cNvPr id="6" name="ZoneTexte 5"/>
          <p:cNvSpPr txBox="1"/>
          <p:nvPr/>
        </p:nvSpPr>
        <p:spPr>
          <a:xfrm>
            <a:off x="251520" y="2636912"/>
            <a:ext cx="8568953" cy="2492990"/>
          </a:xfrm>
          <a:prstGeom prst="rect">
            <a:avLst/>
          </a:prstGeom>
          <a:solidFill>
            <a:schemeClr val="bg1">
              <a:lumMod val="95000"/>
            </a:schemeClr>
          </a:solidFill>
        </p:spPr>
        <p:txBody>
          <a:bodyPr wrap="square" rtlCol="0">
            <a:spAutoFit/>
          </a:bodyPr>
          <a:lstStyle/>
          <a:p>
            <a:pPr marL="342900" indent="-342900">
              <a:spcBef>
                <a:spcPts val="1800"/>
              </a:spcBef>
              <a:spcAft>
                <a:spcPts val="1800"/>
              </a:spcAft>
              <a:buFont typeface="+mj-lt"/>
              <a:buAutoNum type="arabicPeriod"/>
            </a:pPr>
            <a:r>
              <a:rPr lang="fr-FR" sz="2400" b="1" dirty="0" smtClean="0">
                <a:solidFill>
                  <a:schemeClr val="accent1">
                    <a:lumMod val="75000"/>
                  </a:schemeClr>
                </a:solidFill>
                <a:latin typeface="Arial" panose="020B0604020202020204" pitchFamily="34" charset="0"/>
                <a:cs typeface="Arial" panose="020B0604020202020204" pitchFamily="34" charset="0"/>
              </a:rPr>
              <a:t>CORRECTION PROCESS DE TRAITEMENT DES STATIONS DE TRAITEMENT</a:t>
            </a:r>
          </a:p>
          <a:p>
            <a:pPr marL="342900" indent="-342900">
              <a:spcBef>
                <a:spcPts val="1800"/>
              </a:spcBef>
              <a:spcAft>
                <a:spcPts val="1800"/>
              </a:spcAft>
              <a:buFont typeface="+mj-lt"/>
              <a:buAutoNum type="arabicPeriod"/>
            </a:pPr>
            <a:r>
              <a:rPr lang="fr-FR" sz="2400" b="1" dirty="0" smtClean="0">
                <a:solidFill>
                  <a:schemeClr val="accent6">
                    <a:lumMod val="75000"/>
                  </a:schemeClr>
                </a:solidFill>
                <a:latin typeface="Arial" panose="020B0604020202020204" pitchFamily="34" charset="0"/>
                <a:cs typeface="Arial" panose="020B0604020202020204" pitchFamily="34" charset="0"/>
              </a:rPr>
              <a:t>RE-DIMENSIONNEMENT DE CERTAINS ÉQUIPEMENTS</a:t>
            </a:r>
          </a:p>
          <a:p>
            <a:pPr marL="342900" indent="-342900">
              <a:spcBef>
                <a:spcPts val="1800"/>
              </a:spcBef>
              <a:spcAft>
                <a:spcPts val="1800"/>
              </a:spcAft>
              <a:buFont typeface="+mj-lt"/>
              <a:buAutoNum type="arabicPeriod"/>
            </a:pPr>
            <a:r>
              <a:rPr lang="fr-FR" sz="2400" b="1" dirty="0" smtClean="0">
                <a:solidFill>
                  <a:srgbClr val="00B050"/>
                </a:solidFill>
                <a:latin typeface="Arial" panose="020B0604020202020204" pitchFamily="34" charset="0"/>
                <a:cs typeface="Arial" panose="020B0604020202020204" pitchFamily="34" charset="0"/>
              </a:rPr>
              <a:t>MAINTENANCE DES INSTALLATIONS</a:t>
            </a:r>
            <a:endParaRPr lang="fr-FR" sz="2400" b="1" dirty="0">
              <a:solidFill>
                <a:srgbClr val="00B050"/>
              </a:solidFill>
              <a:latin typeface="Arial" panose="020B0604020202020204" pitchFamily="34" charset="0"/>
              <a:cs typeface="Arial" panose="020B0604020202020204" pitchFamily="34" charset="0"/>
            </a:endParaRPr>
          </a:p>
        </p:txBody>
      </p:sp>
      <p:sp>
        <p:nvSpPr>
          <p:cNvPr id="7" name="Flèche vers le bas 6"/>
          <p:cNvSpPr/>
          <p:nvPr/>
        </p:nvSpPr>
        <p:spPr>
          <a:xfrm>
            <a:off x="1763688" y="1268760"/>
            <a:ext cx="5976664" cy="1080120"/>
          </a:xfrm>
          <a:prstGeom prst="downArrow">
            <a:avLst>
              <a:gd name="adj1" fmla="val 50000"/>
              <a:gd name="adj2" fmla="val 51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Arial" pitchFamily="34" charset="0"/>
                <a:cs typeface="Arial" pitchFamily="34" charset="0"/>
              </a:rPr>
              <a:t>AXES D’INTERVENTION</a:t>
            </a:r>
            <a:endParaRPr lang="fr-FR" sz="2400" b="1" dirty="0">
              <a:latin typeface="Arial" pitchFamily="34" charset="0"/>
              <a:cs typeface="Arial" pitchFamily="34" charset="0"/>
            </a:endParaRPr>
          </a:p>
        </p:txBody>
      </p:sp>
    </p:spTree>
    <p:extLst>
      <p:ext uri="{BB962C8B-B14F-4D97-AF65-F5344CB8AC3E}">
        <p14:creationId xmlns="" xmlns:p14="http://schemas.microsoft.com/office/powerpoint/2010/main" val="204201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000"/>
                                        <p:tgtEl>
                                          <p:spTgt spid="6">
                                            <p:txEl>
                                              <p:pRg st="0" end="0"/>
                                            </p:txEl>
                                          </p:spTgt>
                                        </p:tgtEl>
                                      </p:cBhvr>
                                    </p:animEffect>
                                    <p:anim calcmode="lin" valueType="num">
                                      <p:cBhvr>
                                        <p:cTn id="1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anim calcmode="lin" valueType="num">
                                      <p:cBhvr>
                                        <p:cTn id="1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fade">
                                      <p:cBhvr>
                                        <p:cTn id="25" dur="1000"/>
                                        <p:tgtEl>
                                          <p:spTgt spid="6">
                                            <p:txEl>
                                              <p:pRg st="2" end="2"/>
                                            </p:txEl>
                                          </p:spTgt>
                                        </p:tgtEl>
                                      </p:cBhvr>
                                    </p:animEffect>
                                    <p:anim calcmode="lin" valueType="num">
                                      <p:cBhvr>
                                        <p:cTn id="2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619672" y="1916832"/>
            <a:ext cx="7237312" cy="2056204"/>
          </a:xfrm>
          <a:prstGeom prst="rect">
            <a:avLst/>
          </a:prstGeom>
          <a:noFill/>
        </p:spPr>
        <p:txBody>
          <a:bodyPr wrap="square" rtlCol="0">
            <a:spAutoFit/>
          </a:bodyPr>
          <a:lstStyle/>
          <a:p>
            <a:pPr algn="just">
              <a:lnSpc>
                <a:spcPct val="120000"/>
              </a:lnSpc>
              <a:spcBef>
                <a:spcPts val="600"/>
              </a:spcBef>
              <a:spcAft>
                <a:spcPts val="600"/>
              </a:spcAft>
            </a:pPr>
            <a:r>
              <a:rPr lang="fr-FR" dirty="0" smtClean="0">
                <a:latin typeface="Arial" pitchFamily="34" charset="0"/>
                <a:cs typeface="Arial" pitchFamily="34" charset="0"/>
              </a:rPr>
              <a:t>A l’exception de la station de Mbane, les douze (12) autres UPT du sous périmètre GL ont la même configuration et un des problèmes concernait l’arrivée d’eau brute. La configuration était telle que les conduites alimentaient les bassins de sédimentation par le bas; ce qui soumettait les pompes à une charge manométrique réduisant leur débit.</a:t>
            </a:r>
          </a:p>
        </p:txBody>
      </p:sp>
      <p:sp>
        <p:nvSpPr>
          <p:cNvPr id="8" name="ZoneTexte 7"/>
          <p:cNvSpPr txBox="1"/>
          <p:nvPr/>
        </p:nvSpPr>
        <p:spPr>
          <a:xfrm>
            <a:off x="1547664" y="4293096"/>
            <a:ext cx="7272807" cy="1906740"/>
          </a:xfrm>
          <a:prstGeom prst="rect">
            <a:avLst/>
          </a:prstGeom>
          <a:solidFill>
            <a:srgbClr val="FFFFE7"/>
          </a:solidFill>
        </p:spPr>
        <p:txBody>
          <a:bodyPr wrap="square" rtlCol="0">
            <a:spAutoFit/>
          </a:bodyPr>
          <a:lstStyle/>
          <a:p>
            <a:pPr marL="85725" algn="just">
              <a:lnSpc>
                <a:spcPct val="120000"/>
              </a:lnSpc>
              <a:spcBef>
                <a:spcPts val="600"/>
              </a:spcBef>
              <a:spcAft>
                <a:spcPts val="600"/>
              </a:spcAft>
            </a:pPr>
            <a:r>
              <a:rPr lang="fr-FR" sz="2000" b="1" i="1" dirty="0" smtClean="0">
                <a:latin typeface="Times New Roman" pitchFamily="18" charset="0"/>
                <a:cs typeface="Times New Roman" pitchFamily="18" charset="0"/>
              </a:rPr>
              <a:t>La revue du </a:t>
            </a:r>
            <a:r>
              <a:rPr lang="fr-FR" sz="2000" b="1" i="1" dirty="0" err="1" smtClean="0">
                <a:latin typeface="Times New Roman" pitchFamily="18" charset="0"/>
                <a:cs typeface="Times New Roman" pitchFamily="18" charset="0"/>
              </a:rPr>
              <a:t>process</a:t>
            </a:r>
            <a:r>
              <a:rPr lang="fr-FR" sz="2000" b="1" i="1" dirty="0" smtClean="0">
                <a:latin typeface="Times New Roman" pitchFamily="18" charset="0"/>
                <a:cs typeface="Times New Roman" pitchFamily="18" charset="0"/>
              </a:rPr>
              <a:t> de traitement par SEOH a permis, entre autres, de reconfigurer les bâches de sédimentation en décanteurs statiques et de mettre en place un dispositif d’aération de l’eau brute évitant ainsi le fonctionnement en charge des pompes et une surconsommation d’énergie.</a:t>
            </a:r>
          </a:p>
        </p:txBody>
      </p:sp>
      <p:sp>
        <p:nvSpPr>
          <p:cNvPr id="10" name="ZoneTexte 9"/>
          <p:cNvSpPr txBox="1">
            <a:spLocks noChangeArrowheads="1"/>
          </p:cNvSpPr>
          <p:nvPr/>
        </p:nvSpPr>
        <p:spPr bwMode="auto">
          <a:xfrm>
            <a:off x="1475656" y="383305"/>
            <a:ext cx="7416824" cy="461665"/>
          </a:xfrm>
          <a:prstGeom prst="rect">
            <a:avLst/>
          </a:prstGeom>
          <a:solidFill>
            <a:srgbClr val="F4FEB8"/>
          </a:solidFill>
          <a:ln w="9525">
            <a:noFill/>
            <a:miter lim="800000"/>
            <a:headEnd/>
            <a:tailEnd/>
          </a:ln>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solidFill>
                  <a:srgbClr val="0000FF"/>
                </a:solidFill>
                <a:latin typeface="Century Gothic" pitchFamily="34" charset="0"/>
              </a:rPr>
              <a:t>OPTIMISATION ENERGETIQUE GL 2/4</a:t>
            </a:r>
          </a:p>
        </p:txBody>
      </p:sp>
      <p:sp>
        <p:nvSpPr>
          <p:cNvPr id="6" name="Pentagone 5"/>
          <p:cNvSpPr/>
          <p:nvPr/>
        </p:nvSpPr>
        <p:spPr>
          <a:xfrm>
            <a:off x="323528" y="1484784"/>
            <a:ext cx="1008112" cy="4896544"/>
          </a:xfrm>
          <a:prstGeom prst="homePlate">
            <a:avLst>
              <a:gd name="adj" fmla="val 5515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fr-FR" sz="1600" b="1" dirty="0" smtClean="0">
                <a:latin typeface="Arial" pitchFamily="34" charset="0"/>
                <a:cs typeface="Arial" pitchFamily="34" charset="0"/>
              </a:rPr>
              <a:t>AXE D’INTERVENTION GL </a:t>
            </a:r>
            <a:r>
              <a:rPr lang="fr-FR" sz="2400" b="1" dirty="0" smtClean="0">
                <a:solidFill>
                  <a:srgbClr val="FFFF00"/>
                </a:solidFill>
                <a:latin typeface="Arial Black" pitchFamily="34" charset="0"/>
                <a:cs typeface="Arial" pitchFamily="34" charset="0"/>
              </a:rPr>
              <a:t>1</a:t>
            </a:r>
            <a:endParaRPr lang="fr-FR" sz="1600" b="1" dirty="0">
              <a:solidFill>
                <a:srgbClr val="FFFF00"/>
              </a:solidFill>
              <a:latin typeface="Arial Black" pitchFamily="34" charset="0"/>
              <a:cs typeface="Arial" pitchFamily="34" charset="0"/>
            </a:endParaRPr>
          </a:p>
        </p:txBody>
      </p:sp>
      <p:sp>
        <p:nvSpPr>
          <p:cNvPr id="9" name="Rectangle 8"/>
          <p:cNvSpPr/>
          <p:nvPr/>
        </p:nvSpPr>
        <p:spPr>
          <a:xfrm>
            <a:off x="1619672" y="1268760"/>
            <a:ext cx="7272808" cy="43204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fr-FR" sz="1700" b="1" dirty="0" smtClean="0">
                <a:solidFill>
                  <a:schemeClr val="tx1"/>
                </a:solidFill>
                <a:latin typeface="Times New Roman" pitchFamily="18" charset="0"/>
                <a:cs typeface="Times New Roman" pitchFamily="18" charset="0"/>
              </a:rPr>
              <a:t>CORRECTION PROCESS DE TRAITEMENT DES STATIONS</a:t>
            </a:r>
          </a:p>
        </p:txBody>
      </p:sp>
    </p:spTree>
    <p:extLst>
      <p:ext uri="{BB962C8B-B14F-4D97-AF65-F5344CB8AC3E}">
        <p14:creationId xmlns="" xmlns:p14="http://schemas.microsoft.com/office/powerpoint/2010/main" val="248772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6"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03648" y="1844825"/>
            <a:ext cx="7488832" cy="1923604"/>
          </a:xfrm>
          <a:prstGeom prst="rect">
            <a:avLst/>
          </a:prstGeom>
        </p:spPr>
        <p:txBody>
          <a:bodyPr wrap="square">
            <a:spAutoFit/>
          </a:bodyPr>
          <a:lstStyle/>
          <a:p>
            <a:pPr marL="285750" indent="-285750" algn="just">
              <a:spcBef>
                <a:spcPts val="300"/>
              </a:spcBef>
              <a:spcAft>
                <a:spcPts val="300"/>
              </a:spcAft>
              <a:buFont typeface="Courier New" panose="02070309020205020404" pitchFamily="49" charset="0"/>
              <a:buChar char="o"/>
            </a:pPr>
            <a:r>
              <a:rPr lang="fr-FR" sz="1400" b="1" dirty="0" smtClean="0">
                <a:latin typeface="Arial" pitchFamily="34" charset="0"/>
                <a:cs typeface="Arial" pitchFamily="34" charset="0"/>
              </a:rPr>
              <a:t>La conduite d’eau brute de la station de </a:t>
            </a:r>
            <a:r>
              <a:rPr lang="fr-FR" sz="1400" b="1" dirty="0" err="1" smtClean="0">
                <a:latin typeface="Arial" pitchFamily="34" charset="0"/>
                <a:cs typeface="Arial" pitchFamily="34" charset="0"/>
              </a:rPr>
              <a:t>Mbane</a:t>
            </a:r>
            <a:endParaRPr lang="fr-FR" sz="1400" dirty="0" smtClean="0">
              <a:latin typeface="Arial" pitchFamily="34" charset="0"/>
              <a:cs typeface="Arial" pitchFamily="34" charset="0"/>
            </a:endParaRPr>
          </a:p>
          <a:p>
            <a:pPr marL="742950" lvl="1" indent="-285750" algn="just">
              <a:spcBef>
                <a:spcPts val="300"/>
              </a:spcBef>
              <a:spcAft>
                <a:spcPts val="300"/>
              </a:spcAft>
              <a:buFont typeface="Arial" pitchFamily="34" charset="0"/>
              <a:buChar char="•"/>
            </a:pPr>
            <a:r>
              <a:rPr lang="fr-FR" sz="1400" dirty="0" smtClean="0">
                <a:latin typeface="Arial" pitchFamily="34" charset="0"/>
                <a:cs typeface="Arial" pitchFamily="34" charset="0"/>
              </a:rPr>
              <a:t>Remplacement de la conduite de diamètre 63mm en PEHD par une conduite de diamètre 125mm de même nature.</a:t>
            </a:r>
          </a:p>
          <a:p>
            <a:pPr marL="742950" lvl="1" indent="-285750" algn="just">
              <a:spcBef>
                <a:spcPts val="300"/>
              </a:spcBef>
              <a:spcAft>
                <a:spcPts val="300"/>
              </a:spcAft>
              <a:buFont typeface="Arial" pitchFamily="34" charset="0"/>
              <a:buChar char="•"/>
            </a:pPr>
            <a:r>
              <a:rPr lang="fr-FR" sz="1400" dirty="0" smtClean="0">
                <a:latin typeface="Arial" pitchFamily="34" charset="0"/>
                <a:cs typeface="Arial" pitchFamily="34" charset="0"/>
              </a:rPr>
              <a:t>Remplacement de la pompe de </a:t>
            </a:r>
            <a:r>
              <a:rPr lang="fr-FR" sz="1400" b="1" i="1" dirty="0" smtClean="0">
                <a:latin typeface="Arial" pitchFamily="34" charset="0"/>
                <a:cs typeface="Arial" pitchFamily="34" charset="0"/>
              </a:rPr>
              <a:t>7 KW </a:t>
            </a:r>
            <a:r>
              <a:rPr lang="fr-FR" sz="1400" dirty="0" smtClean="0">
                <a:latin typeface="Arial" pitchFamily="34" charset="0"/>
                <a:cs typeface="Arial" pitchFamily="34" charset="0"/>
              </a:rPr>
              <a:t>débitant </a:t>
            </a:r>
            <a:r>
              <a:rPr lang="fr-FR" sz="1400" b="1" i="1" dirty="0">
                <a:latin typeface="Arial" pitchFamily="34" charset="0"/>
                <a:cs typeface="Arial" pitchFamily="34" charset="0"/>
              </a:rPr>
              <a:t>9 </a:t>
            </a:r>
            <a:r>
              <a:rPr lang="fr-FR" sz="1400" b="1" i="1" dirty="0" smtClean="0">
                <a:latin typeface="Arial" pitchFamily="34" charset="0"/>
                <a:cs typeface="Arial" pitchFamily="34" charset="0"/>
              </a:rPr>
              <a:t>m</a:t>
            </a:r>
            <a:r>
              <a:rPr lang="fr-FR" sz="1400" b="1" i="1" baseline="30000" dirty="0" smtClean="0">
                <a:latin typeface="Arial" pitchFamily="34" charset="0"/>
                <a:cs typeface="Arial" pitchFamily="34" charset="0"/>
              </a:rPr>
              <a:t>3</a:t>
            </a:r>
            <a:r>
              <a:rPr lang="fr-FR" sz="1400" b="1" i="1" dirty="0" smtClean="0">
                <a:latin typeface="Arial" pitchFamily="34" charset="0"/>
                <a:cs typeface="Arial" pitchFamily="34" charset="0"/>
              </a:rPr>
              <a:t>/h</a:t>
            </a:r>
            <a:r>
              <a:rPr lang="fr-FR" sz="1400" dirty="0" smtClean="0">
                <a:latin typeface="Arial" pitchFamily="34" charset="0"/>
                <a:cs typeface="Arial" pitchFamily="34" charset="0"/>
              </a:rPr>
              <a:t> par une pompe de </a:t>
            </a:r>
            <a:r>
              <a:rPr lang="fr-FR" sz="1400" b="1" i="1" dirty="0" smtClean="0">
                <a:latin typeface="Arial" pitchFamily="34" charset="0"/>
                <a:cs typeface="Arial" pitchFamily="34" charset="0"/>
              </a:rPr>
              <a:t>3,7 kW </a:t>
            </a:r>
            <a:r>
              <a:rPr lang="fr-FR" sz="1400" dirty="0" smtClean="0">
                <a:latin typeface="Arial" pitchFamily="34" charset="0"/>
                <a:cs typeface="Arial" pitchFamily="34" charset="0"/>
              </a:rPr>
              <a:t>avec un débit de </a:t>
            </a:r>
            <a:r>
              <a:rPr lang="fr-FR" sz="1400" b="1" i="1" dirty="0" smtClean="0">
                <a:latin typeface="Arial" pitchFamily="34" charset="0"/>
                <a:cs typeface="Arial" pitchFamily="34" charset="0"/>
              </a:rPr>
              <a:t>34</a:t>
            </a:r>
            <a:r>
              <a:rPr lang="fr-FR" sz="1400" b="1" i="1" dirty="0">
                <a:latin typeface="Arial" pitchFamily="34" charset="0"/>
                <a:cs typeface="Arial" pitchFamily="34" charset="0"/>
              </a:rPr>
              <a:t> </a:t>
            </a:r>
            <a:r>
              <a:rPr lang="fr-FR" sz="1400" b="1" i="1" dirty="0" smtClean="0">
                <a:latin typeface="Arial" pitchFamily="34" charset="0"/>
                <a:cs typeface="Arial" pitchFamily="34" charset="0"/>
              </a:rPr>
              <a:t>m</a:t>
            </a:r>
            <a:r>
              <a:rPr lang="fr-FR" sz="1400" b="1" i="1" baseline="30000" dirty="0" smtClean="0">
                <a:latin typeface="Arial" pitchFamily="34" charset="0"/>
                <a:cs typeface="Arial" pitchFamily="34" charset="0"/>
              </a:rPr>
              <a:t>3</a:t>
            </a:r>
            <a:r>
              <a:rPr lang="fr-FR" sz="1400" b="1" i="1" dirty="0" smtClean="0">
                <a:latin typeface="Arial" pitchFamily="34" charset="0"/>
                <a:cs typeface="Arial" pitchFamily="34" charset="0"/>
              </a:rPr>
              <a:t>/h.</a:t>
            </a:r>
          </a:p>
          <a:p>
            <a:pPr marL="450850" lvl="1" indent="6350" algn="just">
              <a:spcBef>
                <a:spcPts val="300"/>
              </a:spcBef>
              <a:spcAft>
                <a:spcPts val="300"/>
              </a:spcAft>
            </a:pPr>
            <a:r>
              <a:rPr lang="fr-FR" sz="1700" i="1" dirty="0" smtClean="0">
                <a:latin typeface="Garamond" pitchFamily="18" charset="0"/>
              </a:rPr>
              <a:t>Le résultat obtenu est une considérable baisse de la consommations spécifique de </a:t>
            </a:r>
            <a:r>
              <a:rPr lang="fr-FR" sz="1700" b="1" i="1" dirty="0" smtClean="0">
                <a:latin typeface="Garamond" pitchFamily="18" charset="0"/>
              </a:rPr>
              <a:t>0.97 kWh/m</a:t>
            </a:r>
            <a:r>
              <a:rPr lang="fr-FR" sz="1700" b="1" i="1" baseline="30000" dirty="0" smtClean="0">
                <a:latin typeface="Garamond" pitchFamily="18" charset="0"/>
              </a:rPr>
              <a:t>3</a:t>
            </a:r>
            <a:r>
              <a:rPr lang="fr-FR" sz="1700" i="1" dirty="0" smtClean="0">
                <a:latin typeface="Garamond" pitchFamily="18" charset="0"/>
              </a:rPr>
              <a:t> pour l’ancienne pompe (9 m</a:t>
            </a:r>
            <a:r>
              <a:rPr lang="fr-FR" sz="1700" i="1" baseline="30000" dirty="0" smtClean="0">
                <a:latin typeface="Garamond" pitchFamily="18" charset="0"/>
              </a:rPr>
              <a:t>3</a:t>
            </a:r>
            <a:r>
              <a:rPr lang="fr-FR" sz="1700" i="1" dirty="0" smtClean="0">
                <a:latin typeface="Garamond" pitchFamily="18" charset="0"/>
              </a:rPr>
              <a:t>/h) à </a:t>
            </a:r>
            <a:r>
              <a:rPr lang="fr-FR" sz="1700" b="1" i="1" dirty="0" smtClean="0">
                <a:latin typeface="Garamond" pitchFamily="18" charset="0"/>
              </a:rPr>
              <a:t>0.14 kWh/m</a:t>
            </a:r>
            <a:r>
              <a:rPr lang="fr-FR" sz="1700" b="1" i="1" baseline="30000" dirty="0" smtClean="0">
                <a:latin typeface="Garamond" pitchFamily="18" charset="0"/>
              </a:rPr>
              <a:t>3 </a:t>
            </a:r>
            <a:r>
              <a:rPr lang="fr-FR" sz="1700" i="1" dirty="0" smtClean="0">
                <a:latin typeface="Garamond" pitchFamily="18" charset="0"/>
              </a:rPr>
              <a:t>pour la nouvelle installée.</a:t>
            </a:r>
            <a:endParaRPr lang="fr-FR" sz="1700" b="1" i="1" dirty="0" smtClean="0">
              <a:latin typeface="Garamond" pitchFamily="18" charset="0"/>
              <a:cs typeface="Arial" pitchFamily="34" charset="0"/>
            </a:endParaRPr>
          </a:p>
        </p:txBody>
      </p:sp>
      <p:sp>
        <p:nvSpPr>
          <p:cNvPr id="10" name="Rectangle 9"/>
          <p:cNvSpPr/>
          <p:nvPr/>
        </p:nvSpPr>
        <p:spPr>
          <a:xfrm>
            <a:off x="1403648" y="3933056"/>
            <a:ext cx="7557440" cy="1031051"/>
          </a:xfrm>
          <a:prstGeom prst="rect">
            <a:avLst/>
          </a:prstGeom>
          <a:solidFill>
            <a:schemeClr val="bg1">
              <a:lumMod val="95000"/>
            </a:schemeClr>
          </a:solidFill>
        </p:spPr>
        <p:txBody>
          <a:bodyPr wrap="square">
            <a:spAutoFit/>
          </a:bodyPr>
          <a:lstStyle/>
          <a:p>
            <a:pPr marL="285750" indent="-285750" algn="just">
              <a:spcBef>
                <a:spcPts val="300"/>
              </a:spcBef>
              <a:spcAft>
                <a:spcPts val="300"/>
              </a:spcAft>
              <a:buFont typeface="Courier New" panose="02070309020205020404" pitchFamily="49" charset="0"/>
              <a:buChar char="o"/>
            </a:pPr>
            <a:r>
              <a:rPr lang="fr-FR" sz="1400" b="1" dirty="0" smtClean="0">
                <a:latin typeface="Arial" pitchFamily="34" charset="0"/>
                <a:cs typeface="Arial" pitchFamily="34" charset="0"/>
              </a:rPr>
              <a:t>Le câble d’alimentation de l’armoire de la station de </a:t>
            </a:r>
            <a:r>
              <a:rPr lang="fr-FR" sz="1400" b="1" dirty="0" err="1" smtClean="0">
                <a:latin typeface="Arial" pitchFamily="34" charset="0"/>
                <a:cs typeface="Arial" pitchFamily="34" charset="0"/>
              </a:rPr>
              <a:t>Diama</a:t>
            </a:r>
            <a:endParaRPr lang="fr-FR" sz="1400" b="1" dirty="0" smtClean="0">
              <a:latin typeface="Arial" pitchFamily="34" charset="0"/>
              <a:cs typeface="Arial" pitchFamily="34" charset="0"/>
            </a:endParaRPr>
          </a:p>
          <a:p>
            <a:pPr marL="742950" lvl="1" indent="-285750" algn="just">
              <a:spcBef>
                <a:spcPts val="300"/>
              </a:spcBef>
              <a:spcAft>
                <a:spcPts val="300"/>
              </a:spcAft>
              <a:buFont typeface="Arial" pitchFamily="34" charset="0"/>
              <a:buChar char="•"/>
            </a:pPr>
            <a:r>
              <a:rPr lang="fr-FR" sz="1400" dirty="0" smtClean="0">
                <a:latin typeface="Arial" pitchFamily="34" charset="0"/>
                <a:cs typeface="Arial" pitchFamily="34" charset="0"/>
              </a:rPr>
              <a:t>Le câble d’alimentation de </a:t>
            </a:r>
            <a:r>
              <a:rPr lang="fr-FR" sz="1400" b="1" i="1" dirty="0" smtClean="0">
                <a:latin typeface="Arial" pitchFamily="34" charset="0"/>
                <a:cs typeface="Arial" pitchFamily="34" charset="0"/>
              </a:rPr>
              <a:t>4x6mm</a:t>
            </a:r>
            <a:r>
              <a:rPr lang="fr-FR" sz="1400" b="1" i="1" baseline="30000" dirty="0" smtClean="0">
                <a:latin typeface="Arial" pitchFamily="34" charset="0"/>
                <a:cs typeface="Arial" pitchFamily="34" charset="0"/>
              </a:rPr>
              <a:t>2</a:t>
            </a:r>
            <a:r>
              <a:rPr lang="fr-FR" sz="1400" dirty="0" smtClean="0">
                <a:latin typeface="Arial" pitchFamily="34" charset="0"/>
                <a:cs typeface="Arial" pitchFamily="34" charset="0"/>
              </a:rPr>
              <a:t> a été remplacé par un câble de section </a:t>
            </a:r>
            <a:r>
              <a:rPr lang="fr-FR" sz="1400" b="1" i="1" dirty="0" smtClean="0">
                <a:latin typeface="Arial" pitchFamily="34" charset="0"/>
                <a:cs typeface="Arial" pitchFamily="34" charset="0"/>
              </a:rPr>
              <a:t>4x25mm</a:t>
            </a:r>
            <a:r>
              <a:rPr lang="fr-FR" sz="1400" b="1" i="1" baseline="30000" dirty="0" smtClean="0">
                <a:latin typeface="Arial" pitchFamily="34" charset="0"/>
                <a:cs typeface="Arial" pitchFamily="34" charset="0"/>
              </a:rPr>
              <a:t>2</a:t>
            </a:r>
            <a:r>
              <a:rPr lang="fr-FR" sz="1400" b="1" i="1" dirty="0" smtClean="0">
                <a:latin typeface="Arial" pitchFamily="34" charset="0"/>
                <a:cs typeface="Arial" pitchFamily="34" charset="0"/>
              </a:rPr>
              <a:t>. </a:t>
            </a:r>
            <a:r>
              <a:rPr lang="fr-FR" sz="1400" dirty="0" smtClean="0">
                <a:latin typeface="Arial" pitchFamily="34" charset="0"/>
                <a:cs typeface="Arial" pitchFamily="34" charset="0"/>
              </a:rPr>
              <a:t>Le gain obtenu est une diminution du courant d’emploi d’environ </a:t>
            </a:r>
            <a:r>
              <a:rPr lang="fr-FR" sz="1400" b="1" i="1" dirty="0" smtClean="0">
                <a:latin typeface="Arial" pitchFamily="34" charset="0"/>
                <a:cs typeface="Arial" pitchFamily="34" charset="0"/>
              </a:rPr>
              <a:t>9% </a:t>
            </a:r>
            <a:r>
              <a:rPr lang="fr-FR" sz="1400" dirty="0" smtClean="0">
                <a:latin typeface="Arial" pitchFamily="34" charset="0"/>
                <a:cs typeface="Arial" pitchFamily="34" charset="0"/>
              </a:rPr>
              <a:t>de la puissance installée.</a:t>
            </a:r>
            <a:endParaRPr lang="fr-FR" sz="1400" dirty="0">
              <a:latin typeface="Arial" pitchFamily="34" charset="0"/>
              <a:cs typeface="Arial" pitchFamily="34" charset="0"/>
            </a:endParaRPr>
          </a:p>
        </p:txBody>
      </p:sp>
      <p:sp>
        <p:nvSpPr>
          <p:cNvPr id="14" name="ZoneTexte 9"/>
          <p:cNvSpPr txBox="1">
            <a:spLocks noGrp="1" noChangeArrowheads="1"/>
          </p:cNvSpPr>
          <p:nvPr>
            <p:ph type="title"/>
          </p:nvPr>
        </p:nvSpPr>
        <p:spPr bwMode="auto">
          <a:xfrm>
            <a:off x="1475656" y="383305"/>
            <a:ext cx="7416824" cy="461665"/>
          </a:xfrm>
          <a:prstGeom prst="rect">
            <a:avLst/>
          </a:prstGeom>
          <a:solidFill>
            <a:srgbClr val="F4FEB8"/>
          </a:solidFill>
          <a:ln w="9525">
            <a:noFill/>
            <a:miter lim="800000"/>
            <a:headEnd/>
            <a:tailEnd/>
          </a:ln>
        </p:spPr>
        <p:txBody>
          <a:bodyPr wrap="square">
            <a:spAutoFit/>
          </a:bodyPr>
          <a:lstStyle/>
          <a:p>
            <a:r>
              <a:rPr lang="fr-FR" sz="2400" b="1" dirty="0">
                <a:solidFill>
                  <a:srgbClr val="0000FF"/>
                </a:solidFill>
                <a:latin typeface="Century Gothic" pitchFamily="34" charset="0"/>
              </a:rPr>
              <a:t>OPTIMISATION ENERGETIQUE </a:t>
            </a:r>
            <a:r>
              <a:rPr lang="fr-FR" sz="2400" b="1" dirty="0" smtClean="0">
                <a:solidFill>
                  <a:srgbClr val="0000FF"/>
                </a:solidFill>
                <a:latin typeface="Century Gothic" pitchFamily="34" charset="0"/>
              </a:rPr>
              <a:t>GL 3/4</a:t>
            </a:r>
          </a:p>
        </p:txBody>
      </p:sp>
      <p:sp>
        <p:nvSpPr>
          <p:cNvPr id="12" name="Pentagone 11"/>
          <p:cNvSpPr/>
          <p:nvPr/>
        </p:nvSpPr>
        <p:spPr>
          <a:xfrm>
            <a:off x="323528" y="1484784"/>
            <a:ext cx="1008112" cy="4896544"/>
          </a:xfrm>
          <a:prstGeom prst="homePlate">
            <a:avLst>
              <a:gd name="adj" fmla="val 5515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fr-FR" sz="1600" b="1" dirty="0" smtClean="0">
                <a:latin typeface="Arial" pitchFamily="34" charset="0"/>
                <a:cs typeface="Arial" pitchFamily="34" charset="0"/>
              </a:rPr>
              <a:t>AXE D’INTERVENTION GL </a:t>
            </a:r>
            <a:r>
              <a:rPr lang="fr-FR" sz="2400" b="1" dirty="0" smtClean="0">
                <a:solidFill>
                  <a:srgbClr val="FFFF00"/>
                </a:solidFill>
                <a:latin typeface="Arial Black" pitchFamily="34" charset="0"/>
                <a:cs typeface="Arial" pitchFamily="34" charset="0"/>
              </a:rPr>
              <a:t>2</a:t>
            </a:r>
            <a:endParaRPr lang="fr-FR" sz="1600" b="1" dirty="0">
              <a:solidFill>
                <a:srgbClr val="FFFF00"/>
              </a:solidFill>
              <a:latin typeface="Arial Black" pitchFamily="34" charset="0"/>
              <a:cs typeface="Arial" pitchFamily="34" charset="0"/>
            </a:endParaRPr>
          </a:p>
        </p:txBody>
      </p:sp>
      <p:sp>
        <p:nvSpPr>
          <p:cNvPr id="15" name="Rectangle 14"/>
          <p:cNvSpPr/>
          <p:nvPr/>
        </p:nvSpPr>
        <p:spPr>
          <a:xfrm>
            <a:off x="1619672" y="1268760"/>
            <a:ext cx="7272808" cy="43204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fr-FR" sz="1700" b="1" dirty="0" smtClean="0">
                <a:solidFill>
                  <a:schemeClr val="tx1"/>
                </a:solidFill>
                <a:latin typeface="Times New Roman" pitchFamily="18" charset="0"/>
                <a:cs typeface="Times New Roman" pitchFamily="18" charset="0"/>
              </a:rPr>
              <a:t>RE-DIMENSIONNEMENT DE CERTAINS EQUIPEMENTS</a:t>
            </a:r>
          </a:p>
        </p:txBody>
      </p:sp>
      <p:sp>
        <p:nvSpPr>
          <p:cNvPr id="16" name="Rectangle 15"/>
          <p:cNvSpPr/>
          <p:nvPr/>
        </p:nvSpPr>
        <p:spPr>
          <a:xfrm>
            <a:off x="1403648" y="5157192"/>
            <a:ext cx="7560840" cy="1121846"/>
          </a:xfrm>
          <a:prstGeom prst="rect">
            <a:avLst/>
          </a:prstGeom>
        </p:spPr>
        <p:txBody>
          <a:bodyPr wrap="square">
            <a:spAutoFit/>
          </a:bodyPr>
          <a:lstStyle/>
          <a:p>
            <a:pPr marL="285750" indent="-285750">
              <a:buFont typeface="Courier New" panose="02070309020205020404" pitchFamily="49" charset="0"/>
              <a:buChar char="o"/>
            </a:pPr>
            <a:r>
              <a:rPr lang="fr-FR" sz="1400" b="1" dirty="0" smtClean="0">
                <a:latin typeface="Arial" pitchFamily="34" charset="0"/>
                <a:cs typeface="Arial" pitchFamily="34" charset="0"/>
              </a:rPr>
              <a:t>La pompe eau traitée de </a:t>
            </a:r>
            <a:r>
              <a:rPr lang="fr-FR" sz="1400" b="1" dirty="0" err="1" smtClean="0">
                <a:latin typeface="Arial" pitchFamily="34" charset="0"/>
                <a:cs typeface="Arial" pitchFamily="34" charset="0"/>
              </a:rPr>
              <a:t>Gaé</a:t>
            </a:r>
            <a:endParaRPr lang="fr-FR" sz="1400" dirty="0" smtClean="0">
              <a:latin typeface="Arial" pitchFamily="34" charset="0"/>
              <a:cs typeface="Arial" pitchFamily="34" charset="0"/>
            </a:endParaRPr>
          </a:p>
          <a:p>
            <a:pPr marL="742950" lvl="1" indent="-285750" algn="just">
              <a:lnSpc>
                <a:spcPct val="120000"/>
              </a:lnSpc>
              <a:spcBef>
                <a:spcPts val="300"/>
              </a:spcBef>
              <a:spcAft>
                <a:spcPts val="300"/>
              </a:spcAft>
              <a:buFont typeface="Arial" pitchFamily="34" charset="0"/>
              <a:buChar char="•"/>
            </a:pPr>
            <a:r>
              <a:rPr lang="fr-FR" sz="1400" dirty="0" smtClean="0">
                <a:latin typeface="Arial" pitchFamily="34" charset="0"/>
                <a:cs typeface="Arial" pitchFamily="34" charset="0"/>
              </a:rPr>
              <a:t>La pompe initialement installée avait un mauvais rendement. Son remplacement par une pompe de 7KW a fait passer la consommation spécifique de la station de </a:t>
            </a:r>
            <a:r>
              <a:rPr lang="fr-FR" sz="1400" b="1" i="1" dirty="0" smtClean="0">
                <a:latin typeface="Arial" pitchFamily="34" charset="0"/>
                <a:cs typeface="Arial" pitchFamily="34" charset="0"/>
              </a:rPr>
              <a:t>0,46</a:t>
            </a:r>
            <a:r>
              <a:rPr lang="fr-FR" sz="1400" b="1" i="1" baseline="30000" dirty="0" smtClean="0">
                <a:latin typeface="Arial" pitchFamily="34" charset="0"/>
                <a:cs typeface="Arial" pitchFamily="34" charset="0"/>
              </a:rPr>
              <a:t> </a:t>
            </a:r>
            <a:r>
              <a:rPr lang="fr-FR" sz="1400" b="1" i="1" dirty="0" smtClean="0">
                <a:latin typeface="Arial" pitchFamily="34" charset="0"/>
                <a:cs typeface="Arial" pitchFamily="34" charset="0"/>
              </a:rPr>
              <a:t>à 0,36 </a:t>
            </a:r>
            <a:r>
              <a:rPr lang="fr-FR" sz="1400" b="1" i="1" dirty="0">
                <a:latin typeface="Arial" pitchFamily="34" charset="0"/>
                <a:cs typeface="Arial" pitchFamily="34" charset="0"/>
              </a:rPr>
              <a:t>KWh/m</a:t>
            </a:r>
            <a:r>
              <a:rPr lang="fr-FR" sz="1400" b="1" i="1" baseline="30000" dirty="0">
                <a:latin typeface="Arial" pitchFamily="34" charset="0"/>
                <a:cs typeface="Arial" pitchFamily="34" charset="0"/>
              </a:rPr>
              <a:t>3</a:t>
            </a:r>
            <a:endParaRPr lang="fr-FR" sz="1400" b="1" i="1" dirty="0" smtClean="0">
              <a:latin typeface="Arial" pitchFamily="34" charset="0"/>
              <a:cs typeface="Arial" pitchFamily="34" charset="0"/>
            </a:endParaRPr>
          </a:p>
        </p:txBody>
      </p:sp>
    </p:spTree>
    <p:extLst>
      <p:ext uri="{BB962C8B-B14F-4D97-AF65-F5344CB8AC3E}">
        <p14:creationId xmlns="" xmlns:p14="http://schemas.microsoft.com/office/powerpoint/2010/main" val="316760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15"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75656" y="1412776"/>
            <a:ext cx="7416824" cy="2200602"/>
          </a:xfrm>
          <a:prstGeom prst="rect">
            <a:avLst/>
          </a:prstGeom>
        </p:spPr>
        <p:txBody>
          <a:bodyPr wrap="square">
            <a:spAutoFit/>
          </a:bodyPr>
          <a:lstStyle/>
          <a:p>
            <a:pPr marL="273050" indent="-273050">
              <a:spcBef>
                <a:spcPts val="300"/>
              </a:spcBef>
              <a:spcAft>
                <a:spcPts val="300"/>
              </a:spcAft>
              <a:buFont typeface="Courier New" pitchFamily="49" charset="0"/>
              <a:buChar char="o"/>
            </a:pPr>
            <a:r>
              <a:rPr lang="fr-FR" sz="1600" dirty="0" smtClean="0">
                <a:latin typeface="Arial" pitchFamily="34" charset="0"/>
                <a:cs typeface="Arial" pitchFamily="34" charset="0"/>
              </a:rPr>
              <a:t>Faucardage et curage des prises d’eau pour éviter l’obturation de l’aspiration des pompes </a:t>
            </a:r>
            <a:r>
              <a:rPr lang="fr-FR" sz="1600" i="1" dirty="0" smtClean="0">
                <a:latin typeface="Arial" pitchFamily="34" charset="0"/>
                <a:cs typeface="Arial" pitchFamily="34" charset="0"/>
              </a:rPr>
              <a:t>(surconsommation d’énergie)</a:t>
            </a:r>
            <a:endParaRPr lang="fr-FR" sz="1600" dirty="0" smtClean="0">
              <a:latin typeface="Arial" pitchFamily="34" charset="0"/>
              <a:cs typeface="Arial" pitchFamily="34" charset="0"/>
            </a:endParaRPr>
          </a:p>
          <a:p>
            <a:pPr marL="273050" indent="-273050">
              <a:spcBef>
                <a:spcPts val="300"/>
              </a:spcBef>
              <a:spcAft>
                <a:spcPts val="300"/>
              </a:spcAft>
              <a:buFont typeface="Courier New" pitchFamily="49" charset="0"/>
              <a:buChar char="o"/>
            </a:pPr>
            <a:r>
              <a:rPr lang="fr-FR" sz="1600" dirty="0" smtClean="0">
                <a:latin typeface="Arial" pitchFamily="34" charset="0"/>
                <a:cs typeface="Arial" pitchFamily="34" charset="0"/>
              </a:rPr>
              <a:t> Entretien des armoires électriques</a:t>
            </a:r>
          </a:p>
          <a:p>
            <a:pPr marL="273050" indent="-273050">
              <a:spcBef>
                <a:spcPts val="300"/>
              </a:spcBef>
              <a:spcAft>
                <a:spcPts val="300"/>
              </a:spcAft>
              <a:buFont typeface="Courier New" pitchFamily="49" charset="0"/>
              <a:buChar char="o"/>
            </a:pPr>
            <a:r>
              <a:rPr lang="fr-FR" sz="1600" dirty="0" smtClean="0">
                <a:latin typeface="Arial" pitchFamily="34" charset="0"/>
                <a:cs typeface="Arial" pitchFamily="34" charset="0"/>
              </a:rPr>
              <a:t>Mise en place d’automatismes de fonctionnement des pompes;</a:t>
            </a:r>
          </a:p>
          <a:p>
            <a:pPr marL="273050" indent="-273050">
              <a:spcBef>
                <a:spcPts val="300"/>
              </a:spcBef>
              <a:spcAft>
                <a:spcPts val="300"/>
              </a:spcAft>
              <a:buFont typeface="Courier New" pitchFamily="49" charset="0"/>
              <a:buChar char="o"/>
            </a:pPr>
            <a:r>
              <a:rPr lang="fr-FR" sz="1600" dirty="0" smtClean="0">
                <a:latin typeface="Arial" pitchFamily="34" charset="0"/>
                <a:cs typeface="Arial" pitchFamily="34" charset="0"/>
              </a:rPr>
              <a:t>Remplacement de certains équipements par des équipements de qualité </a:t>
            </a:r>
          </a:p>
          <a:p>
            <a:pPr marL="273050" indent="-273050">
              <a:spcBef>
                <a:spcPts val="300"/>
              </a:spcBef>
              <a:spcAft>
                <a:spcPts val="300"/>
              </a:spcAft>
              <a:buFont typeface="Courier New" pitchFamily="49" charset="0"/>
              <a:buChar char="o"/>
            </a:pPr>
            <a:r>
              <a:rPr lang="fr-FR" sz="1600" dirty="0" smtClean="0">
                <a:latin typeface="Arial" pitchFamily="34" charset="0"/>
                <a:cs typeface="Arial" pitchFamily="34" charset="0"/>
              </a:rPr>
              <a:t> Remplacement de différentes sections de câble</a:t>
            </a:r>
          </a:p>
          <a:p>
            <a:pPr marL="273050" indent="-273050">
              <a:spcBef>
                <a:spcPts val="300"/>
              </a:spcBef>
              <a:spcAft>
                <a:spcPts val="300"/>
              </a:spcAft>
              <a:buFont typeface="Courier New" pitchFamily="49" charset="0"/>
              <a:buChar char="o"/>
            </a:pPr>
            <a:r>
              <a:rPr lang="fr-FR" sz="1600" dirty="0" smtClean="0">
                <a:latin typeface="Arial" pitchFamily="34" charset="0"/>
                <a:cs typeface="Arial" pitchFamily="34" charset="0"/>
              </a:rPr>
              <a:t>Etc.</a:t>
            </a:r>
          </a:p>
        </p:txBody>
      </p:sp>
      <p:graphicFrame>
        <p:nvGraphicFramePr>
          <p:cNvPr id="13" name="Objet 12"/>
          <p:cNvGraphicFramePr>
            <a:graphicFrameLocks noChangeAspect="1"/>
          </p:cNvGraphicFramePr>
          <p:nvPr>
            <p:extLst>
              <p:ext uri="{D42A27DB-BD31-4B8C-83A1-F6EECF244321}">
                <p14:modId xmlns="" xmlns:p14="http://schemas.microsoft.com/office/powerpoint/2010/main" val="2348576307"/>
              </p:ext>
            </p:extLst>
          </p:nvPr>
        </p:nvGraphicFramePr>
        <p:xfrm>
          <a:off x="1691680" y="3717032"/>
          <a:ext cx="6696744" cy="2638014"/>
        </p:xfrm>
        <a:graphic>
          <a:graphicData uri="http://schemas.openxmlformats.org/presentationml/2006/ole">
            <p:oleObj spid="_x0000_s7177" name="Feuille de calcul" r:id="rId3" imgW="4045306" imgH="3196708" progId="Excel.Sheet.12">
              <p:embed/>
            </p:oleObj>
          </a:graphicData>
        </a:graphic>
      </p:graphicFrame>
      <p:sp>
        <p:nvSpPr>
          <p:cNvPr id="16" name="ZoneTexte 9"/>
          <p:cNvSpPr txBox="1">
            <a:spLocks noGrp="1" noChangeArrowheads="1"/>
          </p:cNvSpPr>
          <p:nvPr>
            <p:ph type="title"/>
          </p:nvPr>
        </p:nvSpPr>
        <p:spPr bwMode="auto">
          <a:xfrm>
            <a:off x="1475656" y="383305"/>
            <a:ext cx="7416824" cy="461665"/>
          </a:xfrm>
          <a:prstGeom prst="rect">
            <a:avLst/>
          </a:prstGeom>
          <a:solidFill>
            <a:srgbClr val="F4FEB8"/>
          </a:solidFill>
          <a:ln w="9525">
            <a:noFill/>
            <a:miter lim="800000"/>
            <a:headEnd/>
            <a:tailEnd/>
          </a:ln>
        </p:spPr>
        <p:txBody>
          <a:bodyPr wrap="square">
            <a:spAutoFit/>
          </a:bodyPr>
          <a:lstStyle/>
          <a:p>
            <a:r>
              <a:rPr lang="fr-FR" sz="2400" b="1" dirty="0">
                <a:solidFill>
                  <a:srgbClr val="0000FF"/>
                </a:solidFill>
                <a:latin typeface="Century Gothic" pitchFamily="34" charset="0"/>
              </a:rPr>
              <a:t>OPTIMISATION ENERGETIQUE </a:t>
            </a:r>
            <a:r>
              <a:rPr lang="fr-FR" sz="2400" b="1" dirty="0" smtClean="0">
                <a:solidFill>
                  <a:srgbClr val="0000FF"/>
                </a:solidFill>
                <a:latin typeface="Century Gothic" pitchFamily="34" charset="0"/>
              </a:rPr>
              <a:t>GL 4/4</a:t>
            </a:r>
          </a:p>
        </p:txBody>
      </p:sp>
      <p:sp>
        <p:nvSpPr>
          <p:cNvPr id="10" name="Pentagone 9"/>
          <p:cNvSpPr/>
          <p:nvPr/>
        </p:nvSpPr>
        <p:spPr>
          <a:xfrm>
            <a:off x="323528" y="1484784"/>
            <a:ext cx="1008112" cy="4896544"/>
          </a:xfrm>
          <a:prstGeom prst="homePlate">
            <a:avLst>
              <a:gd name="adj" fmla="val 5515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fr-FR" sz="1600" b="1" dirty="0" smtClean="0">
                <a:latin typeface="Arial" pitchFamily="34" charset="0"/>
                <a:cs typeface="Arial" pitchFamily="34" charset="0"/>
              </a:rPr>
              <a:t>AXE D’INTERVENTION GL </a:t>
            </a:r>
            <a:r>
              <a:rPr lang="fr-FR" sz="2400" b="1" dirty="0" smtClean="0">
                <a:solidFill>
                  <a:srgbClr val="FFFF00"/>
                </a:solidFill>
                <a:latin typeface="Arial Black" pitchFamily="34" charset="0"/>
                <a:cs typeface="Arial" pitchFamily="34" charset="0"/>
              </a:rPr>
              <a:t>3</a:t>
            </a:r>
            <a:endParaRPr lang="fr-FR" sz="1600" b="1" dirty="0">
              <a:solidFill>
                <a:srgbClr val="FFFF00"/>
              </a:solidFill>
              <a:latin typeface="Arial Black" pitchFamily="34" charset="0"/>
              <a:cs typeface="Arial" pitchFamily="34" charset="0"/>
            </a:endParaRPr>
          </a:p>
        </p:txBody>
      </p:sp>
      <p:sp>
        <p:nvSpPr>
          <p:cNvPr id="11" name="Rectangle 10"/>
          <p:cNvSpPr/>
          <p:nvPr/>
        </p:nvSpPr>
        <p:spPr>
          <a:xfrm>
            <a:off x="1619672" y="908720"/>
            <a:ext cx="7272808" cy="43204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fr-FR" sz="1700" b="1" dirty="0" smtClean="0">
                <a:solidFill>
                  <a:schemeClr val="tx1"/>
                </a:solidFill>
                <a:latin typeface="Times New Roman" pitchFamily="18" charset="0"/>
                <a:cs typeface="Times New Roman" pitchFamily="18" charset="0"/>
              </a:rPr>
              <a:t>MAINTENANCE DES INSTALLATIONS</a:t>
            </a:r>
          </a:p>
        </p:txBody>
      </p:sp>
    </p:spTree>
    <p:extLst>
      <p:ext uri="{BB962C8B-B14F-4D97-AF65-F5344CB8AC3E}">
        <p14:creationId xmlns="" xmlns:p14="http://schemas.microsoft.com/office/powerpoint/2010/main" val="210101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1619672" y="332656"/>
            <a:ext cx="7524328" cy="576064"/>
          </a:xfrm>
          <a:solidFill>
            <a:schemeClr val="accent1">
              <a:lumMod val="50000"/>
            </a:schemeClr>
          </a:solidFill>
        </p:spPr>
        <p:txBody>
          <a:bodyPr>
            <a:noAutofit/>
          </a:bodyPr>
          <a:lstStyle/>
          <a:p>
            <a:pPr eaLnBrk="1" hangingPunct="1"/>
            <a:r>
              <a:rPr lang="fr-FR" sz="2400" b="1" dirty="0" smtClean="0">
                <a:solidFill>
                  <a:srgbClr val="F4FEB8"/>
                </a:solidFill>
                <a:latin typeface="Vani" pitchFamily="34" charset="0"/>
                <a:cs typeface="Vani" pitchFamily="34" charset="0"/>
              </a:rPr>
              <a:t>PLAN DE L’EXPOSÉ</a:t>
            </a:r>
          </a:p>
        </p:txBody>
      </p:sp>
      <p:sp>
        <p:nvSpPr>
          <p:cNvPr id="5" name="Rectangle 3"/>
          <p:cNvSpPr>
            <a:spLocks noGrp="1"/>
          </p:cNvSpPr>
          <p:nvPr>
            <p:ph idx="1"/>
          </p:nvPr>
        </p:nvSpPr>
        <p:spPr>
          <a:xfrm>
            <a:off x="0" y="1700808"/>
            <a:ext cx="9144000" cy="4176464"/>
          </a:xfrm>
        </p:spPr>
        <p:txBody>
          <a:bodyPr>
            <a:noAutofit/>
          </a:bodyPr>
          <a:lstStyle/>
          <a:p>
            <a:pPr marL="457200" indent="-457200" eaLnBrk="1" hangingPunct="1">
              <a:lnSpc>
                <a:spcPct val="120000"/>
              </a:lnSpc>
              <a:spcBef>
                <a:spcPct val="40000"/>
              </a:spcBef>
              <a:buFont typeface="+mj-lt"/>
              <a:buAutoNum type="arabicPeriod"/>
            </a:pPr>
            <a:r>
              <a:rPr lang="fr-FR" sz="2600" b="1" dirty="0" smtClean="0">
                <a:latin typeface="Century Gothic" pitchFamily="34" charset="0"/>
                <a:cs typeface="Arial" pitchFamily="34" charset="0"/>
              </a:rPr>
              <a:t>PRESENTATION SUCCINCTE DE SEOH</a:t>
            </a:r>
          </a:p>
          <a:p>
            <a:pPr marL="457200" indent="-457200" eaLnBrk="1" hangingPunct="1">
              <a:lnSpc>
                <a:spcPct val="120000"/>
              </a:lnSpc>
              <a:spcBef>
                <a:spcPct val="40000"/>
              </a:spcBef>
              <a:buFont typeface="+mj-lt"/>
              <a:buAutoNum type="arabicPeriod"/>
            </a:pPr>
            <a:r>
              <a:rPr lang="fr-FR" sz="2600" b="1" dirty="0" smtClean="0">
                <a:latin typeface="Century Gothic" pitchFamily="34" charset="0"/>
                <a:cs typeface="Arial" pitchFamily="34" charset="0"/>
              </a:rPr>
              <a:t>PRESENTATION DU PARC DU SOUS PERIMETRE NDP </a:t>
            </a:r>
          </a:p>
          <a:p>
            <a:pPr marL="457200" indent="-457200">
              <a:lnSpc>
                <a:spcPct val="120000"/>
              </a:lnSpc>
              <a:spcBef>
                <a:spcPct val="40000"/>
              </a:spcBef>
              <a:buFont typeface="+mj-lt"/>
              <a:buAutoNum type="arabicPeriod"/>
            </a:pPr>
            <a:r>
              <a:rPr lang="fr-FR" sz="2600" b="1" dirty="0" smtClean="0">
                <a:latin typeface="Century Gothic" pitchFamily="34" charset="0"/>
                <a:cs typeface="Arial" pitchFamily="34" charset="0"/>
              </a:rPr>
              <a:t>PRESENTATION DU PARC DU SOUS PERIMETRE GL</a:t>
            </a:r>
          </a:p>
          <a:p>
            <a:pPr marL="457200" indent="-457200" eaLnBrk="1" hangingPunct="1">
              <a:lnSpc>
                <a:spcPct val="120000"/>
              </a:lnSpc>
              <a:spcBef>
                <a:spcPct val="40000"/>
              </a:spcBef>
              <a:buFont typeface="+mj-lt"/>
              <a:buAutoNum type="arabicPeriod"/>
            </a:pPr>
            <a:r>
              <a:rPr lang="fr-FR" sz="2600" b="1" dirty="0" smtClean="0">
                <a:latin typeface="Century Gothic" pitchFamily="34" charset="0"/>
                <a:cs typeface="Arial" pitchFamily="34" charset="0"/>
              </a:rPr>
              <a:t>PROBLEMES ENERGETIQUES ET SOLUTIONS NDP</a:t>
            </a:r>
          </a:p>
          <a:p>
            <a:pPr marL="457200" indent="-457200">
              <a:lnSpc>
                <a:spcPct val="120000"/>
              </a:lnSpc>
              <a:spcBef>
                <a:spcPct val="40000"/>
              </a:spcBef>
              <a:buFont typeface="+mj-lt"/>
              <a:buAutoNum type="arabicPeriod"/>
            </a:pPr>
            <a:r>
              <a:rPr lang="fr-FR" sz="2600" b="1" dirty="0" smtClean="0">
                <a:latin typeface="Century Gothic" pitchFamily="34" charset="0"/>
                <a:cs typeface="Arial" pitchFamily="34" charset="0"/>
              </a:rPr>
              <a:t>PROBLEMES ENERGETIQUES ET SOLUTIONS</a:t>
            </a:r>
          </a:p>
        </p:txBody>
      </p:sp>
    </p:spTree>
    <p:extLst>
      <p:ext uri="{BB962C8B-B14F-4D97-AF65-F5344CB8AC3E}">
        <p14:creationId xmlns="" xmlns:p14="http://schemas.microsoft.com/office/powerpoint/2010/main" val="17853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eau"/>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itre 1"/>
          <p:cNvSpPr>
            <a:spLocks noGrp="1"/>
          </p:cNvSpPr>
          <p:nvPr>
            <p:ph type="title"/>
          </p:nvPr>
        </p:nvSpPr>
        <p:spPr>
          <a:xfrm>
            <a:off x="0" y="1484784"/>
            <a:ext cx="9144000" cy="3024336"/>
          </a:xfrm>
          <a:noFill/>
        </p:spPr>
        <p:txBody>
          <a:bodyPr vert="horz" lIns="91440" tIns="45720" rIns="91440" bIns="45720" rtlCol="0" anchor="ctr">
            <a:noAutofit/>
          </a:bodyPr>
          <a:lstStyle/>
          <a:p>
            <a:pPr marL="514350" indent="-504000">
              <a:spcBef>
                <a:spcPts val="600"/>
              </a:spcBef>
              <a:defRPr/>
            </a:pPr>
            <a:r>
              <a:rPr lang="fr-FR" sz="4000" b="1" dirty="0" smtClean="0">
                <a:solidFill>
                  <a:srgbClr val="F4FEB8"/>
                </a:solidFill>
                <a:latin typeface="Vani" pitchFamily="34" charset="0"/>
                <a:cs typeface="Vani" pitchFamily="34" charset="0"/>
              </a:rPr>
              <a:t>MERCI DE VOTRE ATTENTION</a:t>
            </a:r>
            <a:endParaRPr lang="fr-FR" sz="4000" b="1" dirty="0">
              <a:solidFill>
                <a:srgbClr val="F4FEB8"/>
              </a:solidFill>
              <a:latin typeface="Vani" pitchFamily="34" charset="0"/>
              <a:cs typeface="Vani" pitchFamily="34" charset="0"/>
            </a:endParaRPr>
          </a:p>
        </p:txBody>
      </p:sp>
    </p:spTree>
    <p:extLst>
      <p:ext uri="{BB962C8B-B14F-4D97-AF65-F5344CB8AC3E}">
        <p14:creationId xmlns="" xmlns:p14="http://schemas.microsoft.com/office/powerpoint/2010/main" val="87703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9"/>
          <p:cNvSpPr txBox="1">
            <a:spLocks noChangeArrowheads="1"/>
          </p:cNvSpPr>
          <p:nvPr/>
        </p:nvSpPr>
        <p:spPr bwMode="auto">
          <a:xfrm>
            <a:off x="1547664" y="402431"/>
            <a:ext cx="7416824" cy="461665"/>
          </a:xfrm>
          <a:prstGeom prst="rect">
            <a:avLst/>
          </a:prstGeom>
          <a:solidFill>
            <a:srgbClr val="F4FEB8"/>
          </a:solidFill>
          <a:ln w="9525">
            <a:noFill/>
            <a:miter lim="800000"/>
            <a:headEnd/>
            <a:tailEnd/>
          </a:ln>
        </p:spPr>
        <p:txBody>
          <a:bodyPr wrap="square">
            <a:spAutoFit/>
          </a:bodyPr>
          <a:lstStyle/>
          <a:p>
            <a:pPr algn="ctr"/>
            <a:r>
              <a:rPr lang="fr-FR" sz="2400" b="1" dirty="0" smtClean="0">
                <a:solidFill>
                  <a:srgbClr val="0000FF"/>
                </a:solidFill>
                <a:latin typeface="Century Gothic" pitchFamily="34" charset="0"/>
              </a:rPr>
              <a:t>PRESENTATION SUCCINCTE DE SEOH 1/3</a:t>
            </a:r>
          </a:p>
        </p:txBody>
      </p:sp>
      <p:sp>
        <p:nvSpPr>
          <p:cNvPr id="6" name="Rectangle 5"/>
          <p:cNvSpPr/>
          <p:nvPr/>
        </p:nvSpPr>
        <p:spPr>
          <a:xfrm>
            <a:off x="1619672" y="1052736"/>
            <a:ext cx="7344816" cy="877163"/>
          </a:xfrm>
          <a:prstGeom prst="rect">
            <a:avLst/>
          </a:prstGeom>
          <a:solidFill>
            <a:schemeClr val="bg1">
              <a:lumMod val="95000"/>
            </a:schemeClr>
          </a:solidFill>
        </p:spPr>
        <p:txBody>
          <a:bodyPr wrap="square">
            <a:spAutoFit/>
          </a:bodyPr>
          <a:lstStyle/>
          <a:p>
            <a:pPr marL="265113" indent="-265113">
              <a:spcBef>
                <a:spcPts val="300"/>
              </a:spcBef>
              <a:spcAft>
                <a:spcPts val="300"/>
              </a:spcAft>
              <a:buFont typeface="Arial" pitchFamily="34" charset="0"/>
              <a:buChar char="•"/>
            </a:pPr>
            <a:r>
              <a:rPr lang="fr-FR" sz="1700" b="1" dirty="0" smtClean="0">
                <a:latin typeface="Times New Roman" pitchFamily="18" charset="0"/>
                <a:cs typeface="Times New Roman" pitchFamily="18" charset="0"/>
              </a:rPr>
              <a:t>SEOH est une société anonyme de droit sénégalais chargé de l’exploitation des systèmes d’eau potable du </a:t>
            </a:r>
            <a:r>
              <a:rPr lang="fr-FR" sz="1700" b="1" dirty="0" err="1" smtClean="0">
                <a:latin typeface="Times New Roman" pitchFamily="18" charset="0"/>
                <a:cs typeface="Times New Roman" pitchFamily="18" charset="0"/>
              </a:rPr>
              <a:t>Notto</a:t>
            </a:r>
            <a:r>
              <a:rPr lang="fr-FR" sz="1700" b="1" dirty="0" smtClean="0">
                <a:latin typeface="Times New Roman" pitchFamily="18" charset="0"/>
                <a:cs typeface="Times New Roman" pitchFamily="18" charset="0"/>
              </a:rPr>
              <a:t>-</a:t>
            </a:r>
            <a:r>
              <a:rPr lang="fr-FR" sz="1700" b="1" dirty="0" err="1" smtClean="0">
                <a:latin typeface="Times New Roman" pitchFamily="18" charset="0"/>
                <a:cs typeface="Times New Roman" pitchFamily="18" charset="0"/>
              </a:rPr>
              <a:t>Diosmone</a:t>
            </a:r>
            <a:r>
              <a:rPr lang="fr-FR" sz="1700" b="1" dirty="0" smtClean="0">
                <a:latin typeface="Times New Roman" pitchFamily="18" charset="0"/>
                <a:cs typeface="Times New Roman" pitchFamily="18" charset="0"/>
              </a:rPr>
              <a:t>-</a:t>
            </a:r>
            <a:r>
              <a:rPr lang="fr-FR" sz="1700" b="1" dirty="0" err="1" smtClean="0">
                <a:latin typeface="Times New Roman" pitchFamily="18" charset="0"/>
                <a:cs typeface="Times New Roman" pitchFamily="18" charset="0"/>
              </a:rPr>
              <a:t>Palmarin</a:t>
            </a:r>
            <a:r>
              <a:rPr lang="fr-FR" sz="1700" b="1" dirty="0" smtClean="0">
                <a:latin typeface="Times New Roman" pitchFamily="18" charset="0"/>
                <a:cs typeface="Times New Roman" pitchFamily="18" charset="0"/>
              </a:rPr>
              <a:t> et du </a:t>
            </a:r>
            <a:r>
              <a:rPr lang="fr-FR" sz="1700" b="1" dirty="0" err="1" smtClean="0">
                <a:latin typeface="Times New Roman" pitchFamily="18" charset="0"/>
                <a:cs typeface="Times New Roman" pitchFamily="18" charset="0"/>
              </a:rPr>
              <a:t>Gorom</a:t>
            </a:r>
            <a:r>
              <a:rPr lang="fr-FR" sz="1700" b="1" dirty="0" smtClean="0">
                <a:latin typeface="Times New Roman" pitchFamily="18" charset="0"/>
                <a:cs typeface="Times New Roman" pitchFamily="18" charset="0"/>
              </a:rPr>
              <a:t> </a:t>
            </a:r>
            <a:r>
              <a:rPr lang="fr-FR" sz="1700" b="1" dirty="0" err="1" smtClean="0">
                <a:latin typeface="Times New Roman" pitchFamily="18" charset="0"/>
                <a:cs typeface="Times New Roman" pitchFamily="18" charset="0"/>
              </a:rPr>
              <a:t>Lampsar</a:t>
            </a:r>
            <a:r>
              <a:rPr lang="fr-FR" sz="1700" b="1" dirty="0" smtClean="0">
                <a:latin typeface="Times New Roman" pitchFamily="18" charset="0"/>
                <a:cs typeface="Times New Roman" pitchFamily="18" charset="0"/>
              </a:rPr>
              <a:t> par contrat d’affermage avec l’OFOR.</a:t>
            </a:r>
          </a:p>
        </p:txBody>
      </p:sp>
      <p:sp>
        <p:nvSpPr>
          <p:cNvPr id="7" name="Flèche droite 6"/>
          <p:cNvSpPr/>
          <p:nvPr/>
        </p:nvSpPr>
        <p:spPr>
          <a:xfrm>
            <a:off x="179512" y="4869160"/>
            <a:ext cx="8712968" cy="1080120"/>
          </a:xfrm>
          <a:prstGeom prst="rightArrow">
            <a:avLst>
              <a:gd name="adj1" fmla="val 50000"/>
              <a:gd name="adj2" fmla="val 97264"/>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6156176" y="5013176"/>
            <a:ext cx="1152128" cy="792088"/>
          </a:xfrm>
          <a:prstGeom prst="ellipse">
            <a:avLst/>
          </a:prstGeom>
          <a:solidFill>
            <a:srgbClr val="002060"/>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fr-FR" sz="1200" b="1" dirty="0" smtClean="0">
                <a:solidFill>
                  <a:srgbClr val="FFFF00"/>
                </a:solidFill>
                <a:latin typeface="Arial" pitchFamily="34" charset="0"/>
                <a:cs typeface="Arial" pitchFamily="34" charset="0"/>
              </a:rPr>
              <a:t>1</a:t>
            </a:r>
            <a:r>
              <a:rPr lang="fr-FR" sz="1200" b="1" baseline="30000" dirty="0" smtClean="0">
                <a:solidFill>
                  <a:srgbClr val="FFFF00"/>
                </a:solidFill>
                <a:latin typeface="Arial" pitchFamily="34" charset="0"/>
                <a:cs typeface="Arial" pitchFamily="34" charset="0"/>
              </a:rPr>
              <a:t>er</a:t>
            </a:r>
            <a:r>
              <a:rPr lang="fr-FR" sz="1200" b="1" dirty="0" smtClean="0">
                <a:solidFill>
                  <a:srgbClr val="FFFF00"/>
                </a:solidFill>
                <a:latin typeface="Arial" pitchFamily="34" charset="0"/>
                <a:cs typeface="Arial" pitchFamily="34" charset="0"/>
              </a:rPr>
              <a:t> juillet 2015</a:t>
            </a:r>
            <a:endParaRPr lang="fr-FR" sz="1200" b="1" dirty="0">
              <a:solidFill>
                <a:srgbClr val="FFFF00"/>
              </a:solidFill>
              <a:latin typeface="Arial" pitchFamily="34" charset="0"/>
              <a:cs typeface="Arial" pitchFamily="34" charset="0"/>
            </a:endParaRPr>
          </a:p>
        </p:txBody>
      </p:sp>
      <p:sp>
        <p:nvSpPr>
          <p:cNvPr id="9" name="Ellipse 8"/>
          <p:cNvSpPr/>
          <p:nvPr/>
        </p:nvSpPr>
        <p:spPr>
          <a:xfrm>
            <a:off x="323528" y="4941168"/>
            <a:ext cx="1440160" cy="792088"/>
          </a:xfrm>
          <a:prstGeom prst="ellipse">
            <a:avLst/>
          </a:prstGeom>
          <a:solidFill>
            <a:srgbClr val="002060"/>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fr-FR" sz="1200" b="1" dirty="0" smtClean="0">
                <a:solidFill>
                  <a:srgbClr val="FFFF00"/>
                </a:solidFill>
                <a:latin typeface="Arial" pitchFamily="34" charset="0"/>
                <a:cs typeface="Arial" pitchFamily="34" charset="0"/>
              </a:rPr>
              <a:t>15/10/ 2014</a:t>
            </a:r>
            <a:endParaRPr lang="fr-FR" sz="1200" b="1" dirty="0">
              <a:solidFill>
                <a:srgbClr val="FFFF00"/>
              </a:solidFill>
              <a:latin typeface="Arial" pitchFamily="34" charset="0"/>
              <a:cs typeface="Arial" pitchFamily="34" charset="0"/>
            </a:endParaRPr>
          </a:p>
        </p:txBody>
      </p:sp>
      <p:sp>
        <p:nvSpPr>
          <p:cNvPr id="10" name="Ellipse 9"/>
          <p:cNvSpPr/>
          <p:nvPr/>
        </p:nvSpPr>
        <p:spPr>
          <a:xfrm>
            <a:off x="2123728" y="5013176"/>
            <a:ext cx="1368152" cy="792088"/>
          </a:xfrm>
          <a:prstGeom prst="ellipse">
            <a:avLst/>
          </a:prstGeom>
          <a:solidFill>
            <a:srgbClr val="002060"/>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fr-FR" sz="1200" b="1" dirty="0" smtClean="0">
                <a:solidFill>
                  <a:srgbClr val="FFFF00"/>
                </a:solidFill>
                <a:latin typeface="Arial" pitchFamily="34" charset="0"/>
                <a:cs typeface="Arial" pitchFamily="34" charset="0"/>
              </a:rPr>
              <a:t>04/12/2014</a:t>
            </a:r>
            <a:endParaRPr lang="fr-FR" sz="1200" b="1" dirty="0">
              <a:solidFill>
                <a:srgbClr val="FFFF00"/>
              </a:solidFill>
              <a:latin typeface="Arial" pitchFamily="34" charset="0"/>
              <a:cs typeface="Arial" pitchFamily="34" charset="0"/>
            </a:endParaRPr>
          </a:p>
        </p:txBody>
      </p:sp>
      <p:sp>
        <p:nvSpPr>
          <p:cNvPr id="11" name="ZoneTexte 11"/>
          <p:cNvSpPr txBox="1">
            <a:spLocks noChangeArrowheads="1"/>
          </p:cNvSpPr>
          <p:nvPr/>
        </p:nvSpPr>
        <p:spPr bwMode="auto">
          <a:xfrm rot="-1847362">
            <a:off x="2307899" y="3710482"/>
            <a:ext cx="3725122" cy="338554"/>
          </a:xfrm>
          <a:prstGeom prst="rect">
            <a:avLst/>
          </a:prstGeom>
          <a:solidFill>
            <a:srgbClr val="FFFF00"/>
          </a:solidFill>
          <a:ln w="9525">
            <a:noFill/>
            <a:miter lim="800000"/>
            <a:headEnd/>
            <a:tailEnd/>
          </a:ln>
        </p:spPr>
        <p:txBody>
          <a:bodyPr wrap="none">
            <a:spAutoFit/>
          </a:bodyPr>
          <a:lstStyle/>
          <a:p>
            <a:r>
              <a:rPr lang="fr-FR" sz="1600" b="1" dirty="0" smtClean="0">
                <a:latin typeface="Times New Roman" pitchFamily="18" charset="0"/>
                <a:cs typeface="Times New Roman" pitchFamily="18" charset="0"/>
              </a:rPr>
              <a:t>SIGNATURE CONTRAT OFOR-SEOH</a:t>
            </a:r>
            <a:endParaRPr lang="fr-FR" sz="1600" b="1" dirty="0">
              <a:latin typeface="Times New Roman" pitchFamily="18" charset="0"/>
              <a:cs typeface="Times New Roman" pitchFamily="18" charset="0"/>
            </a:endParaRPr>
          </a:p>
        </p:txBody>
      </p:sp>
      <p:sp>
        <p:nvSpPr>
          <p:cNvPr id="12" name="ZoneTexte 12"/>
          <p:cNvSpPr txBox="1">
            <a:spLocks noChangeArrowheads="1"/>
          </p:cNvSpPr>
          <p:nvPr/>
        </p:nvSpPr>
        <p:spPr bwMode="auto">
          <a:xfrm rot="-1847362">
            <a:off x="6188206" y="3788515"/>
            <a:ext cx="2691071" cy="584775"/>
          </a:xfrm>
          <a:prstGeom prst="rect">
            <a:avLst/>
          </a:prstGeom>
          <a:solidFill>
            <a:srgbClr val="FFFF00"/>
          </a:solidFill>
          <a:ln w="9525">
            <a:noFill/>
            <a:miter lim="800000"/>
            <a:headEnd/>
            <a:tailEnd/>
          </a:ln>
        </p:spPr>
        <p:txBody>
          <a:bodyPr wrap="square">
            <a:spAutoFit/>
          </a:bodyPr>
          <a:lstStyle/>
          <a:p>
            <a:pPr algn="ctr"/>
            <a:r>
              <a:rPr lang="fr-FR" sz="1600" b="1" dirty="0" smtClean="0">
                <a:solidFill>
                  <a:schemeClr val="accent6">
                    <a:lumMod val="50000"/>
                  </a:schemeClr>
                </a:solidFill>
                <a:latin typeface="Times New Roman" pitchFamily="18" charset="0"/>
                <a:cs typeface="Times New Roman" pitchFamily="18" charset="0"/>
              </a:rPr>
              <a:t>DEMARRAGE DE L’EXPLOITATION</a:t>
            </a:r>
            <a:endParaRPr lang="fr-FR" sz="1600" b="1" dirty="0">
              <a:solidFill>
                <a:schemeClr val="accent6">
                  <a:lumMod val="50000"/>
                </a:schemeClr>
              </a:solidFill>
              <a:latin typeface="Times New Roman" pitchFamily="18" charset="0"/>
              <a:cs typeface="Times New Roman" pitchFamily="18" charset="0"/>
            </a:endParaRPr>
          </a:p>
        </p:txBody>
      </p:sp>
      <p:sp>
        <p:nvSpPr>
          <p:cNvPr id="13" name="ZoneTexte 17"/>
          <p:cNvSpPr txBox="1">
            <a:spLocks noChangeArrowheads="1"/>
          </p:cNvSpPr>
          <p:nvPr/>
        </p:nvSpPr>
        <p:spPr bwMode="auto">
          <a:xfrm rot="-1847362">
            <a:off x="611550" y="4053398"/>
            <a:ext cx="2251487" cy="338554"/>
          </a:xfrm>
          <a:prstGeom prst="rect">
            <a:avLst/>
          </a:prstGeom>
          <a:solidFill>
            <a:srgbClr val="FFFF00"/>
          </a:solidFill>
          <a:ln w="9525">
            <a:noFill/>
            <a:miter lim="800000"/>
            <a:headEnd/>
            <a:tailEnd/>
          </a:ln>
        </p:spPr>
        <p:txBody>
          <a:bodyPr wrap="square">
            <a:spAutoFit/>
          </a:bodyPr>
          <a:lstStyle/>
          <a:p>
            <a:r>
              <a:rPr lang="fr-FR" sz="1600" b="1" dirty="0" smtClean="0">
                <a:latin typeface="Times New Roman" pitchFamily="18" charset="0"/>
                <a:cs typeface="Times New Roman" pitchFamily="18" charset="0"/>
              </a:rPr>
              <a:t>CREATION DE SEOH</a:t>
            </a:r>
            <a:endParaRPr lang="fr-FR" sz="1600" b="1" dirty="0">
              <a:latin typeface="Times New Roman" pitchFamily="18" charset="0"/>
              <a:cs typeface="Times New Roman" pitchFamily="18" charset="0"/>
            </a:endParaRPr>
          </a:p>
        </p:txBody>
      </p:sp>
      <p:sp>
        <p:nvSpPr>
          <p:cNvPr id="14" name="Ellipse 13"/>
          <p:cNvSpPr/>
          <p:nvPr/>
        </p:nvSpPr>
        <p:spPr>
          <a:xfrm>
            <a:off x="3923928" y="5013176"/>
            <a:ext cx="1152128" cy="792088"/>
          </a:xfrm>
          <a:prstGeom prst="ellipse">
            <a:avLst/>
          </a:prstGeom>
          <a:solidFill>
            <a:srgbClr val="002060"/>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fr-FR" sz="1200" b="1" dirty="0" err="1" smtClean="0">
                <a:solidFill>
                  <a:srgbClr val="FFFF00"/>
                </a:solidFill>
                <a:latin typeface="Arial" pitchFamily="34" charset="0"/>
                <a:cs typeface="Arial" pitchFamily="34" charset="0"/>
              </a:rPr>
              <a:t>Mai-Juin</a:t>
            </a:r>
            <a:r>
              <a:rPr lang="fr-FR" sz="1200" b="1" dirty="0" smtClean="0">
                <a:solidFill>
                  <a:srgbClr val="FFFF00"/>
                </a:solidFill>
                <a:latin typeface="Arial" pitchFamily="34" charset="0"/>
                <a:cs typeface="Arial" pitchFamily="34" charset="0"/>
              </a:rPr>
              <a:t> 2015</a:t>
            </a:r>
            <a:endParaRPr lang="fr-FR" sz="1200" b="1" dirty="0">
              <a:solidFill>
                <a:srgbClr val="FFFF00"/>
              </a:solidFill>
              <a:latin typeface="Arial" pitchFamily="34" charset="0"/>
              <a:cs typeface="Arial" pitchFamily="34" charset="0"/>
            </a:endParaRPr>
          </a:p>
        </p:txBody>
      </p:sp>
      <p:sp>
        <p:nvSpPr>
          <p:cNvPr id="15" name="ZoneTexte 11"/>
          <p:cNvSpPr txBox="1">
            <a:spLocks noChangeArrowheads="1"/>
          </p:cNvSpPr>
          <p:nvPr/>
        </p:nvSpPr>
        <p:spPr bwMode="auto">
          <a:xfrm rot="-1847362">
            <a:off x="3968302" y="3524633"/>
            <a:ext cx="4687052" cy="338554"/>
          </a:xfrm>
          <a:prstGeom prst="rect">
            <a:avLst/>
          </a:prstGeom>
          <a:solidFill>
            <a:srgbClr val="FFFF00"/>
          </a:solidFill>
          <a:ln w="9525">
            <a:noFill/>
            <a:miter lim="800000"/>
            <a:headEnd/>
            <a:tailEnd/>
          </a:ln>
        </p:spPr>
        <p:txBody>
          <a:bodyPr wrap="none">
            <a:spAutoFit/>
          </a:bodyPr>
          <a:lstStyle/>
          <a:p>
            <a:r>
              <a:rPr lang="fr-FR" sz="1600" b="1" dirty="0" smtClean="0">
                <a:latin typeface="Times New Roman" pitchFamily="18" charset="0"/>
                <a:cs typeface="Times New Roman" pitchFamily="18" charset="0"/>
              </a:rPr>
              <a:t>APPROBATION CONTRAT PAR MHA ET MEFP</a:t>
            </a:r>
            <a:endParaRPr lang="fr-FR" sz="16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6631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D:\Programme Alizés\Programme Alizés\ENDA\Docs enda\Mes documents\Mes images\carteroutesenegal0.gif"/>
          <p:cNvPicPr/>
          <p:nvPr/>
        </p:nvPicPr>
        <p:blipFill>
          <a:blip r:embed="rId2" cstate="print"/>
          <a:srcRect/>
          <a:stretch>
            <a:fillRect/>
          </a:stretch>
        </p:blipFill>
        <p:spPr bwMode="auto">
          <a:xfrm>
            <a:off x="323528" y="1412776"/>
            <a:ext cx="8568952" cy="4896544"/>
          </a:xfrm>
          <a:prstGeom prst="rect">
            <a:avLst/>
          </a:prstGeom>
          <a:noFill/>
          <a:ln w="9525">
            <a:noFill/>
            <a:miter lim="800000"/>
            <a:headEnd/>
            <a:tailEnd/>
          </a:ln>
        </p:spPr>
      </p:pic>
      <p:sp>
        <p:nvSpPr>
          <p:cNvPr id="5" name="Ellipse 4"/>
          <p:cNvSpPr/>
          <p:nvPr/>
        </p:nvSpPr>
        <p:spPr>
          <a:xfrm>
            <a:off x="2987824" y="1484784"/>
            <a:ext cx="1080120" cy="648072"/>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1619672" y="3429000"/>
            <a:ext cx="1296144" cy="86409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6444208" y="1556792"/>
            <a:ext cx="2448272" cy="954107"/>
          </a:xfrm>
          <a:prstGeom prst="rect">
            <a:avLst/>
          </a:prstGeom>
          <a:solidFill>
            <a:schemeClr val="bg1"/>
          </a:solidFill>
        </p:spPr>
        <p:txBody>
          <a:bodyPr wrap="square" rtlCol="0">
            <a:spAutoFit/>
          </a:bodyPr>
          <a:lstStyle/>
          <a:p>
            <a:pPr marL="180975" lvl="1" indent="-180975"/>
            <a:r>
              <a:rPr lang="fr-FR" sz="1400" b="1" dirty="0" smtClean="0">
                <a:solidFill>
                  <a:srgbClr val="C00000"/>
                </a:solidFill>
                <a:latin typeface="Times New Roman" pitchFamily="18" charset="0"/>
                <a:cs typeface="Times New Roman" pitchFamily="18" charset="0"/>
              </a:rPr>
              <a:t>SYSTÈME GL</a:t>
            </a:r>
          </a:p>
          <a:p>
            <a:pPr marL="180975" lvl="1" indent="-180975">
              <a:buFontTx/>
              <a:buChar char="-"/>
            </a:pPr>
            <a:r>
              <a:rPr lang="fr-FR" sz="1400" b="1" dirty="0" smtClean="0">
                <a:latin typeface="Times New Roman" pitchFamily="18" charset="0"/>
                <a:cs typeface="Times New Roman" pitchFamily="18" charset="0"/>
              </a:rPr>
              <a:t>13 UPT</a:t>
            </a:r>
          </a:p>
          <a:p>
            <a:pPr marL="180975" lvl="1" indent="-180975">
              <a:buFontTx/>
              <a:buChar char="-"/>
            </a:pPr>
            <a:r>
              <a:rPr lang="fr-FR" sz="1400" b="1" dirty="0" smtClean="0">
                <a:latin typeface="Times New Roman" pitchFamily="18" charset="0"/>
                <a:cs typeface="Times New Roman" pitchFamily="18" charset="0"/>
              </a:rPr>
              <a:t>100 000 personnes</a:t>
            </a:r>
          </a:p>
          <a:p>
            <a:pPr marL="0" lvl="1"/>
            <a:r>
              <a:rPr lang="fr-FR" sz="1400" b="1" dirty="0" smtClean="0">
                <a:solidFill>
                  <a:srgbClr val="00B050"/>
                </a:solidFill>
                <a:latin typeface="Times New Roman" pitchFamily="18" charset="0"/>
                <a:cs typeface="Times New Roman" pitchFamily="18" charset="0"/>
              </a:rPr>
              <a:t>REGION DE SAINT LOUIS</a:t>
            </a:r>
          </a:p>
        </p:txBody>
      </p:sp>
      <p:sp>
        <p:nvSpPr>
          <p:cNvPr id="8" name="ZoneTexte 7"/>
          <p:cNvSpPr txBox="1"/>
          <p:nvPr/>
        </p:nvSpPr>
        <p:spPr>
          <a:xfrm>
            <a:off x="6012160" y="4581128"/>
            <a:ext cx="2880320" cy="1384995"/>
          </a:xfrm>
          <a:prstGeom prst="rect">
            <a:avLst/>
          </a:prstGeom>
          <a:solidFill>
            <a:schemeClr val="bg1"/>
          </a:solidFill>
        </p:spPr>
        <p:txBody>
          <a:bodyPr wrap="square" rtlCol="0">
            <a:spAutoFit/>
          </a:bodyPr>
          <a:lstStyle/>
          <a:p>
            <a:pPr marL="180975" lvl="1" indent="-180975"/>
            <a:r>
              <a:rPr lang="fr-FR" sz="1400" b="1" dirty="0" smtClean="0">
                <a:solidFill>
                  <a:srgbClr val="C00000"/>
                </a:solidFill>
                <a:latin typeface="Times New Roman" pitchFamily="18" charset="0"/>
                <a:cs typeface="Times New Roman" pitchFamily="18" charset="0"/>
              </a:rPr>
              <a:t>SYSTÈME NDP</a:t>
            </a:r>
          </a:p>
          <a:p>
            <a:pPr marL="180975" lvl="1" indent="-180975">
              <a:buFontTx/>
              <a:buChar char="-"/>
            </a:pPr>
            <a:r>
              <a:rPr lang="fr-FR" sz="1400" b="1" dirty="0" smtClean="0">
                <a:latin typeface="Times New Roman" pitchFamily="18" charset="0"/>
                <a:cs typeface="Times New Roman" pitchFamily="18" charset="0"/>
              </a:rPr>
              <a:t>4 forages</a:t>
            </a:r>
          </a:p>
          <a:p>
            <a:pPr marL="180975" lvl="1" indent="-180975">
              <a:buFontTx/>
              <a:buChar char="-"/>
            </a:pPr>
            <a:r>
              <a:rPr lang="fr-FR" sz="1400" b="1" dirty="0" smtClean="0">
                <a:latin typeface="Times New Roman" pitchFamily="18" charset="0"/>
                <a:cs typeface="Times New Roman" pitchFamily="18" charset="0"/>
              </a:rPr>
              <a:t>2 réservoirs de 2500 m</a:t>
            </a:r>
            <a:r>
              <a:rPr lang="fr-FR" sz="1400" b="1" baseline="30000" dirty="0" smtClean="0">
                <a:latin typeface="Times New Roman" pitchFamily="18" charset="0"/>
                <a:cs typeface="Times New Roman" pitchFamily="18" charset="0"/>
              </a:rPr>
              <a:t>3</a:t>
            </a:r>
            <a:r>
              <a:rPr lang="fr-FR" sz="1400" b="1" dirty="0" smtClean="0">
                <a:latin typeface="Times New Roman" pitchFamily="18" charset="0"/>
                <a:cs typeface="Times New Roman" pitchFamily="18" charset="0"/>
              </a:rPr>
              <a:t> chacun</a:t>
            </a:r>
          </a:p>
          <a:p>
            <a:pPr marL="180975" lvl="1" indent="-180975">
              <a:buFontTx/>
              <a:buChar char="-"/>
            </a:pPr>
            <a:r>
              <a:rPr lang="fr-FR" sz="1400" b="1" dirty="0" smtClean="0">
                <a:latin typeface="Times New Roman" pitchFamily="18" charset="0"/>
                <a:cs typeface="Times New Roman" pitchFamily="18" charset="0"/>
              </a:rPr>
              <a:t>12 châteaux d’eau relais</a:t>
            </a:r>
          </a:p>
          <a:p>
            <a:pPr marL="180975" lvl="1" indent="-180975">
              <a:buFontTx/>
              <a:buChar char="-"/>
            </a:pPr>
            <a:r>
              <a:rPr lang="fr-FR" sz="1400" b="1" dirty="0" smtClean="0">
                <a:latin typeface="Times New Roman" pitchFamily="18" charset="0"/>
                <a:cs typeface="Times New Roman" pitchFamily="18" charset="0"/>
              </a:rPr>
              <a:t>400 000 personnes</a:t>
            </a:r>
          </a:p>
          <a:p>
            <a:pPr marL="0" lvl="1"/>
            <a:r>
              <a:rPr lang="fr-FR" sz="1400" b="1" dirty="0" smtClean="0">
                <a:solidFill>
                  <a:srgbClr val="00B050"/>
                </a:solidFill>
                <a:latin typeface="Times New Roman" pitchFamily="18" charset="0"/>
                <a:cs typeface="Times New Roman" pitchFamily="18" charset="0"/>
              </a:rPr>
              <a:t>REGIONS DE THIES ET FATICK</a:t>
            </a:r>
          </a:p>
        </p:txBody>
      </p:sp>
      <p:cxnSp>
        <p:nvCxnSpPr>
          <p:cNvPr id="10" name="Connecteur droit 9"/>
          <p:cNvCxnSpPr>
            <a:stCxn id="5" idx="6"/>
            <a:endCxn id="7" idx="1"/>
          </p:cNvCxnSpPr>
          <p:nvPr/>
        </p:nvCxnSpPr>
        <p:spPr>
          <a:xfrm>
            <a:off x="4067944" y="1808820"/>
            <a:ext cx="2376264" cy="22502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a:endCxn id="8" idx="1"/>
          </p:cNvCxnSpPr>
          <p:nvPr/>
        </p:nvCxnSpPr>
        <p:spPr>
          <a:xfrm>
            <a:off x="2915816" y="3933056"/>
            <a:ext cx="3096344" cy="134057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ZoneTexte 9"/>
          <p:cNvSpPr txBox="1">
            <a:spLocks noChangeArrowheads="1"/>
          </p:cNvSpPr>
          <p:nvPr/>
        </p:nvSpPr>
        <p:spPr bwMode="auto">
          <a:xfrm>
            <a:off x="1547664" y="402431"/>
            <a:ext cx="7416824" cy="461665"/>
          </a:xfrm>
          <a:prstGeom prst="rect">
            <a:avLst/>
          </a:prstGeom>
          <a:solidFill>
            <a:srgbClr val="F4FEB8"/>
          </a:solidFill>
          <a:ln w="9525">
            <a:noFill/>
            <a:miter lim="800000"/>
            <a:headEnd/>
            <a:tailEnd/>
          </a:ln>
        </p:spPr>
        <p:txBody>
          <a:bodyPr wrap="square">
            <a:spAutoFit/>
          </a:bodyPr>
          <a:lstStyle/>
          <a:p>
            <a:pPr algn="ctr"/>
            <a:r>
              <a:rPr lang="fr-FR" sz="2400" b="1" dirty="0" smtClean="0">
                <a:solidFill>
                  <a:srgbClr val="0000FF"/>
                </a:solidFill>
                <a:latin typeface="Century Gothic" pitchFamily="34" charset="0"/>
              </a:rPr>
              <a:t>PRESENTATION SUCCINCTE DE SEOH 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1680" y="1052736"/>
            <a:ext cx="7056784" cy="332656"/>
          </a:xfrm>
          <a:solidFill>
            <a:schemeClr val="accent1">
              <a:lumMod val="50000"/>
            </a:schemeClr>
          </a:solidFill>
        </p:spPr>
        <p:txBody>
          <a:bodyPr vert="horz" lIns="91440" tIns="45720" rIns="91440" bIns="45720" rtlCol="0" anchor="ctr">
            <a:noAutofit/>
          </a:bodyPr>
          <a:lstStyle/>
          <a:p>
            <a:pPr marL="514350" indent="-504000" algn="l">
              <a:spcBef>
                <a:spcPts val="600"/>
              </a:spcBef>
              <a:spcAft>
                <a:spcPts val="600"/>
              </a:spcAft>
              <a:defRPr/>
            </a:pPr>
            <a:r>
              <a:rPr lang="fr-FR" sz="1800" b="1" dirty="0" smtClean="0">
                <a:solidFill>
                  <a:srgbClr val="F4FEB8"/>
                </a:solidFill>
                <a:latin typeface="Vani" pitchFamily="34" charset="0"/>
                <a:cs typeface="Vani" pitchFamily="34" charset="0"/>
              </a:rPr>
              <a:t>APERÇU MOYENS D’INTERVENTION</a:t>
            </a:r>
            <a:endParaRPr lang="fr-FR" sz="1800" b="1" dirty="0">
              <a:solidFill>
                <a:srgbClr val="F4FEB8"/>
              </a:solidFill>
              <a:latin typeface="Vani" pitchFamily="34" charset="0"/>
              <a:cs typeface="Vani" pitchFamily="34" charset="0"/>
            </a:endParaRPr>
          </a:p>
        </p:txBody>
      </p:sp>
      <p:sp>
        <p:nvSpPr>
          <p:cNvPr id="4" name="Rectangle 3"/>
          <p:cNvSpPr/>
          <p:nvPr/>
        </p:nvSpPr>
        <p:spPr>
          <a:xfrm>
            <a:off x="0" y="3140968"/>
            <a:ext cx="1907704" cy="424732"/>
          </a:xfrm>
          <a:prstGeom prst="rect">
            <a:avLst/>
          </a:prstGeom>
          <a:solidFill>
            <a:schemeClr val="accent6">
              <a:lumMod val="20000"/>
              <a:lumOff val="80000"/>
            </a:schemeClr>
          </a:solidFill>
        </p:spPr>
        <p:txBody>
          <a:bodyPr wrap="square">
            <a:spAutoFit/>
          </a:bodyPr>
          <a:lstStyle/>
          <a:p>
            <a:pPr marL="457200" indent="-457200">
              <a:lnSpc>
                <a:spcPct val="120000"/>
              </a:lnSpc>
              <a:spcBef>
                <a:spcPct val="40000"/>
              </a:spcBef>
              <a:buFont typeface="+mj-lt"/>
              <a:buAutoNum type="arabicPeriod"/>
            </a:pPr>
            <a:r>
              <a:rPr lang="fr-FR" b="1" dirty="0" smtClean="0">
                <a:latin typeface="Century Gothic" pitchFamily="34" charset="0"/>
                <a:cs typeface="Arial" pitchFamily="34" charset="0"/>
              </a:rPr>
              <a:t>MATERIELS</a:t>
            </a:r>
          </a:p>
        </p:txBody>
      </p:sp>
      <p:sp>
        <p:nvSpPr>
          <p:cNvPr id="5" name="Rectangle 4"/>
          <p:cNvSpPr/>
          <p:nvPr/>
        </p:nvSpPr>
        <p:spPr>
          <a:xfrm>
            <a:off x="0" y="5949280"/>
            <a:ext cx="1835696" cy="424732"/>
          </a:xfrm>
          <a:prstGeom prst="rect">
            <a:avLst/>
          </a:prstGeom>
          <a:solidFill>
            <a:schemeClr val="accent5">
              <a:lumMod val="20000"/>
              <a:lumOff val="80000"/>
            </a:schemeClr>
          </a:solidFill>
        </p:spPr>
        <p:txBody>
          <a:bodyPr wrap="square">
            <a:spAutoFit/>
          </a:bodyPr>
          <a:lstStyle/>
          <a:p>
            <a:pPr marL="457200" indent="-457200">
              <a:lnSpc>
                <a:spcPct val="120000"/>
              </a:lnSpc>
              <a:spcBef>
                <a:spcPct val="40000"/>
              </a:spcBef>
              <a:buFont typeface="+mj-lt"/>
              <a:buAutoNum type="arabicPeriod" startAt="2"/>
            </a:pPr>
            <a:r>
              <a:rPr lang="fr-FR" b="1" dirty="0" smtClean="0">
                <a:latin typeface="Century Gothic" pitchFamily="34" charset="0"/>
                <a:cs typeface="Arial" pitchFamily="34" charset="0"/>
              </a:rPr>
              <a:t>HUMAINS</a:t>
            </a:r>
          </a:p>
        </p:txBody>
      </p:sp>
      <p:sp>
        <p:nvSpPr>
          <p:cNvPr id="8" name="Flèche droite 7"/>
          <p:cNvSpPr/>
          <p:nvPr/>
        </p:nvSpPr>
        <p:spPr>
          <a:xfrm>
            <a:off x="1907704" y="3140968"/>
            <a:ext cx="576064" cy="36004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1979712" y="5949280"/>
            <a:ext cx="648072" cy="36004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555776" y="1484784"/>
            <a:ext cx="6588224" cy="4401205"/>
          </a:xfrm>
          <a:prstGeom prst="rect">
            <a:avLst/>
          </a:prstGeom>
          <a:solidFill>
            <a:schemeClr val="bg1"/>
          </a:solidFill>
        </p:spPr>
        <p:txBody>
          <a:bodyPr wrap="square">
            <a:spAutoFit/>
          </a:bodyPr>
          <a:lstStyle/>
          <a:p>
            <a:pPr marL="265113" indent="-265113">
              <a:spcBef>
                <a:spcPts val="300"/>
              </a:spcBef>
              <a:spcAft>
                <a:spcPts val="300"/>
              </a:spcAft>
              <a:buFont typeface="Arial" pitchFamily="34" charset="0"/>
              <a:buChar char="•"/>
            </a:pPr>
            <a:r>
              <a:rPr lang="fr-FR" sz="1600" dirty="0" smtClean="0">
                <a:latin typeface="Arial" pitchFamily="34" charset="0"/>
                <a:cs typeface="Arial" pitchFamily="34" charset="0"/>
              </a:rPr>
              <a:t>Véhicules neufs pour l’exploitation </a:t>
            </a:r>
            <a:r>
              <a:rPr lang="fr-FR" sz="1600" i="1" dirty="0" smtClean="0">
                <a:latin typeface="Arial" pitchFamily="34" charset="0"/>
                <a:cs typeface="Arial" pitchFamily="34" charset="0"/>
              </a:rPr>
              <a:t>(doubles-cabine ; berlines; station-wagon)</a:t>
            </a:r>
            <a:r>
              <a:rPr lang="fr-FR" sz="1600" dirty="0" smtClean="0">
                <a:latin typeface="Arial" pitchFamily="34" charset="0"/>
                <a:cs typeface="Arial" pitchFamily="34" charset="0"/>
              </a:rPr>
              <a:t>;</a:t>
            </a:r>
          </a:p>
          <a:p>
            <a:pPr marL="265113" indent="-265113">
              <a:spcBef>
                <a:spcPts val="300"/>
              </a:spcBef>
              <a:spcAft>
                <a:spcPts val="300"/>
              </a:spcAft>
              <a:buFont typeface="Arial" pitchFamily="34" charset="0"/>
              <a:buChar char="•"/>
            </a:pPr>
            <a:r>
              <a:rPr lang="fr-FR" sz="1600" dirty="0" smtClean="0">
                <a:latin typeface="Arial" pitchFamily="34" charset="0"/>
                <a:cs typeface="Arial" pitchFamily="34" charset="0"/>
              </a:rPr>
              <a:t>30 motos neufs pour le déplacement des équipes;</a:t>
            </a:r>
          </a:p>
          <a:p>
            <a:pPr marL="265113" indent="-265113">
              <a:spcBef>
                <a:spcPts val="300"/>
              </a:spcBef>
              <a:spcAft>
                <a:spcPts val="300"/>
              </a:spcAft>
              <a:buFont typeface="Arial" pitchFamily="34" charset="0"/>
              <a:buChar char="•"/>
            </a:pPr>
            <a:r>
              <a:rPr lang="fr-FR" sz="1600" dirty="0" smtClean="0">
                <a:latin typeface="Arial" pitchFamily="34" charset="0"/>
                <a:cs typeface="Arial" pitchFamily="34" charset="0"/>
              </a:rPr>
              <a:t>Logiciel intégré de gestion commerciale, comptable, paie, stocks et immobilisations</a:t>
            </a:r>
          </a:p>
          <a:p>
            <a:pPr marL="265113" indent="-265113">
              <a:spcBef>
                <a:spcPts val="300"/>
              </a:spcBef>
              <a:spcAft>
                <a:spcPts val="300"/>
              </a:spcAft>
              <a:buFont typeface="Arial" pitchFamily="34" charset="0"/>
              <a:buChar char="•"/>
            </a:pPr>
            <a:r>
              <a:rPr lang="fr-FR" sz="1600" dirty="0" smtClean="0">
                <a:latin typeface="Arial" pitchFamily="34" charset="0"/>
                <a:cs typeface="Arial" pitchFamily="34" charset="0"/>
              </a:rPr>
              <a:t>Équipements atelier de maintenance des installations hydrauliques avec tous les appareils de contrôle et de suivi de l’exploitation;</a:t>
            </a:r>
          </a:p>
          <a:p>
            <a:pPr marL="265113" indent="-265113">
              <a:spcBef>
                <a:spcPts val="300"/>
              </a:spcBef>
              <a:spcAft>
                <a:spcPts val="300"/>
              </a:spcAft>
              <a:buFont typeface="Arial" pitchFamily="34" charset="0"/>
              <a:buChar char="•"/>
            </a:pPr>
            <a:r>
              <a:rPr lang="fr-FR" sz="1600" dirty="0" smtClean="0">
                <a:latin typeface="Arial" pitchFamily="34" charset="0"/>
                <a:cs typeface="Arial" pitchFamily="34" charset="0"/>
              </a:rPr>
              <a:t>Installation d’un laboratoire de contrôle qualité avec des équipements de dernière génération pour les analyses physico-chimiques et bactériologiques.</a:t>
            </a:r>
          </a:p>
          <a:p>
            <a:pPr marL="265113" indent="-265113">
              <a:spcBef>
                <a:spcPts val="300"/>
              </a:spcBef>
              <a:spcAft>
                <a:spcPts val="300"/>
              </a:spcAft>
              <a:buFont typeface="Arial" pitchFamily="34" charset="0"/>
              <a:buChar char="•"/>
            </a:pPr>
            <a:r>
              <a:rPr lang="fr-FR" sz="1600" dirty="0" smtClean="0">
                <a:latin typeface="Arial" pitchFamily="34" charset="0"/>
                <a:cs typeface="Arial" pitchFamily="34" charset="0"/>
              </a:rPr>
              <a:t>Outillages divers pour les équipes de plombiers</a:t>
            </a:r>
          </a:p>
          <a:p>
            <a:pPr marL="265113" indent="-265113">
              <a:spcBef>
                <a:spcPts val="300"/>
              </a:spcBef>
              <a:spcAft>
                <a:spcPts val="300"/>
              </a:spcAft>
              <a:buFont typeface="Arial" pitchFamily="34" charset="0"/>
              <a:buChar char="•"/>
            </a:pPr>
            <a:r>
              <a:rPr lang="fr-FR" sz="1600" dirty="0" smtClean="0">
                <a:latin typeface="Arial" pitchFamily="34" charset="0"/>
                <a:cs typeface="Arial" pitchFamily="34" charset="0"/>
              </a:rPr>
              <a:t>Stocks de pièces hydrauliques, électriques et mécaniques pour la maintenance des installations</a:t>
            </a:r>
          </a:p>
          <a:p>
            <a:pPr marL="265113" indent="-265113">
              <a:spcBef>
                <a:spcPts val="300"/>
              </a:spcBef>
              <a:spcAft>
                <a:spcPts val="300"/>
              </a:spcAft>
              <a:buFont typeface="Arial" pitchFamily="34" charset="0"/>
              <a:buChar char="•"/>
            </a:pPr>
            <a:r>
              <a:rPr lang="fr-FR" sz="1600" dirty="0" smtClean="0">
                <a:latin typeface="Arial" pitchFamily="34" charset="0"/>
                <a:cs typeface="Arial" pitchFamily="34" charset="0"/>
              </a:rPr>
              <a:t>Tenues de travail et d’EPI</a:t>
            </a:r>
          </a:p>
          <a:p>
            <a:pPr marL="265113" indent="-265113">
              <a:spcBef>
                <a:spcPts val="300"/>
              </a:spcBef>
              <a:spcAft>
                <a:spcPts val="300"/>
              </a:spcAft>
              <a:buFont typeface="Arial" pitchFamily="34" charset="0"/>
              <a:buChar char="•"/>
            </a:pPr>
            <a:r>
              <a:rPr lang="fr-FR" sz="1600" dirty="0" smtClean="0">
                <a:latin typeface="Arial" pitchFamily="34" charset="0"/>
                <a:cs typeface="Arial" pitchFamily="34" charset="0"/>
              </a:rPr>
              <a:t>Appareils de communication pour le personnel exploitant.</a:t>
            </a:r>
          </a:p>
        </p:txBody>
      </p:sp>
      <p:sp>
        <p:nvSpPr>
          <p:cNvPr id="14" name="Rectangle 13"/>
          <p:cNvSpPr/>
          <p:nvPr/>
        </p:nvSpPr>
        <p:spPr>
          <a:xfrm>
            <a:off x="2699792" y="6021288"/>
            <a:ext cx="6264696" cy="369332"/>
          </a:xfrm>
          <a:prstGeom prst="rect">
            <a:avLst/>
          </a:prstGeom>
          <a:solidFill>
            <a:schemeClr val="bg1">
              <a:lumMod val="95000"/>
            </a:schemeClr>
          </a:solidFill>
        </p:spPr>
        <p:txBody>
          <a:bodyPr wrap="square">
            <a:spAutoFit/>
          </a:bodyPr>
          <a:lstStyle/>
          <a:p>
            <a:pPr marL="457200" indent="-457200">
              <a:spcBef>
                <a:spcPts val="600"/>
              </a:spcBef>
              <a:spcAft>
                <a:spcPts val="600"/>
              </a:spcAft>
              <a:buFont typeface="Arial" pitchFamily="34" charset="0"/>
              <a:buChar char="•"/>
            </a:pPr>
            <a:r>
              <a:rPr lang="fr-FR" dirty="0" smtClean="0">
                <a:latin typeface="Arial" pitchFamily="34" charset="0"/>
                <a:cs typeface="Arial" pitchFamily="34" charset="0"/>
              </a:rPr>
              <a:t>80 permanents en octobre 2016.</a:t>
            </a:r>
          </a:p>
        </p:txBody>
      </p:sp>
      <p:sp>
        <p:nvSpPr>
          <p:cNvPr id="9" name="ZoneTexte 9"/>
          <p:cNvSpPr txBox="1">
            <a:spLocks noChangeArrowheads="1"/>
          </p:cNvSpPr>
          <p:nvPr/>
        </p:nvSpPr>
        <p:spPr bwMode="auto">
          <a:xfrm>
            <a:off x="1619672" y="332656"/>
            <a:ext cx="7416824" cy="461665"/>
          </a:xfrm>
          <a:prstGeom prst="rect">
            <a:avLst/>
          </a:prstGeom>
          <a:solidFill>
            <a:srgbClr val="F4FEB8"/>
          </a:solidFill>
          <a:ln w="9525">
            <a:noFill/>
            <a:miter lim="800000"/>
            <a:headEnd/>
            <a:tailEnd/>
          </a:ln>
        </p:spPr>
        <p:txBody>
          <a:bodyPr wrap="square">
            <a:spAutoFit/>
          </a:bodyPr>
          <a:lstStyle/>
          <a:p>
            <a:pPr algn="ctr"/>
            <a:r>
              <a:rPr lang="fr-FR" sz="2400" b="1" dirty="0" smtClean="0">
                <a:solidFill>
                  <a:srgbClr val="0000FF"/>
                </a:solidFill>
                <a:latin typeface="Century Gothic" pitchFamily="34" charset="0"/>
              </a:rPr>
              <a:t>PRESENTATION SUCCINCTE DE SEOH 3/3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0"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9"/>
          <p:cNvSpPr txBox="1">
            <a:spLocks noChangeArrowheads="1"/>
          </p:cNvSpPr>
          <p:nvPr/>
        </p:nvSpPr>
        <p:spPr bwMode="auto">
          <a:xfrm>
            <a:off x="1583160" y="620688"/>
            <a:ext cx="7560840" cy="461665"/>
          </a:xfrm>
          <a:prstGeom prst="rect">
            <a:avLst/>
          </a:prstGeom>
          <a:solidFill>
            <a:srgbClr val="F4FEB8"/>
          </a:solidFill>
          <a:ln w="9525">
            <a:noFill/>
            <a:miter lim="800000"/>
            <a:headEnd/>
            <a:tailEnd/>
          </a:ln>
        </p:spPr>
        <p:txBody>
          <a:bodyPr wrap="square">
            <a:spAutoFit/>
          </a:bodyPr>
          <a:lstStyle/>
          <a:p>
            <a:pPr algn="ctr"/>
            <a:r>
              <a:rPr lang="fr-FR" sz="2400" b="1" dirty="0" smtClean="0">
                <a:solidFill>
                  <a:srgbClr val="0000FF"/>
                </a:solidFill>
                <a:latin typeface="Century Gothic" pitchFamily="34" charset="0"/>
              </a:rPr>
              <a:t>PRESENTATION DU PARC DU SOUS PERIMETRE NDP </a:t>
            </a:r>
          </a:p>
        </p:txBody>
      </p:sp>
      <p:pic>
        <p:nvPicPr>
          <p:cNvPr id="8" name="Picture 23"/>
          <p:cNvPicPr>
            <a:picLocks noChangeAspect="1" noChangeArrowheads="1"/>
          </p:cNvPicPr>
          <p:nvPr/>
        </p:nvPicPr>
        <p:blipFill>
          <a:blip r:embed="rId2" cstate="print"/>
          <a:srcRect/>
          <a:stretch>
            <a:fillRect/>
          </a:stretch>
        </p:blipFill>
        <p:spPr bwMode="auto">
          <a:xfrm>
            <a:off x="251520" y="1484784"/>
            <a:ext cx="8568952" cy="4680520"/>
          </a:xfrm>
          <a:prstGeom prst="rect">
            <a:avLst/>
          </a:prstGeom>
          <a:noFill/>
          <a:ln w="9525">
            <a:noFill/>
            <a:miter lim="800000"/>
            <a:headEnd/>
            <a:tailEnd/>
          </a:ln>
          <a:effectLst/>
        </p:spPr>
      </p:pic>
    </p:spTree>
    <p:extLst>
      <p:ext uri="{BB962C8B-B14F-4D97-AF65-F5344CB8AC3E}">
        <p14:creationId xmlns="" xmlns:p14="http://schemas.microsoft.com/office/powerpoint/2010/main" val="30624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9"/>
          <p:cNvSpPr txBox="1">
            <a:spLocks noChangeArrowheads="1"/>
          </p:cNvSpPr>
          <p:nvPr/>
        </p:nvSpPr>
        <p:spPr bwMode="auto">
          <a:xfrm>
            <a:off x="1619672" y="548680"/>
            <a:ext cx="7272808" cy="461665"/>
          </a:xfrm>
          <a:prstGeom prst="rect">
            <a:avLst/>
          </a:prstGeom>
          <a:solidFill>
            <a:srgbClr val="F4FEB8"/>
          </a:solidFill>
          <a:ln w="9525">
            <a:noFill/>
            <a:miter lim="800000"/>
            <a:headEnd/>
            <a:tailEnd/>
          </a:ln>
        </p:spPr>
        <p:txBody>
          <a:bodyPr wrap="square">
            <a:spAutoFit/>
          </a:bodyPr>
          <a:lstStyle/>
          <a:p>
            <a:pPr algn="ctr"/>
            <a:r>
              <a:rPr lang="fr-FR" sz="2400" b="1" dirty="0" smtClean="0">
                <a:solidFill>
                  <a:srgbClr val="0000FF"/>
                </a:solidFill>
                <a:latin typeface="Century Gothic" pitchFamily="34" charset="0"/>
              </a:rPr>
              <a:t>PRESENTATION DU PARC DU SOUS PERIMETRE GL </a:t>
            </a:r>
          </a:p>
        </p:txBody>
      </p:sp>
      <p:pic>
        <p:nvPicPr>
          <p:cNvPr id="8" name="Picture 22"/>
          <p:cNvPicPr>
            <a:picLocks noChangeAspect="1" noChangeArrowheads="1"/>
          </p:cNvPicPr>
          <p:nvPr/>
        </p:nvPicPr>
        <p:blipFill>
          <a:blip r:embed="rId2" cstate="print"/>
          <a:srcRect/>
          <a:stretch>
            <a:fillRect/>
          </a:stretch>
        </p:blipFill>
        <p:spPr bwMode="auto">
          <a:xfrm>
            <a:off x="251520" y="1412776"/>
            <a:ext cx="8640960" cy="4896544"/>
          </a:xfrm>
          <a:prstGeom prst="rect">
            <a:avLst/>
          </a:prstGeom>
          <a:noFill/>
          <a:ln w="9525">
            <a:noFill/>
            <a:miter lim="800000"/>
            <a:headEnd/>
            <a:tailEnd/>
          </a:ln>
          <a:effectLst/>
        </p:spPr>
      </p:pic>
    </p:spTree>
    <p:extLst>
      <p:ext uri="{BB962C8B-B14F-4D97-AF65-F5344CB8AC3E}">
        <p14:creationId xmlns="" xmlns:p14="http://schemas.microsoft.com/office/powerpoint/2010/main" val="371414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9"/>
          <p:cNvSpPr txBox="1">
            <a:spLocks noGrp="1" noChangeArrowheads="1"/>
          </p:cNvSpPr>
          <p:nvPr>
            <p:ph type="title"/>
          </p:nvPr>
        </p:nvSpPr>
        <p:spPr bwMode="auto">
          <a:xfrm>
            <a:off x="1547664" y="589911"/>
            <a:ext cx="7200800" cy="523220"/>
          </a:xfrm>
          <a:prstGeom prst="rect">
            <a:avLst/>
          </a:prstGeom>
          <a:solidFill>
            <a:srgbClr val="F4FEB8"/>
          </a:solidFill>
          <a:ln w="9525">
            <a:noFill/>
            <a:miter lim="800000"/>
            <a:headEnd/>
            <a:tailEnd/>
          </a:ln>
        </p:spPr>
        <p:txBody>
          <a:bodyPr wrap="square">
            <a:spAutoFit/>
          </a:bodyPr>
          <a:lstStyle/>
          <a:p>
            <a:r>
              <a:rPr lang="fr-FR" sz="2800" b="1" dirty="0" smtClean="0">
                <a:solidFill>
                  <a:srgbClr val="0000FF"/>
                </a:solidFill>
                <a:latin typeface="Century Gothic" pitchFamily="34" charset="0"/>
              </a:rPr>
              <a:t>OPTIMISATION ENERGETIQUE NDP 1/8</a:t>
            </a:r>
          </a:p>
        </p:txBody>
      </p:sp>
      <p:sp>
        <p:nvSpPr>
          <p:cNvPr id="5" name="ZoneTexte 4"/>
          <p:cNvSpPr txBox="1"/>
          <p:nvPr/>
        </p:nvSpPr>
        <p:spPr>
          <a:xfrm>
            <a:off x="755576" y="2492896"/>
            <a:ext cx="7992888" cy="3354765"/>
          </a:xfrm>
          <a:prstGeom prst="rect">
            <a:avLst/>
          </a:prstGeom>
          <a:solidFill>
            <a:schemeClr val="bg1">
              <a:lumMod val="95000"/>
            </a:schemeClr>
          </a:solidFill>
        </p:spPr>
        <p:txBody>
          <a:bodyPr wrap="square" rtlCol="0">
            <a:spAutoFit/>
          </a:bodyPr>
          <a:lstStyle/>
          <a:p>
            <a:pPr marL="342900" indent="-342900">
              <a:spcBef>
                <a:spcPts val="1200"/>
              </a:spcBef>
              <a:spcAft>
                <a:spcPts val="1200"/>
              </a:spcAft>
              <a:buFont typeface="+mj-lt"/>
              <a:buAutoNum type="arabicPeriod"/>
            </a:pPr>
            <a:r>
              <a:rPr lang="fr-FR" sz="2200" b="1" dirty="0" smtClean="0">
                <a:solidFill>
                  <a:schemeClr val="accent5">
                    <a:lumMod val="75000"/>
                  </a:schemeClr>
                </a:solidFill>
                <a:latin typeface="Times New Roman" pitchFamily="18" charset="0"/>
                <a:cs typeface="Times New Roman" pitchFamily="18" charset="0"/>
              </a:rPr>
              <a:t>MISE EN CONFORMITÉ DES PUISSANCES SOUSCRITES</a:t>
            </a:r>
          </a:p>
          <a:p>
            <a:pPr marL="342900" indent="-342900">
              <a:spcBef>
                <a:spcPts val="1200"/>
              </a:spcBef>
              <a:spcAft>
                <a:spcPts val="1200"/>
              </a:spcAft>
              <a:buFont typeface="+mj-lt"/>
              <a:buAutoNum type="arabicPeriod"/>
            </a:pPr>
            <a:r>
              <a:rPr lang="fr-FR" sz="2200" b="1" dirty="0" smtClean="0">
                <a:latin typeface="Times New Roman" pitchFamily="18" charset="0"/>
                <a:cs typeface="Times New Roman" pitchFamily="18" charset="0"/>
              </a:rPr>
              <a:t>CHOIX DE COMBINAISON DE MARCHE DES FORAGES</a:t>
            </a:r>
          </a:p>
          <a:p>
            <a:pPr marL="342900" indent="-342900">
              <a:spcBef>
                <a:spcPts val="1200"/>
              </a:spcBef>
              <a:spcAft>
                <a:spcPts val="1200"/>
              </a:spcAft>
              <a:buFont typeface="+mj-lt"/>
              <a:buAutoNum type="arabicPeriod"/>
            </a:pPr>
            <a:r>
              <a:rPr lang="fr-FR" sz="2200" b="1" dirty="0" smtClean="0">
                <a:solidFill>
                  <a:srgbClr val="00B050"/>
                </a:solidFill>
                <a:latin typeface="Times New Roman" pitchFamily="18" charset="0"/>
                <a:cs typeface="Times New Roman" pitchFamily="18" charset="0"/>
              </a:rPr>
              <a:t>COMPENSATION D’ÉNERGIE RÉACTIVE</a:t>
            </a:r>
          </a:p>
          <a:p>
            <a:pPr marL="342900" indent="-342900">
              <a:spcBef>
                <a:spcPts val="1200"/>
              </a:spcBef>
              <a:spcAft>
                <a:spcPts val="1200"/>
              </a:spcAft>
              <a:buFont typeface="+mj-lt"/>
              <a:buAutoNum type="arabicPeriod"/>
            </a:pPr>
            <a:r>
              <a:rPr lang="fr-FR" sz="2200" b="1" dirty="0" smtClean="0">
                <a:latin typeface="Times New Roman" pitchFamily="18" charset="0"/>
                <a:cs typeface="Times New Roman" pitchFamily="18" charset="0"/>
              </a:rPr>
              <a:t>COMPTAGE</a:t>
            </a:r>
          </a:p>
          <a:p>
            <a:pPr marL="342900" indent="-342900">
              <a:spcBef>
                <a:spcPts val="1200"/>
              </a:spcBef>
              <a:spcAft>
                <a:spcPts val="1200"/>
              </a:spcAft>
              <a:buFont typeface="+mj-lt"/>
              <a:buAutoNum type="arabicPeriod"/>
            </a:pPr>
            <a:r>
              <a:rPr lang="fr-FR" sz="2200" b="1" dirty="0" smtClean="0">
                <a:solidFill>
                  <a:schemeClr val="accent6">
                    <a:lumMod val="50000"/>
                  </a:schemeClr>
                </a:solidFill>
                <a:latin typeface="Times New Roman" pitchFamily="18" charset="0"/>
                <a:cs typeface="Times New Roman" pitchFamily="18" charset="0"/>
              </a:rPr>
              <a:t>LIMITATION DE MARCHE DES FORAGES EN HEURES DE POINTE</a:t>
            </a:r>
          </a:p>
        </p:txBody>
      </p:sp>
      <p:sp>
        <p:nvSpPr>
          <p:cNvPr id="7" name="Flèche vers le bas 6"/>
          <p:cNvSpPr/>
          <p:nvPr/>
        </p:nvSpPr>
        <p:spPr>
          <a:xfrm>
            <a:off x="1763688" y="1268760"/>
            <a:ext cx="5976664" cy="1080120"/>
          </a:xfrm>
          <a:prstGeom prst="downArrow">
            <a:avLst>
              <a:gd name="adj1" fmla="val 50000"/>
              <a:gd name="adj2" fmla="val 51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Arial" pitchFamily="34" charset="0"/>
                <a:cs typeface="Arial" pitchFamily="34" charset="0"/>
              </a:rPr>
              <a:t>AXES D’INTERVENTION</a:t>
            </a:r>
            <a:endParaRPr lang="fr-FR" sz="24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anim calcmode="lin" valueType="num">
                                      <p:cBhvr>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1000"/>
                                        <p:tgtEl>
                                          <p:spTgt spid="5">
                                            <p:txEl>
                                              <p:pRg st="1" end="1"/>
                                            </p:txEl>
                                          </p:spTgt>
                                        </p:tgtEl>
                                      </p:cBhvr>
                                    </p:animEffect>
                                    <p:anim calcmode="lin" valueType="num">
                                      <p:cBhvr>
                                        <p:cTn id="1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fade">
                                      <p:cBhvr>
                                        <p:cTn id="25" dur="1000"/>
                                        <p:tgtEl>
                                          <p:spTgt spid="5">
                                            <p:txEl>
                                              <p:pRg st="2" end="2"/>
                                            </p:txEl>
                                          </p:spTgt>
                                        </p:tgtEl>
                                      </p:cBhvr>
                                    </p:animEffect>
                                    <p:anim calcmode="lin" valueType="num">
                                      <p:cBhvr>
                                        <p:cTn id="2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1000"/>
                                        <p:tgtEl>
                                          <p:spTgt spid="5">
                                            <p:txEl>
                                              <p:pRg st="3" end="3"/>
                                            </p:txEl>
                                          </p:spTgt>
                                        </p:tgtEl>
                                      </p:cBhvr>
                                    </p:animEffect>
                                    <p:anim calcmode="lin" valueType="num">
                                      <p:cBhvr>
                                        <p:cTn id="3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1000"/>
                                        <p:tgtEl>
                                          <p:spTgt spid="5">
                                            <p:txEl>
                                              <p:pRg st="4" end="4"/>
                                            </p:txEl>
                                          </p:spTgt>
                                        </p:tgtEl>
                                      </p:cBhvr>
                                    </p:animEffect>
                                    <p:anim calcmode="lin" valueType="num">
                                      <p:cBhvr>
                                        <p:cTn id="4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9"/>
          <p:cNvSpPr txBox="1">
            <a:spLocks noGrp="1" noChangeArrowheads="1"/>
          </p:cNvSpPr>
          <p:nvPr>
            <p:ph type="title"/>
          </p:nvPr>
        </p:nvSpPr>
        <p:spPr bwMode="auto">
          <a:xfrm>
            <a:off x="1403648" y="404664"/>
            <a:ext cx="7416824" cy="461665"/>
          </a:xfrm>
          <a:prstGeom prst="rect">
            <a:avLst/>
          </a:prstGeom>
          <a:solidFill>
            <a:srgbClr val="F4FEB8"/>
          </a:solidFill>
          <a:ln w="9525">
            <a:noFill/>
            <a:miter lim="800000"/>
            <a:headEnd/>
            <a:tailEnd/>
          </a:ln>
        </p:spPr>
        <p:txBody>
          <a:bodyPr wrap="square">
            <a:spAutoFit/>
          </a:bodyPr>
          <a:lstStyle/>
          <a:p>
            <a:r>
              <a:rPr lang="fr-FR" sz="2400" b="1" dirty="0">
                <a:solidFill>
                  <a:srgbClr val="0000FF"/>
                </a:solidFill>
                <a:latin typeface="Century Gothic" pitchFamily="34" charset="0"/>
              </a:rPr>
              <a:t>OPTIMISATION ENERGETIQUE NDP </a:t>
            </a:r>
            <a:r>
              <a:rPr lang="fr-FR" sz="2400" b="1" dirty="0" smtClean="0">
                <a:solidFill>
                  <a:srgbClr val="0000FF"/>
                </a:solidFill>
                <a:latin typeface="Century Gothic" pitchFamily="34" charset="0"/>
              </a:rPr>
              <a:t>2/8</a:t>
            </a:r>
          </a:p>
        </p:txBody>
      </p:sp>
      <p:sp>
        <p:nvSpPr>
          <p:cNvPr id="5" name="ZoneTexte 4"/>
          <p:cNvSpPr txBox="1"/>
          <p:nvPr/>
        </p:nvSpPr>
        <p:spPr>
          <a:xfrm>
            <a:off x="1547664" y="1916832"/>
            <a:ext cx="7272808" cy="830997"/>
          </a:xfrm>
          <a:prstGeom prst="rect">
            <a:avLst/>
          </a:prstGeom>
          <a:noFill/>
        </p:spPr>
        <p:txBody>
          <a:bodyPr wrap="square" rtlCol="0">
            <a:spAutoFit/>
          </a:bodyPr>
          <a:lstStyle/>
          <a:p>
            <a:pPr algn="just"/>
            <a:r>
              <a:rPr lang="fr-FR" sz="1600" dirty="0" smtClean="0">
                <a:latin typeface="Arial" pitchFamily="34" charset="0"/>
                <a:cs typeface="Arial" pitchFamily="34" charset="0"/>
              </a:rPr>
              <a:t>Le constat fait par SEOH à la prise de service était que les puissances </a:t>
            </a:r>
            <a:r>
              <a:rPr lang="fr-FR" sz="1600" dirty="0">
                <a:latin typeface="Arial" pitchFamily="34" charset="0"/>
                <a:cs typeface="Arial" pitchFamily="34" charset="0"/>
              </a:rPr>
              <a:t>souscrites </a:t>
            </a:r>
            <a:r>
              <a:rPr lang="fr-FR" sz="1600" dirty="0" smtClean="0">
                <a:latin typeface="Arial" pitchFamily="34" charset="0"/>
                <a:cs typeface="Arial" pitchFamily="34" charset="0"/>
              </a:rPr>
              <a:t>pour les </a:t>
            </a:r>
            <a:r>
              <a:rPr lang="fr-FR" sz="1600" dirty="0">
                <a:latin typeface="Arial" pitchFamily="34" charset="0"/>
                <a:cs typeface="Arial" pitchFamily="34" charset="0"/>
              </a:rPr>
              <a:t>forages étaient </a:t>
            </a:r>
            <a:r>
              <a:rPr lang="fr-FR" sz="1600" dirty="0" smtClean="0">
                <a:latin typeface="Arial" pitchFamily="34" charset="0"/>
                <a:cs typeface="Arial" pitchFamily="34" charset="0"/>
              </a:rPr>
              <a:t>inférieures aux </a:t>
            </a:r>
            <a:r>
              <a:rPr lang="fr-FR" sz="1600" dirty="0">
                <a:latin typeface="Arial" pitchFamily="34" charset="0"/>
                <a:cs typeface="Arial" pitchFamily="34" charset="0"/>
              </a:rPr>
              <a:t>puissances </a:t>
            </a:r>
            <a:r>
              <a:rPr lang="fr-FR" sz="1600" dirty="0" smtClean="0">
                <a:latin typeface="Arial" pitchFamily="34" charset="0"/>
                <a:cs typeface="Arial" pitchFamily="34" charset="0"/>
              </a:rPr>
              <a:t>installées soit un impact direct </a:t>
            </a:r>
            <a:r>
              <a:rPr lang="fr-FR" sz="1600" dirty="0">
                <a:latin typeface="Arial" pitchFamily="34" charset="0"/>
                <a:cs typeface="Arial" pitchFamily="34" charset="0"/>
              </a:rPr>
              <a:t>sur </a:t>
            </a:r>
            <a:r>
              <a:rPr lang="fr-FR" sz="1600" dirty="0" smtClean="0">
                <a:latin typeface="Arial" pitchFamily="34" charset="0"/>
                <a:cs typeface="Arial" pitchFamily="34" charset="0"/>
              </a:rPr>
              <a:t>la </a:t>
            </a:r>
            <a:r>
              <a:rPr lang="fr-FR" sz="1600" dirty="0">
                <a:latin typeface="Arial" pitchFamily="34" charset="0"/>
                <a:cs typeface="Arial" pitchFamily="34" charset="0"/>
              </a:rPr>
              <a:t>prime fixe causant ainsi des pénalités sur la facturation. </a:t>
            </a:r>
          </a:p>
        </p:txBody>
      </p:sp>
      <p:graphicFrame>
        <p:nvGraphicFramePr>
          <p:cNvPr id="6" name="Tableau 5"/>
          <p:cNvGraphicFramePr>
            <a:graphicFrameLocks noGrp="1"/>
          </p:cNvGraphicFramePr>
          <p:nvPr>
            <p:extLst>
              <p:ext uri="{D42A27DB-BD31-4B8C-83A1-F6EECF244321}">
                <p14:modId xmlns="" xmlns:p14="http://schemas.microsoft.com/office/powerpoint/2010/main" val="3506143224"/>
              </p:ext>
            </p:extLst>
          </p:nvPr>
        </p:nvGraphicFramePr>
        <p:xfrm>
          <a:off x="1547666" y="2852936"/>
          <a:ext cx="7344815" cy="3417147"/>
        </p:xfrm>
        <a:graphic>
          <a:graphicData uri="http://schemas.openxmlformats.org/drawingml/2006/table">
            <a:tbl>
              <a:tblPr/>
              <a:tblGrid>
                <a:gridCol w="937163"/>
                <a:gridCol w="1009251"/>
                <a:gridCol w="1310247"/>
                <a:gridCol w="900779"/>
                <a:gridCol w="1524395"/>
                <a:gridCol w="624891"/>
                <a:gridCol w="1038089"/>
              </a:tblGrid>
              <a:tr h="471154">
                <a:tc rowSpan="2">
                  <a:txBody>
                    <a:bodyPr/>
                    <a:lstStyle/>
                    <a:p>
                      <a:pPr algn="ctr" fontAlgn="ctr"/>
                      <a:r>
                        <a:rPr lang="fr-FR" sz="1200" b="1" i="0" u="none" strike="noStrike" dirty="0">
                          <a:solidFill>
                            <a:srgbClr val="FFFFFF"/>
                          </a:solidFill>
                          <a:effectLst/>
                          <a:latin typeface="Calibri"/>
                        </a:rPr>
                        <a:t>FORAGES</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F497D"/>
                    </a:solidFill>
                  </a:tcPr>
                </a:tc>
                <a:tc gridSpan="2">
                  <a:txBody>
                    <a:bodyPr/>
                    <a:lstStyle/>
                    <a:p>
                      <a:pPr algn="ctr" fontAlgn="ctr"/>
                      <a:r>
                        <a:rPr lang="fr-FR" sz="1200" b="1" i="0" u="none" strike="noStrike" dirty="0">
                          <a:solidFill>
                            <a:srgbClr val="000000"/>
                          </a:solidFill>
                          <a:effectLst/>
                          <a:latin typeface="Calibri"/>
                        </a:rPr>
                        <a:t> ABONNEMENT </a:t>
                      </a:r>
                      <a:r>
                        <a:rPr lang="fr-FR" sz="1200" b="1" i="0" u="none" strike="noStrike" dirty="0" smtClean="0">
                          <a:solidFill>
                            <a:srgbClr val="000000"/>
                          </a:solidFill>
                          <a:effectLst/>
                          <a:latin typeface="Calibri"/>
                        </a:rPr>
                        <a:t>INITIAL</a:t>
                      </a:r>
                      <a:endParaRPr lang="fr-FR" sz="1200" b="1" i="0" u="none" strike="noStrike" dirty="0">
                        <a:solidFill>
                          <a:srgbClr val="000000"/>
                        </a:solidFill>
                        <a:effectLst/>
                        <a:latin typeface="Calibri"/>
                      </a:endParaRP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gridSpan="2">
                  <a:txBody>
                    <a:bodyPr/>
                    <a:lstStyle/>
                    <a:p>
                      <a:pPr algn="ctr" fontAlgn="ctr"/>
                      <a:r>
                        <a:rPr lang="fr-FR" sz="1200" b="1" i="0" u="none" strike="noStrike" dirty="0">
                          <a:solidFill>
                            <a:srgbClr val="000000"/>
                          </a:solidFill>
                          <a:effectLst/>
                          <a:latin typeface="Calibri"/>
                        </a:rPr>
                        <a:t> ABONNEMENT PAR SEOH</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a:txBody>
                    <a:bodyPr/>
                    <a:lstStyle/>
                    <a:p>
                      <a:pPr algn="ctr" fontAlgn="ctr"/>
                      <a:r>
                        <a:rPr lang="fr-FR" sz="1200" b="1" i="0" u="none" strike="noStrike" dirty="0">
                          <a:solidFill>
                            <a:srgbClr val="000000"/>
                          </a:solidFill>
                          <a:effectLst/>
                          <a:latin typeface="Calibri"/>
                        </a:rPr>
                        <a:t>TARIF</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D9D9D9"/>
                    </a:solidFill>
                  </a:tcPr>
                </a:tc>
                <a:tc rowSpan="2">
                  <a:txBody>
                    <a:bodyPr/>
                    <a:lstStyle/>
                    <a:p>
                      <a:pPr algn="ctr" fontAlgn="ctr"/>
                      <a:r>
                        <a:rPr lang="fr-FR" sz="1200" b="1" i="0" u="none" strike="noStrike" dirty="0">
                          <a:solidFill>
                            <a:srgbClr val="000000"/>
                          </a:solidFill>
                          <a:effectLst/>
                          <a:latin typeface="Calibri"/>
                        </a:rPr>
                        <a:t>GAIN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SUR LA PRIME FIXE (Fcfa HT)</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716547">
                <a:tc vMerge="1">
                  <a:txBody>
                    <a:bodyPr/>
                    <a:lstStyle/>
                    <a:p>
                      <a:endParaRPr lang="fr-FR"/>
                    </a:p>
                  </a:txBody>
                  <a:tcPr/>
                </a:tc>
                <a:tc>
                  <a:txBody>
                    <a:bodyPr/>
                    <a:lstStyle/>
                    <a:p>
                      <a:pPr algn="ctr" fontAlgn="t"/>
                      <a:r>
                        <a:rPr lang="fr-FR" sz="1200" b="1" i="0" u="none" strike="noStrike" dirty="0">
                          <a:solidFill>
                            <a:srgbClr val="000000"/>
                          </a:solidFill>
                          <a:effectLst/>
                          <a:latin typeface="Calibri"/>
                        </a:rPr>
                        <a:t>PUISSANCE SOUSCRITE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(KW)</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200" b="1" i="0" u="none" strike="noStrike" dirty="0">
                          <a:solidFill>
                            <a:srgbClr val="000000"/>
                          </a:solidFill>
                          <a:effectLst/>
                          <a:latin typeface="Calibri"/>
                        </a:rPr>
                        <a:t>PRIME FIXE MOYENNE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 (Fcfa HT)</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200" b="1" i="0" u="none" strike="noStrike" dirty="0">
                          <a:solidFill>
                            <a:srgbClr val="000000"/>
                          </a:solidFill>
                          <a:effectLst/>
                          <a:latin typeface="Calibri"/>
                        </a:rPr>
                        <a:t>PUISSANCE SOUSCRITE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(KW)</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200" b="1" i="0" u="none" strike="noStrike" dirty="0">
                          <a:solidFill>
                            <a:srgbClr val="000000"/>
                          </a:solidFill>
                          <a:effectLst/>
                          <a:latin typeface="Calibri"/>
                        </a:rPr>
                        <a:t>PRIME FIXE MOYENNE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 (Fcfa HT)</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200" b="1" i="0" u="none" strike="noStrike" dirty="0">
                          <a:solidFill>
                            <a:srgbClr val="000000"/>
                          </a:solidFill>
                          <a:effectLst/>
                          <a:latin typeface="Calibri"/>
                        </a:rPr>
                        <a:t> </a:t>
                      </a:r>
                    </a:p>
                  </a:txBody>
                  <a:tcPr marL="7315" marR="7315" marT="731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D9D9D9"/>
                    </a:solidFill>
                  </a:tcPr>
                </a:tc>
                <a:tc vMerge="1">
                  <a:txBody>
                    <a:bodyPr/>
                    <a:lstStyle/>
                    <a:p>
                      <a:endParaRPr lang="fr-FR"/>
                    </a:p>
                  </a:txBody>
                  <a:tcPr/>
                </a:tc>
              </a:tr>
              <a:tr h="441315">
                <a:tc>
                  <a:txBody>
                    <a:bodyPr/>
                    <a:lstStyle/>
                    <a:p>
                      <a:pPr algn="l" fontAlgn="b">
                        <a:spcBef>
                          <a:spcPts val="300"/>
                        </a:spcBef>
                        <a:spcAft>
                          <a:spcPts val="300"/>
                        </a:spcAft>
                      </a:pPr>
                      <a:r>
                        <a:rPr lang="fr-FR" sz="1400" b="1" i="0" u="none" strike="noStrike" dirty="0">
                          <a:solidFill>
                            <a:srgbClr val="000000"/>
                          </a:solidFill>
                          <a:effectLst/>
                          <a:latin typeface="Calibri"/>
                        </a:rPr>
                        <a:t>F2</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spcBef>
                          <a:spcPts val="300"/>
                        </a:spcBef>
                        <a:spcAft>
                          <a:spcPts val="300"/>
                        </a:spcAft>
                      </a:pPr>
                      <a:r>
                        <a:rPr lang="fr-FR" sz="1400" b="1" i="0" u="none" strike="noStrike" dirty="0">
                          <a:solidFill>
                            <a:srgbClr val="000000"/>
                          </a:solidFill>
                          <a:effectLst/>
                          <a:latin typeface="Calibri"/>
                        </a:rPr>
                        <a:t>84</a:t>
                      </a:r>
                    </a:p>
                  </a:txBody>
                  <a:tcPr marL="7315" marR="17556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spcBef>
                          <a:spcPts val="300"/>
                        </a:spcBef>
                        <a:spcAft>
                          <a:spcPts val="300"/>
                        </a:spcAft>
                      </a:pPr>
                      <a:r>
                        <a:rPr lang="fr-FR" sz="1400" b="1" i="0" u="none" strike="noStrike" dirty="0">
                          <a:solidFill>
                            <a:srgbClr val="000000"/>
                          </a:solidFill>
                          <a:effectLst/>
                          <a:latin typeface="Calibri"/>
                        </a:rPr>
                        <a:t>         541 000   </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DE9D9"/>
                    </a:solidFill>
                  </a:tcPr>
                </a:tc>
                <a:tc>
                  <a:txBody>
                    <a:bodyPr/>
                    <a:lstStyle/>
                    <a:p>
                      <a:pPr algn="r" fontAlgn="b">
                        <a:spcBef>
                          <a:spcPts val="300"/>
                        </a:spcBef>
                        <a:spcAft>
                          <a:spcPts val="300"/>
                        </a:spcAft>
                      </a:pPr>
                      <a:r>
                        <a:rPr lang="fr-FR" sz="1400" b="1" i="0" u="none" strike="noStrike" dirty="0">
                          <a:solidFill>
                            <a:srgbClr val="000000"/>
                          </a:solidFill>
                          <a:effectLst/>
                          <a:latin typeface="Calibri"/>
                        </a:rPr>
                        <a:t>116</a:t>
                      </a:r>
                    </a:p>
                  </a:txBody>
                  <a:tcPr marL="7315" marR="17556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spcBef>
                          <a:spcPts val="300"/>
                        </a:spcBef>
                        <a:spcAft>
                          <a:spcPts val="300"/>
                        </a:spcAft>
                      </a:pPr>
                      <a:r>
                        <a:rPr lang="fr-FR" sz="1400" b="1" i="0" u="none" strike="noStrike" dirty="0">
                          <a:solidFill>
                            <a:srgbClr val="000000"/>
                          </a:solidFill>
                          <a:effectLst/>
                          <a:latin typeface="Calibri"/>
                        </a:rPr>
                        <a:t>                   470 000   </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DE9D9"/>
                    </a:solidFill>
                  </a:tcPr>
                </a:tc>
                <a:tc rowSpan="3">
                  <a:txBody>
                    <a:bodyPr/>
                    <a:lstStyle/>
                    <a:p>
                      <a:pPr algn="ctr" fontAlgn="ctr">
                        <a:spcBef>
                          <a:spcPts val="300"/>
                        </a:spcBef>
                        <a:spcAft>
                          <a:spcPts val="300"/>
                        </a:spcAft>
                      </a:pPr>
                      <a:r>
                        <a:rPr lang="fr-FR" sz="1400" b="1" i="0" u="none" strike="noStrike" dirty="0">
                          <a:solidFill>
                            <a:srgbClr val="000000"/>
                          </a:solidFill>
                          <a:effectLst/>
                          <a:latin typeface="Calibri"/>
                        </a:rPr>
                        <a:t>MT</a:t>
                      </a:r>
                    </a:p>
                  </a:txBody>
                  <a:tcPr marL="7315" marR="7315" marT="73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fr-FR" sz="1400" b="1" i="0" u="none" strike="noStrike" dirty="0">
                          <a:solidFill>
                            <a:srgbClr val="FF0000"/>
                          </a:solidFill>
                          <a:effectLst/>
                          <a:latin typeface="Calibri"/>
                        </a:rPr>
                        <a:t>             71 000   </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441315">
                <a:tc>
                  <a:txBody>
                    <a:bodyPr/>
                    <a:lstStyle/>
                    <a:p>
                      <a:pPr algn="l" fontAlgn="b">
                        <a:spcBef>
                          <a:spcPts val="300"/>
                        </a:spcBef>
                        <a:spcAft>
                          <a:spcPts val="300"/>
                        </a:spcAft>
                      </a:pPr>
                      <a:r>
                        <a:rPr lang="fr-FR" sz="1400" b="1" i="0" u="none" strike="noStrike">
                          <a:solidFill>
                            <a:srgbClr val="000000"/>
                          </a:solidFill>
                          <a:effectLst/>
                          <a:latin typeface="Calibri"/>
                        </a:rPr>
                        <a:t>F3</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spcBef>
                          <a:spcPts val="300"/>
                        </a:spcBef>
                        <a:spcAft>
                          <a:spcPts val="300"/>
                        </a:spcAft>
                      </a:pPr>
                      <a:r>
                        <a:rPr lang="fr-FR" sz="1400" b="1" i="0" u="none" strike="noStrike" dirty="0">
                          <a:solidFill>
                            <a:srgbClr val="000000"/>
                          </a:solidFill>
                          <a:effectLst/>
                          <a:latin typeface="Calibri"/>
                        </a:rPr>
                        <a:t>73</a:t>
                      </a:r>
                    </a:p>
                  </a:txBody>
                  <a:tcPr marL="7315" marR="17556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spcBef>
                          <a:spcPts val="300"/>
                        </a:spcBef>
                        <a:spcAft>
                          <a:spcPts val="300"/>
                        </a:spcAft>
                      </a:pPr>
                      <a:r>
                        <a:rPr lang="fr-FR" sz="1400" b="1" i="0" u="none" strike="noStrike" dirty="0">
                          <a:solidFill>
                            <a:srgbClr val="000000"/>
                          </a:solidFill>
                          <a:effectLst/>
                          <a:latin typeface="Calibri"/>
                        </a:rPr>
                        <a:t>         402 000   </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DE9D9"/>
                    </a:solidFill>
                  </a:tcPr>
                </a:tc>
                <a:tc>
                  <a:txBody>
                    <a:bodyPr/>
                    <a:lstStyle/>
                    <a:p>
                      <a:pPr algn="r" fontAlgn="b">
                        <a:spcBef>
                          <a:spcPts val="300"/>
                        </a:spcBef>
                        <a:spcAft>
                          <a:spcPts val="300"/>
                        </a:spcAft>
                      </a:pPr>
                      <a:r>
                        <a:rPr lang="fr-FR" sz="1400" b="1" i="0" u="none" strike="noStrike">
                          <a:solidFill>
                            <a:srgbClr val="000000"/>
                          </a:solidFill>
                          <a:effectLst/>
                          <a:latin typeface="Calibri"/>
                        </a:rPr>
                        <a:t>96</a:t>
                      </a:r>
                    </a:p>
                  </a:txBody>
                  <a:tcPr marL="7315" marR="17556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spcBef>
                          <a:spcPts val="300"/>
                        </a:spcBef>
                        <a:spcAft>
                          <a:spcPts val="300"/>
                        </a:spcAft>
                      </a:pPr>
                      <a:r>
                        <a:rPr lang="fr-FR" sz="1400" b="1" i="0" u="none" strike="noStrike">
                          <a:solidFill>
                            <a:srgbClr val="000000"/>
                          </a:solidFill>
                          <a:effectLst/>
                          <a:latin typeface="Calibri"/>
                        </a:rPr>
                        <a:t>                   380 000   </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DE9D9"/>
                    </a:solidFill>
                  </a:tcPr>
                </a:tc>
                <a:tc vMerge="1">
                  <a:txBody>
                    <a:bodyPr/>
                    <a:lstStyle/>
                    <a:p>
                      <a:endParaRPr lang="fr-FR"/>
                    </a:p>
                  </a:txBody>
                  <a:tcPr/>
                </a:tc>
                <a:tc>
                  <a:txBody>
                    <a:bodyPr/>
                    <a:lstStyle/>
                    <a:p>
                      <a:pPr algn="ctr" fontAlgn="b">
                        <a:spcBef>
                          <a:spcPts val="300"/>
                        </a:spcBef>
                        <a:spcAft>
                          <a:spcPts val="300"/>
                        </a:spcAft>
                      </a:pPr>
                      <a:r>
                        <a:rPr lang="fr-FR" sz="1400" b="1" i="0" u="none" strike="noStrike" dirty="0">
                          <a:solidFill>
                            <a:srgbClr val="FF0000"/>
                          </a:solidFill>
                          <a:effectLst/>
                          <a:latin typeface="Calibri"/>
                        </a:rPr>
                        <a:t>             22 000   </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41315">
                <a:tc>
                  <a:txBody>
                    <a:bodyPr/>
                    <a:lstStyle/>
                    <a:p>
                      <a:pPr algn="l" fontAlgn="b">
                        <a:spcBef>
                          <a:spcPts val="300"/>
                        </a:spcBef>
                        <a:spcAft>
                          <a:spcPts val="300"/>
                        </a:spcAft>
                      </a:pPr>
                      <a:r>
                        <a:rPr lang="fr-FR" sz="1400" b="1" i="0" u="none" strike="noStrike">
                          <a:solidFill>
                            <a:srgbClr val="000000"/>
                          </a:solidFill>
                          <a:effectLst/>
                          <a:latin typeface="Calibri"/>
                        </a:rPr>
                        <a:t>F4</a:t>
                      </a:r>
                    </a:p>
                  </a:txBody>
                  <a:tcPr marL="87782"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spcBef>
                          <a:spcPts val="300"/>
                        </a:spcBef>
                        <a:spcAft>
                          <a:spcPts val="300"/>
                        </a:spcAft>
                      </a:pPr>
                      <a:r>
                        <a:rPr lang="fr-FR" sz="1400" b="1" i="0" u="none" strike="noStrike">
                          <a:solidFill>
                            <a:srgbClr val="000000"/>
                          </a:solidFill>
                          <a:effectLst/>
                          <a:latin typeface="Calibri"/>
                        </a:rPr>
                        <a:t>84</a:t>
                      </a:r>
                    </a:p>
                  </a:txBody>
                  <a:tcPr marL="7315" marR="17556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spcBef>
                          <a:spcPts val="300"/>
                        </a:spcBef>
                        <a:spcAft>
                          <a:spcPts val="300"/>
                        </a:spcAft>
                      </a:pPr>
                      <a:r>
                        <a:rPr lang="fr-FR" sz="1400" b="1" i="0" u="none" strike="noStrike" dirty="0">
                          <a:solidFill>
                            <a:srgbClr val="000000"/>
                          </a:solidFill>
                          <a:effectLst/>
                          <a:latin typeface="Calibri"/>
                        </a:rPr>
                        <a:t>         541 000   </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fontAlgn="b">
                        <a:spcBef>
                          <a:spcPts val="300"/>
                        </a:spcBef>
                        <a:spcAft>
                          <a:spcPts val="300"/>
                        </a:spcAft>
                      </a:pPr>
                      <a:r>
                        <a:rPr lang="fr-FR" sz="1400" b="1" i="0" u="none" strike="noStrike" dirty="0">
                          <a:solidFill>
                            <a:srgbClr val="000000"/>
                          </a:solidFill>
                          <a:effectLst/>
                          <a:latin typeface="Calibri"/>
                        </a:rPr>
                        <a:t>116</a:t>
                      </a:r>
                    </a:p>
                  </a:txBody>
                  <a:tcPr marL="7315" marR="17556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spcBef>
                          <a:spcPts val="300"/>
                        </a:spcBef>
                        <a:spcAft>
                          <a:spcPts val="300"/>
                        </a:spcAft>
                      </a:pPr>
                      <a:r>
                        <a:rPr lang="fr-FR" sz="1400" b="1" i="0" u="none" strike="noStrike" dirty="0">
                          <a:solidFill>
                            <a:srgbClr val="000000"/>
                          </a:solidFill>
                          <a:effectLst/>
                          <a:latin typeface="Calibri"/>
                        </a:rPr>
                        <a:t>                   470 000   </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vMerge="1">
                  <a:txBody>
                    <a:bodyPr/>
                    <a:lstStyle/>
                    <a:p>
                      <a:endParaRPr lang="fr-FR"/>
                    </a:p>
                  </a:txBody>
                  <a:tcPr/>
                </a:tc>
                <a:tc>
                  <a:txBody>
                    <a:bodyPr/>
                    <a:lstStyle/>
                    <a:p>
                      <a:pPr algn="ctr" fontAlgn="b">
                        <a:spcBef>
                          <a:spcPts val="300"/>
                        </a:spcBef>
                        <a:spcAft>
                          <a:spcPts val="300"/>
                        </a:spcAft>
                      </a:pPr>
                      <a:r>
                        <a:rPr lang="fr-FR" sz="1400" b="1" i="0" u="none" strike="noStrike" dirty="0">
                          <a:solidFill>
                            <a:srgbClr val="FF0000"/>
                          </a:solidFill>
                          <a:effectLst/>
                          <a:latin typeface="Calibri"/>
                        </a:rPr>
                        <a:t>             71 000   </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r>
              <a:tr h="283020">
                <a:tc gridSpan="2">
                  <a:txBody>
                    <a:bodyPr/>
                    <a:lstStyle/>
                    <a:p>
                      <a:pPr algn="ctr" fontAlgn="b"/>
                      <a:r>
                        <a:rPr lang="fr-FR" sz="1200" b="0" i="0" u="none" strike="noStrike">
                          <a:solidFill>
                            <a:srgbClr val="000000"/>
                          </a:solidFill>
                          <a:effectLst/>
                          <a:latin typeface="Calibri"/>
                        </a:rPr>
                        <a:t> </a:t>
                      </a:r>
                    </a:p>
                  </a:txBody>
                  <a:tcPr marL="7315" marR="7315" marT="731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marL="0" indent="0" algn="l" fontAlgn="b"/>
                      <a:r>
                        <a:rPr lang="fr-FR" sz="1400" b="1" i="0" u="none" strike="noStrike" dirty="0">
                          <a:solidFill>
                            <a:srgbClr val="000000"/>
                          </a:solidFill>
                          <a:effectLst/>
                          <a:latin typeface="Calibri"/>
                        </a:rPr>
                        <a:t>  1 484 000   </a:t>
                      </a:r>
                    </a:p>
                  </a:txBody>
                  <a:tcPr marL="7315" marR="7315" marT="731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200" b="0" i="0" u="none" strike="noStrike" dirty="0">
                          <a:solidFill>
                            <a:srgbClr val="000000"/>
                          </a:solidFill>
                          <a:effectLst/>
                          <a:latin typeface="Calibri"/>
                        </a:rPr>
                        <a:t> </a:t>
                      </a:r>
                    </a:p>
                  </a:txBody>
                  <a:tcPr marL="7315" marR="7315" marT="731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indent="87313" algn="l" fontAlgn="b"/>
                      <a:r>
                        <a:rPr lang="fr-FR" sz="1400" b="1" i="0" u="none" strike="noStrike" dirty="0">
                          <a:solidFill>
                            <a:srgbClr val="000000"/>
                          </a:solidFill>
                          <a:effectLst/>
                          <a:latin typeface="Calibri"/>
                        </a:rPr>
                        <a:t>          1 320 000   </a:t>
                      </a:r>
                    </a:p>
                  </a:txBody>
                  <a:tcPr marL="7315" marR="7315" marT="731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b"/>
                      <a:r>
                        <a:rPr lang="fr-FR" sz="1200" b="0" i="0" u="none" strike="noStrike" dirty="0">
                          <a:solidFill>
                            <a:srgbClr val="000000"/>
                          </a:solidFill>
                          <a:effectLst/>
                          <a:latin typeface="Calibri"/>
                        </a:rPr>
                        <a:t> </a:t>
                      </a:r>
                    </a:p>
                  </a:txBody>
                  <a:tcPr marL="7315" marR="7315" marT="731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283020">
                <a:tc gridSpan="6">
                  <a:txBody>
                    <a:bodyPr/>
                    <a:lstStyle/>
                    <a:p>
                      <a:pPr algn="ctr" fontAlgn="b"/>
                      <a:r>
                        <a:rPr lang="fr-FR" sz="1200" b="1" i="0" u="none" strike="noStrike" dirty="0">
                          <a:solidFill>
                            <a:srgbClr val="000000"/>
                          </a:solidFill>
                          <a:effectLst/>
                          <a:latin typeface="Calibri"/>
                        </a:rPr>
                        <a:t>GAIN MOYEN MENSUEL SUR LA PRIME FIXE DES TROIS FORAGES (Fcfa HT)</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1400" b="1" i="0" u="none" strike="noStrike" dirty="0">
                          <a:solidFill>
                            <a:srgbClr val="000000"/>
                          </a:solidFill>
                          <a:effectLst/>
                          <a:latin typeface="Calibri"/>
                        </a:rPr>
                        <a:t>      164 000   </a:t>
                      </a:r>
                    </a:p>
                  </a:txBody>
                  <a:tcPr marL="7315" marR="7315" marT="731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r>
              <a:tr h="339461">
                <a:tc gridSpan="6">
                  <a:txBody>
                    <a:bodyPr/>
                    <a:lstStyle/>
                    <a:p>
                      <a:pPr algn="ctr" fontAlgn="b"/>
                      <a:r>
                        <a:rPr lang="fr-FR" sz="1200" b="0" i="0" u="none" strike="noStrike" dirty="0">
                          <a:solidFill>
                            <a:srgbClr val="000000"/>
                          </a:solidFill>
                          <a:effectLst/>
                          <a:latin typeface="Calibri"/>
                        </a:rPr>
                        <a:t> </a:t>
                      </a:r>
                    </a:p>
                  </a:txBody>
                  <a:tcPr marL="7315" marR="7315" marT="7315" marB="0" anchor="b">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r" fontAlgn="b"/>
                      <a:r>
                        <a:rPr lang="fr-FR" sz="1400" b="1" i="0" u="none" strike="noStrike" dirty="0">
                          <a:solidFill>
                            <a:srgbClr val="FF0000"/>
                          </a:solidFill>
                          <a:effectLst/>
                          <a:latin typeface="Calibri"/>
                        </a:rPr>
                        <a:t>11%</a:t>
                      </a:r>
                    </a:p>
                  </a:txBody>
                  <a:tcPr marL="7315" marR="7315" marT="7315" marB="0" anchor="b">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7" name="Pentagone 6"/>
          <p:cNvSpPr/>
          <p:nvPr/>
        </p:nvSpPr>
        <p:spPr>
          <a:xfrm>
            <a:off x="323528" y="1484784"/>
            <a:ext cx="1008112" cy="4896544"/>
          </a:xfrm>
          <a:prstGeom prst="homePlate">
            <a:avLst>
              <a:gd name="adj" fmla="val 5515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fr-FR" sz="1600" b="1" dirty="0" smtClean="0">
                <a:latin typeface="Arial" pitchFamily="34" charset="0"/>
                <a:cs typeface="Arial" pitchFamily="34" charset="0"/>
              </a:rPr>
              <a:t>AXE D’INTERVENTION NDP </a:t>
            </a:r>
            <a:r>
              <a:rPr lang="fr-FR" sz="2400" b="1" dirty="0" smtClean="0">
                <a:solidFill>
                  <a:srgbClr val="FFFF00"/>
                </a:solidFill>
                <a:latin typeface="Arial Black" pitchFamily="34" charset="0"/>
                <a:cs typeface="Arial" pitchFamily="34" charset="0"/>
              </a:rPr>
              <a:t>1</a:t>
            </a:r>
            <a:endParaRPr lang="fr-FR" sz="1600" b="1" dirty="0">
              <a:solidFill>
                <a:srgbClr val="FFFF00"/>
              </a:solidFill>
              <a:latin typeface="Arial Black" pitchFamily="34" charset="0"/>
              <a:cs typeface="Arial" pitchFamily="34" charset="0"/>
            </a:endParaRPr>
          </a:p>
        </p:txBody>
      </p:sp>
      <p:sp>
        <p:nvSpPr>
          <p:cNvPr id="8" name="Rectangle 7"/>
          <p:cNvSpPr/>
          <p:nvPr/>
        </p:nvSpPr>
        <p:spPr>
          <a:xfrm>
            <a:off x="1547664" y="1412776"/>
            <a:ext cx="7272808" cy="43204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fr-FR" b="1" dirty="0" smtClean="0">
                <a:solidFill>
                  <a:schemeClr val="tx1"/>
                </a:solidFill>
                <a:latin typeface="Times New Roman" pitchFamily="18" charset="0"/>
                <a:cs typeface="Times New Roman" pitchFamily="18" charset="0"/>
              </a:rPr>
              <a:t>MISE EN CONFORMITÉ DES PUISSANCES SOUSCRITES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18732</TotalTime>
  <Words>1279</Words>
  <Application>Microsoft Office PowerPoint</Application>
  <PresentationFormat>Affichage à l'écran (4:3)</PresentationFormat>
  <Paragraphs>216</Paragraphs>
  <Slides>20</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2" baseType="lpstr">
      <vt:lpstr>Thème Office</vt:lpstr>
      <vt:lpstr>Feuille de calcul</vt:lpstr>
      <vt:lpstr>Diapositive 1</vt:lpstr>
      <vt:lpstr>PLAN DE L’EXPOSÉ</vt:lpstr>
      <vt:lpstr>Diapositive 3</vt:lpstr>
      <vt:lpstr>Diapositive 4</vt:lpstr>
      <vt:lpstr>APERÇU MOYENS D’INTERVENTION</vt:lpstr>
      <vt:lpstr>Diapositive 6</vt:lpstr>
      <vt:lpstr>Diapositive 7</vt:lpstr>
      <vt:lpstr>OPTIMISATION ENERGETIQUE NDP 1/8</vt:lpstr>
      <vt:lpstr>OPTIMISATION ENERGETIQUE NDP 2/8</vt:lpstr>
      <vt:lpstr>OPTIMISATION ENERGETIQUE NDP 3/8</vt:lpstr>
      <vt:lpstr>OPTIMISATION ENERGETIQUE NDP 4/8</vt:lpstr>
      <vt:lpstr>OPTIMISATION ENERGETIQUE NDP 5/8</vt:lpstr>
      <vt:lpstr>OPTIMISATION ENERGETIQUE NDP 6/8</vt:lpstr>
      <vt:lpstr>OPTIMISATION ENERGETIQUE NDP 7/8</vt:lpstr>
      <vt:lpstr>OPTIMISATION ENERGETIQUE NDP 8/8</vt:lpstr>
      <vt:lpstr>OPTIMISATION ENERGETIQUE GL 1/4</vt:lpstr>
      <vt:lpstr>Diapositive 17</vt:lpstr>
      <vt:lpstr>OPTIMISATION ENERGETIQUE GL 3/4</vt:lpstr>
      <vt:lpstr>OPTIMISATION ENERGETIQUE GL 4/4</vt:lpstr>
      <vt:lpstr>MERCI DE VOTRE ATTENTION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SEOH</dc:title>
  <dc:creator>Fallou NDAO</dc:creator>
  <cp:lastModifiedBy>Sylvette Milin</cp:lastModifiedBy>
  <cp:revision>139</cp:revision>
  <dcterms:created xsi:type="dcterms:W3CDTF">2016-10-25T15:43:49Z</dcterms:created>
  <dcterms:modified xsi:type="dcterms:W3CDTF">2016-12-15T11:06:56Z</dcterms:modified>
</cp:coreProperties>
</file>