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customXml/itemProps4.xml" ContentType="application/vnd.openxmlformats-officedocument.customXml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5"/>
  </p:sldMasterIdLst>
  <p:notesMasterIdLst>
    <p:notesMasterId r:id="rId26"/>
  </p:notesMasterIdLst>
  <p:handoutMasterIdLst>
    <p:handoutMasterId r:id="rId27"/>
  </p:handoutMasterIdLst>
  <p:sldIdLst>
    <p:sldId id="296" r:id="rId6"/>
    <p:sldId id="297" r:id="rId7"/>
    <p:sldId id="299" r:id="rId8"/>
    <p:sldId id="316" r:id="rId9"/>
    <p:sldId id="317" r:id="rId10"/>
    <p:sldId id="308" r:id="rId11"/>
    <p:sldId id="298" r:id="rId12"/>
    <p:sldId id="305" r:id="rId13"/>
    <p:sldId id="306" r:id="rId14"/>
    <p:sldId id="307" r:id="rId15"/>
    <p:sldId id="300" r:id="rId16"/>
    <p:sldId id="309" r:id="rId17"/>
    <p:sldId id="310" r:id="rId18"/>
    <p:sldId id="311" r:id="rId19"/>
    <p:sldId id="312" r:id="rId20"/>
    <p:sldId id="318" r:id="rId21"/>
    <p:sldId id="319" r:id="rId22"/>
    <p:sldId id="320" r:id="rId23"/>
    <p:sldId id="315" r:id="rId24"/>
    <p:sldId id="294" r:id="rId25"/>
  </p:sldIdLst>
  <p:sldSz cx="9144000" cy="6858000" type="screen4x3"/>
  <p:notesSz cx="6797675" cy="9926638"/>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EEF"/>
    <a:srgbClr val="FFB612"/>
    <a:srgbClr val="00549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7995" autoAdjust="0"/>
  </p:normalViewPr>
  <p:slideViewPr>
    <p:cSldViewPr>
      <p:cViewPr varScale="1">
        <p:scale>
          <a:sx n="88" d="100"/>
          <a:sy n="88" d="100"/>
        </p:scale>
        <p:origin x="-165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4" d="100"/>
          <a:sy n="64" d="100"/>
        </p:scale>
        <p:origin x="-2964" y="-102"/>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fr-FR"/>
  <c:style val="8"/>
  <c:chart>
    <c:title>
      <c:tx>
        <c:rich>
          <a:bodyPr/>
          <a:lstStyle/>
          <a:p>
            <a:pPr>
              <a:defRPr sz="1600"/>
            </a:pPr>
            <a:r>
              <a:rPr lang="fr-FR" sz="1600" dirty="0"/>
              <a:t>Fonctionnalité</a:t>
            </a:r>
            <a:r>
              <a:rPr lang="fr-FR" sz="1600" baseline="0" dirty="0"/>
              <a:t> des points </a:t>
            </a:r>
            <a:r>
              <a:rPr lang="fr-FR" sz="1600" baseline="0" dirty="0" smtClean="0"/>
              <a:t>d'eau </a:t>
            </a:r>
            <a:r>
              <a:rPr lang="fr-FR" sz="1600" b="1" i="0" u="none" strike="noStrike" baseline="0" dirty="0" smtClean="0">
                <a:effectLst/>
              </a:rPr>
              <a:t>financés par WaterAid</a:t>
            </a:r>
            <a:endParaRPr lang="fr-FR" sz="1600" dirty="0"/>
          </a:p>
        </c:rich>
      </c:tx>
      <c:layout>
        <c:manualLayout>
          <c:xMode val="edge"/>
          <c:yMode val="edge"/>
          <c:x val="4.9156072030643941E-2"/>
          <c:y val="0"/>
        </c:manualLayout>
      </c:layout>
    </c:title>
    <c:plotArea>
      <c:layout>
        <c:manualLayout>
          <c:layoutTarget val="inner"/>
          <c:xMode val="edge"/>
          <c:yMode val="edge"/>
          <c:x val="8.9679850386994081E-2"/>
          <c:y val="0.27526290580452506"/>
          <c:w val="0.77345482144496014"/>
          <c:h val="0.64272007292326738"/>
        </c:manualLayout>
      </c:layout>
      <c:barChart>
        <c:barDir val="col"/>
        <c:grouping val="stacked"/>
        <c:ser>
          <c:idx val="0"/>
          <c:order val="0"/>
          <c:tx>
            <c:strRef>
              <c:f>Sheet1!$A$5</c:f>
              <c:strCache>
                <c:ptCount val="1"/>
                <c:pt idx="0">
                  <c:v>Fonctionnelle</c:v>
                </c:pt>
              </c:strCache>
            </c:strRef>
          </c:tx>
          <c:spPr>
            <a:solidFill>
              <a:schemeClr val="accent6">
                <a:lumMod val="75000"/>
              </a:schemeClr>
            </a:solidFill>
          </c:spPr>
          <c:dLbls>
            <c:txPr>
              <a:bodyPr/>
              <a:lstStyle/>
              <a:p>
                <a:pPr>
                  <a:defRPr sz="1200" b="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defRPr>
                </a:pPr>
                <a:endParaRPr lang="fr-FR"/>
              </a:p>
            </c:txPr>
            <c:showVal val="1"/>
          </c:dLbls>
          <c:cat>
            <c:strRef>
              <c:f>Sheet1!$B$4:$D$4</c:f>
              <c:strCache>
                <c:ptCount val="3"/>
                <c:pt idx="0">
                  <c:v>Forage</c:v>
                </c:pt>
                <c:pt idx="1">
                  <c:v>Bornefontaine</c:v>
                </c:pt>
                <c:pt idx="2">
                  <c:v>Puits</c:v>
                </c:pt>
              </c:strCache>
            </c:strRef>
          </c:cat>
          <c:val>
            <c:numRef>
              <c:f>Sheet1!$B$5:$D$5</c:f>
              <c:numCache>
                <c:formatCode>0%</c:formatCode>
                <c:ptCount val="3"/>
                <c:pt idx="0">
                  <c:v>0.9</c:v>
                </c:pt>
                <c:pt idx="1">
                  <c:v>0.96000000000000008</c:v>
                </c:pt>
                <c:pt idx="2">
                  <c:v>0.8500000000000002</c:v>
                </c:pt>
              </c:numCache>
            </c:numRef>
          </c:val>
        </c:ser>
        <c:ser>
          <c:idx val="1"/>
          <c:order val="1"/>
          <c:tx>
            <c:strRef>
              <c:f>Sheet1!$A$6</c:f>
              <c:strCache>
                <c:ptCount val="1"/>
                <c:pt idx="0">
                  <c:v>En panne</c:v>
                </c:pt>
              </c:strCache>
            </c:strRef>
          </c:tx>
          <c:cat>
            <c:strRef>
              <c:f>Sheet1!$B$4:$D$4</c:f>
              <c:strCache>
                <c:ptCount val="3"/>
                <c:pt idx="0">
                  <c:v>Forage</c:v>
                </c:pt>
                <c:pt idx="1">
                  <c:v>Bornefontaine</c:v>
                </c:pt>
                <c:pt idx="2">
                  <c:v>Puits</c:v>
                </c:pt>
              </c:strCache>
            </c:strRef>
          </c:cat>
          <c:val>
            <c:numRef>
              <c:f>Sheet1!$B$6:$D$6</c:f>
              <c:numCache>
                <c:formatCode>0%</c:formatCode>
                <c:ptCount val="3"/>
                <c:pt idx="0">
                  <c:v>0.1</c:v>
                </c:pt>
                <c:pt idx="1">
                  <c:v>4.0000000000000008E-2</c:v>
                </c:pt>
                <c:pt idx="2">
                  <c:v>0.15000000000000002</c:v>
                </c:pt>
              </c:numCache>
            </c:numRef>
          </c:val>
        </c:ser>
        <c:dLbls/>
        <c:gapWidth val="55"/>
        <c:overlap val="100"/>
        <c:axId val="62938496"/>
        <c:axId val="78099200"/>
      </c:barChart>
      <c:catAx>
        <c:axId val="62938496"/>
        <c:scaling>
          <c:orientation val="minMax"/>
        </c:scaling>
        <c:axPos val="b"/>
        <c:majorTickMark val="none"/>
        <c:tickLblPos val="nextTo"/>
        <c:crossAx val="78099200"/>
        <c:crosses val="autoZero"/>
        <c:auto val="1"/>
        <c:lblAlgn val="ctr"/>
        <c:lblOffset val="100"/>
      </c:catAx>
      <c:valAx>
        <c:axId val="78099200"/>
        <c:scaling>
          <c:orientation val="minMax"/>
          <c:max val="1.05"/>
          <c:min val="0"/>
        </c:scaling>
        <c:axPos val="l"/>
        <c:majorGridlines/>
        <c:numFmt formatCode="0%" sourceLinked="1"/>
        <c:majorTickMark val="none"/>
        <c:tickLblPos val="nextTo"/>
        <c:txPr>
          <a:bodyPr/>
          <a:lstStyle/>
          <a:p>
            <a:pPr>
              <a:defRPr sz="1100"/>
            </a:pPr>
            <a:endParaRPr lang="fr-FR"/>
          </a:p>
        </c:txPr>
        <c:crossAx val="62938496"/>
        <c:crosses val="autoZero"/>
        <c:crossBetween val="between"/>
      </c:valAx>
      <c:spPr>
        <a:ln w="6350">
          <a:solidFill>
            <a:schemeClr val="accent1">
              <a:shade val="95000"/>
              <a:satMod val="105000"/>
            </a:schemeClr>
          </a:solidFill>
        </a:ln>
      </c:spPr>
    </c:plotArea>
    <c:legend>
      <c:legendPos val="r"/>
      <c:layout>
        <c:manualLayout>
          <c:xMode val="edge"/>
          <c:yMode val="edge"/>
          <c:x val="1.3822097368370008E-2"/>
          <c:y val="0.16133989285270525"/>
          <c:w val="0.89757146548934175"/>
          <c:h val="8.1385438960018527E-2"/>
        </c:manualLayout>
      </c:layout>
      <c:txPr>
        <a:bodyPr/>
        <a:lstStyle/>
        <a:p>
          <a:pPr>
            <a:defRPr sz="1400">
              <a:latin typeface="Arial Unicode MS" panose="020B0604020202020204" pitchFamily="34" charset="-128"/>
              <a:ea typeface="Arial Unicode MS" panose="020B0604020202020204" pitchFamily="34" charset="-128"/>
              <a:cs typeface="Arial Unicode MS" panose="020B0604020202020204" pitchFamily="34" charset="-128"/>
            </a:defRPr>
          </a:pPr>
          <a:endParaRPr lang="fr-FR"/>
        </a:p>
      </c:txPr>
    </c:legend>
    <c:plotVisOnly val="1"/>
    <c:dispBlanksAs val="gap"/>
  </c:chart>
  <c:spPr>
    <a:ln>
      <a:solidFill>
        <a:schemeClr val="tx1"/>
      </a:solidFill>
    </a:ln>
  </c:sp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09"/>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49688" y="0"/>
            <a:ext cx="2946400" cy="496809"/>
          </a:xfrm>
          <a:prstGeom prst="rect">
            <a:avLst/>
          </a:prstGeom>
        </p:spPr>
        <p:txBody>
          <a:bodyPr vert="horz" lIns="91440" tIns="45720" rIns="91440" bIns="45720" rtlCol="0"/>
          <a:lstStyle>
            <a:lvl1pPr algn="r">
              <a:defRPr sz="1200"/>
            </a:lvl1pPr>
          </a:lstStyle>
          <a:p>
            <a:fld id="{59B98B67-6E30-4EFA-AC2F-313DFDB67863}" type="datetimeFigureOut">
              <a:rPr lang="en-GB" smtClean="0"/>
              <a:pPr/>
              <a:t>04/02/2016</a:t>
            </a:fld>
            <a:endParaRPr lang="en-GB" dirty="0"/>
          </a:p>
        </p:txBody>
      </p:sp>
      <p:sp>
        <p:nvSpPr>
          <p:cNvPr id="4" name="Footer Placeholder 3"/>
          <p:cNvSpPr>
            <a:spLocks noGrp="1"/>
          </p:cNvSpPr>
          <p:nvPr>
            <p:ph type="ftr" sz="quarter" idx="2"/>
          </p:nvPr>
        </p:nvSpPr>
        <p:spPr>
          <a:xfrm>
            <a:off x="0" y="9428242"/>
            <a:ext cx="2946400" cy="496809"/>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9688" y="9428242"/>
            <a:ext cx="2946400" cy="496809"/>
          </a:xfrm>
          <a:prstGeom prst="rect">
            <a:avLst/>
          </a:prstGeom>
        </p:spPr>
        <p:txBody>
          <a:bodyPr vert="horz" lIns="91440" tIns="45720" rIns="91440" bIns="45720" rtlCol="0" anchor="b"/>
          <a:lstStyle>
            <a:lvl1pPr algn="r">
              <a:defRPr sz="1200"/>
            </a:lvl1pPr>
          </a:lstStyle>
          <a:p>
            <a:fld id="{8DA1F89B-20EA-4B99-AA9E-BB769EF79F21}" type="slidenum">
              <a:rPr lang="en-GB" smtClean="0"/>
              <a:pPr/>
              <a:t>‹N°›</a:t>
            </a:fld>
            <a:endParaRPr lang="en-GB" dirty="0"/>
          </a:p>
        </p:txBody>
      </p:sp>
    </p:spTree>
    <p:extLst>
      <p:ext uri="{BB962C8B-B14F-4D97-AF65-F5344CB8AC3E}">
        <p14:creationId xmlns:p14="http://schemas.microsoft.com/office/powerpoint/2010/main" xmlns="" val="35378040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87B29CC2-24AC-4FAF-9DAE-1D9D8A862478}" type="datetimeFigureOut">
              <a:rPr lang="en-US" smtClean="0"/>
              <a:pPr/>
              <a:t>2/4/2016</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4" y="9428584"/>
            <a:ext cx="2945659" cy="496332"/>
          </a:xfrm>
          <a:prstGeom prst="rect">
            <a:avLst/>
          </a:prstGeom>
        </p:spPr>
        <p:txBody>
          <a:bodyPr vert="horz" lIns="91440" tIns="45720" rIns="91440" bIns="45720" rtlCol="0" anchor="b"/>
          <a:lstStyle>
            <a:lvl1pPr algn="r">
              <a:defRPr sz="1200"/>
            </a:lvl1pPr>
          </a:lstStyle>
          <a:p>
            <a:fld id="{2471655E-367F-4A6F-89F3-00059ED392CC}" type="slidenum">
              <a:rPr lang="en-US" smtClean="0"/>
              <a:pPr/>
              <a:t>‹N°›</a:t>
            </a:fld>
            <a:endParaRPr lang="en-US" dirty="0"/>
          </a:p>
        </p:txBody>
      </p:sp>
    </p:spTree>
    <p:extLst>
      <p:ext uri="{BB962C8B-B14F-4D97-AF65-F5344CB8AC3E}">
        <p14:creationId xmlns:p14="http://schemas.microsoft.com/office/powerpoint/2010/main" xmlns="" val="2975165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9829B541-7672-4192-9FD0-F8B4EAF5F9AC}" type="slidenum">
              <a:rPr lang="en-US" smtClean="0"/>
              <a:pPr/>
              <a:t>2</a:t>
            </a:fld>
            <a:endParaRPr lang="en-US" dirty="0"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9829B541-7672-4192-9FD0-F8B4EAF5F9AC}" type="slidenum">
              <a:rPr lang="en-US" smtClean="0"/>
              <a:pPr/>
              <a:t>13</a:t>
            </a:fld>
            <a:endParaRPr lang="en-US" dirty="0"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9829B541-7672-4192-9FD0-F8B4EAF5F9AC}" type="slidenum">
              <a:rPr lang="en-US" smtClean="0"/>
              <a:pPr/>
              <a:t>16</a:t>
            </a:fld>
            <a:endParaRPr lang="en-US" dirty="0"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9829B541-7672-4192-9FD0-F8B4EAF5F9AC}" type="slidenum">
              <a:rPr lang="en-US" smtClean="0"/>
              <a:pPr/>
              <a:t>17</a:t>
            </a:fld>
            <a:endParaRPr lang="en-US" dirty="0"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9829B541-7672-4192-9FD0-F8B4EAF5F9AC}" type="slidenum">
              <a:rPr lang="en-US" smtClean="0"/>
              <a:pPr/>
              <a:t>18</a:t>
            </a:fld>
            <a:endParaRPr lang="en-US" dirty="0"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9829B541-7672-4192-9FD0-F8B4EAF5F9AC}" type="slidenum">
              <a:rPr lang="en-US" smtClean="0"/>
              <a:pPr/>
              <a:t>19</a:t>
            </a:fld>
            <a:endParaRPr lang="en-US" dirty="0"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9829B541-7672-4192-9FD0-F8B4EAF5F9AC}" type="slidenum">
              <a:rPr lang="en-US" smtClean="0"/>
              <a:pPr/>
              <a:t>3</a:t>
            </a:fld>
            <a:endParaRPr lang="en-US" dirty="0"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9829B541-7672-4192-9FD0-F8B4EAF5F9AC}" type="slidenum">
              <a:rPr lang="en-US" smtClean="0"/>
              <a:pPr/>
              <a:t>6</a:t>
            </a:fld>
            <a:endParaRPr lang="en-US" dirty="0"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9829B541-7672-4192-9FD0-F8B4EAF5F9AC}" type="slidenum">
              <a:rPr lang="en-US" smtClean="0"/>
              <a:pPr/>
              <a:t>7</a:t>
            </a:fld>
            <a:endParaRPr lang="en-US" dirty="0"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9829B541-7672-4192-9FD0-F8B4EAF5F9AC}" type="slidenum">
              <a:rPr lang="en-US" smtClean="0"/>
              <a:pPr/>
              <a:t>8</a:t>
            </a:fld>
            <a:endParaRPr lang="en-US" dirty="0"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9829B541-7672-4192-9FD0-F8B4EAF5F9AC}" type="slidenum">
              <a:rPr lang="en-US" smtClean="0"/>
              <a:pPr/>
              <a:t>9</a:t>
            </a:fld>
            <a:endParaRPr lang="en-US" dirty="0"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9829B541-7672-4192-9FD0-F8B4EAF5F9AC}" type="slidenum">
              <a:rPr lang="en-US" smtClean="0"/>
              <a:pPr/>
              <a:t>10</a:t>
            </a:fld>
            <a:endParaRPr lang="en-US" dirty="0"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9829B541-7672-4192-9FD0-F8B4EAF5F9AC}" type="slidenum">
              <a:rPr lang="en-US" smtClean="0"/>
              <a:pPr/>
              <a:t>11</a:t>
            </a:fld>
            <a:endParaRPr lang="en-US" dirty="0"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9829B541-7672-4192-9FD0-F8B4EAF5F9AC}" type="slidenum">
              <a:rPr lang="en-US" smtClean="0"/>
              <a:pPr/>
              <a:t>12</a:t>
            </a:fld>
            <a:endParaRPr lang="en-US" dirty="0"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2800866.jpg"/>
          <p:cNvPicPr>
            <a:picLocks noChangeAspect="1"/>
          </p:cNvPicPr>
          <p:nvPr userDrawn="1"/>
        </p:nvPicPr>
        <p:blipFill>
          <a:blip r:embed="rId2" cstate="print"/>
          <a:srcRect l="22144" t="14756" r="31226" b="80706"/>
          <a:stretch>
            <a:fillRect/>
          </a:stretch>
        </p:blipFill>
        <p:spPr>
          <a:xfrm flipH="1" flipV="1">
            <a:off x="0" y="0"/>
            <a:ext cx="9144000" cy="620699"/>
          </a:xfrm>
          <a:prstGeom prst="rect">
            <a:avLst/>
          </a:prstGeom>
        </p:spPr>
      </p:pic>
      <p:pic>
        <p:nvPicPr>
          <p:cNvPr id="10" name="Picture 9" descr="WATERAID_COL_LOGO.jpg"/>
          <p:cNvPicPr>
            <a:picLocks noChangeAspect="1"/>
          </p:cNvPicPr>
          <p:nvPr userDrawn="1"/>
        </p:nvPicPr>
        <p:blipFill>
          <a:blip r:embed="rId3" cstate="print"/>
          <a:stretch>
            <a:fillRect/>
          </a:stretch>
        </p:blipFill>
        <p:spPr>
          <a:xfrm>
            <a:off x="395536" y="6309320"/>
            <a:ext cx="1728192" cy="351198"/>
          </a:xfrm>
          <a:prstGeom prst="rect">
            <a:avLst/>
          </a:prstGeom>
        </p:spPr>
      </p:pic>
      <p:sp>
        <p:nvSpPr>
          <p:cNvPr id="11" name="Title 1"/>
          <p:cNvSpPr>
            <a:spLocks noGrp="1"/>
          </p:cNvSpPr>
          <p:nvPr>
            <p:ph type="title"/>
          </p:nvPr>
        </p:nvSpPr>
        <p:spPr>
          <a:xfrm>
            <a:off x="467544" y="2852936"/>
            <a:ext cx="8229600" cy="864096"/>
          </a:xfrm>
        </p:spPr>
        <p:txBody>
          <a:bodyPr>
            <a:normAutofit/>
          </a:bodyPr>
          <a:lstStyle>
            <a:lvl1pPr>
              <a:defRPr sz="4400"/>
            </a:lvl1p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200" b="0" cap="all"/>
            </a:lvl1pPr>
          </a:lstStyle>
          <a:p>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8" name="Title 1"/>
          <p:cNvSpPr txBox="1">
            <a:spLocks/>
          </p:cNvSpPr>
          <p:nvPr userDrawn="1"/>
        </p:nvSpPr>
        <p:spPr>
          <a:xfrm>
            <a:off x="467544" y="692696"/>
            <a:ext cx="8229600" cy="864096"/>
          </a:xfrm>
          <a:prstGeom prst="rect">
            <a:avLst/>
          </a:prstGeom>
        </p:spPr>
        <p:txBody>
          <a:bodyPr vert="horz" lIns="91440" tIns="45720" rIns="91440" bIns="45720" rtlCol="0" anchor="ctr">
            <a:normAutofit/>
          </a:bodyPr>
          <a:lstStyle>
            <a:lvl1pPr>
              <a:defRPr sz="3200"/>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00AEEF"/>
                </a:solidFill>
                <a:effectLst/>
                <a:uLnTx/>
                <a:uFillTx/>
                <a:latin typeface="Arial" pitchFamily="34" charset="0"/>
                <a:ea typeface="+mj-ea"/>
                <a:cs typeface="Arial" pitchFamily="34" charset="0"/>
              </a:rPr>
              <a:t>Click to edit Master title style</a:t>
            </a:r>
            <a:endParaRPr kumimoji="0" lang="en-US" sz="4400" b="0" i="0" u="none" strike="noStrike" kern="1200" cap="none" spc="0" normalizeH="0" baseline="0" noProof="0" dirty="0">
              <a:ln>
                <a:noFill/>
              </a:ln>
              <a:solidFill>
                <a:srgbClr val="00AEEF"/>
              </a:solidFill>
              <a:effectLst/>
              <a:uLnTx/>
              <a:uFillTx/>
              <a:latin typeface="Arial" pitchFamily="34" charset="0"/>
              <a:ea typeface="+mj-ea"/>
              <a:cs typeface="Arial"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844824"/>
            <a:ext cx="4038600" cy="4281339"/>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844824"/>
            <a:ext cx="4038600" cy="4281339"/>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smtClean="0"/>
              <a:t>Click to edit Master title style</a:t>
            </a:r>
            <a:endParaRPr lang="en-US" dirty="0"/>
          </a:p>
        </p:txBody>
      </p:sp>
      <p:sp>
        <p:nvSpPr>
          <p:cNvPr id="3" name="Text Placeholder 2"/>
          <p:cNvSpPr>
            <a:spLocks noGrp="1"/>
          </p:cNvSpPr>
          <p:nvPr>
            <p:ph type="body" idx="1"/>
          </p:nvPr>
        </p:nvSpPr>
        <p:spPr>
          <a:xfrm>
            <a:off x="467544" y="1844824"/>
            <a:ext cx="4040188" cy="639762"/>
          </a:xfrm>
        </p:spPr>
        <p:txBody>
          <a:bodyPr anchor="b"/>
          <a:lstStyle>
            <a:lvl1pPr marL="0" indent="0">
              <a:buNone/>
              <a:defRPr sz="2400" b="0">
                <a:solidFill>
                  <a:srgbClr val="00AEE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636911"/>
            <a:ext cx="4040188" cy="3489251"/>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4008" y="1844824"/>
            <a:ext cx="4041775" cy="639762"/>
          </a:xfrm>
        </p:spPr>
        <p:txBody>
          <a:bodyPr anchor="b"/>
          <a:lstStyle>
            <a:lvl1pPr marL="0" indent="0">
              <a:buNone/>
              <a:defRPr sz="2400" b="0">
                <a:solidFill>
                  <a:srgbClr val="00AEE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636912"/>
            <a:ext cx="4041775" cy="3489250"/>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7544" y="1916832"/>
            <a:ext cx="3024336" cy="576064"/>
          </a:xfrm>
        </p:spPr>
        <p:txBody>
          <a:bodyPr anchor="b"/>
          <a:lstStyle>
            <a:lvl1pPr algn="l">
              <a:defRPr sz="2000" b="0" baseline="0"/>
            </a:lvl1pPr>
          </a:lstStyle>
          <a:p>
            <a:r>
              <a:rPr lang="en-US" dirty="0" smtClean="0"/>
              <a:t>Click to edit subtitle style</a:t>
            </a:r>
            <a:endParaRPr lang="en-US" dirty="0"/>
          </a:p>
        </p:txBody>
      </p:sp>
      <p:sp>
        <p:nvSpPr>
          <p:cNvPr id="3" name="Content Placeholder 2"/>
          <p:cNvSpPr>
            <a:spLocks noGrp="1"/>
          </p:cNvSpPr>
          <p:nvPr>
            <p:ph idx="1"/>
          </p:nvPr>
        </p:nvSpPr>
        <p:spPr>
          <a:xfrm>
            <a:off x="3575050" y="1916832"/>
            <a:ext cx="5111750" cy="4209331"/>
          </a:xfrm>
        </p:spPr>
        <p:txBody>
          <a:bodyPr/>
          <a:lstStyle>
            <a:lvl1pPr>
              <a:defRPr sz="3200">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492896"/>
            <a:ext cx="3008313" cy="363326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Title 1"/>
          <p:cNvSpPr txBox="1">
            <a:spLocks/>
          </p:cNvSpPr>
          <p:nvPr userDrawn="1"/>
        </p:nvSpPr>
        <p:spPr>
          <a:xfrm>
            <a:off x="467544" y="692696"/>
            <a:ext cx="8229600" cy="864096"/>
          </a:xfrm>
          <a:prstGeom prst="rect">
            <a:avLst/>
          </a:prstGeom>
        </p:spPr>
        <p:txBody>
          <a:bodyPr vert="horz" lIns="91440" tIns="45720" rIns="91440" bIns="45720" rtlCol="0" anchor="ctr">
            <a:normAutofit/>
          </a:bodyPr>
          <a:lstStyle>
            <a:lvl1pPr>
              <a:defRPr sz="3200"/>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00AEEF"/>
                </a:solidFill>
                <a:effectLst/>
                <a:uLnTx/>
                <a:uFillTx/>
                <a:latin typeface="Arial" pitchFamily="34" charset="0"/>
                <a:ea typeface="+mj-ea"/>
                <a:cs typeface="Arial" pitchFamily="34" charset="0"/>
              </a:rPr>
              <a:t>Click to edit Master title style</a:t>
            </a:r>
            <a:endParaRPr kumimoji="0" lang="en-US" sz="4400" b="0" i="0" u="none" strike="noStrike" kern="1200" cap="none" spc="0" normalizeH="0" baseline="0" noProof="0" dirty="0">
              <a:ln>
                <a:noFill/>
              </a:ln>
              <a:solidFill>
                <a:srgbClr val="00AEEF"/>
              </a:solidFill>
              <a:effectLst/>
              <a:uLnTx/>
              <a:uFillTx/>
              <a:latin typeface="Arial" pitchFamily="34" charset="0"/>
              <a:ea typeface="+mj-ea"/>
              <a:cs typeface="Arial"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692696"/>
            <a:ext cx="8229600" cy="864096"/>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457200" y="1844824"/>
            <a:ext cx="8229600" cy="4281339"/>
          </a:xfrm>
          <a:prstGeom prst="rect">
            <a:avLst/>
          </a:prstGeom>
        </p:spPr>
        <p:txBody>
          <a:bodyPr vert="horz" lIns="91440" tIns="45720" rIns="91440" bIns="45720" rtlCol="0">
            <a:normAutofit/>
          </a:bodyPr>
          <a:lstStyle/>
          <a:p>
            <a:pPr lvl="0"/>
            <a:endParaRPr lang="en-US" dirty="0"/>
          </a:p>
        </p:txBody>
      </p:sp>
      <p:pic>
        <p:nvPicPr>
          <p:cNvPr id="10" name="Picture 9" descr="WATERAID_COL_LOGO.jpg"/>
          <p:cNvPicPr>
            <a:picLocks noChangeAspect="1"/>
          </p:cNvPicPr>
          <p:nvPr userDrawn="1"/>
        </p:nvPicPr>
        <p:blipFill>
          <a:blip r:embed="rId10" cstate="print"/>
          <a:stretch>
            <a:fillRect/>
          </a:stretch>
        </p:blipFill>
        <p:spPr>
          <a:xfrm>
            <a:off x="395536" y="6309320"/>
            <a:ext cx="1728192" cy="351198"/>
          </a:xfrm>
          <a:prstGeom prst="rect">
            <a:avLst/>
          </a:prstGeom>
        </p:spPr>
      </p:pic>
      <p:sp>
        <p:nvSpPr>
          <p:cNvPr id="9" name="TextBox 8"/>
          <p:cNvSpPr txBox="1"/>
          <p:nvPr userDrawn="1"/>
        </p:nvSpPr>
        <p:spPr>
          <a:xfrm>
            <a:off x="7236296" y="6309320"/>
            <a:ext cx="2088232" cy="307777"/>
          </a:xfrm>
          <a:prstGeom prst="rect">
            <a:avLst/>
          </a:prstGeom>
          <a:noFill/>
        </p:spPr>
        <p:txBody>
          <a:bodyPr wrap="square" rtlCol="0">
            <a:spAutoFit/>
          </a:bodyPr>
          <a:lstStyle/>
          <a:p>
            <a:r>
              <a:rPr lang="en-GB" sz="1400" dirty="0" smtClean="0">
                <a:solidFill>
                  <a:srgbClr val="00AEEF"/>
                </a:solidFill>
                <a:latin typeface="Arial" pitchFamily="34" charset="0"/>
                <a:cs typeface="Arial" pitchFamily="34" charset="0"/>
              </a:rPr>
              <a:t>www.wateraid.org</a:t>
            </a:r>
            <a:endParaRPr lang="en-GB" sz="1400" dirty="0">
              <a:solidFill>
                <a:srgbClr val="00AEEF"/>
              </a:solidFill>
              <a:latin typeface="Arial" pitchFamily="34" charset="0"/>
              <a:cs typeface="Arial" pitchFamily="34" charset="0"/>
            </a:endParaRPr>
          </a:p>
        </p:txBody>
      </p:sp>
      <p:pic>
        <p:nvPicPr>
          <p:cNvPr id="8" name="Picture 7" descr="2800866.jpg"/>
          <p:cNvPicPr>
            <a:picLocks noChangeAspect="1"/>
          </p:cNvPicPr>
          <p:nvPr userDrawn="1"/>
        </p:nvPicPr>
        <p:blipFill>
          <a:blip r:embed="rId11" cstate="print"/>
          <a:srcRect l="24578" t="15061" r="32837" b="80478"/>
          <a:stretch>
            <a:fillRect/>
          </a:stretch>
        </p:blipFill>
        <p:spPr>
          <a:xfrm rot="10800000">
            <a:off x="0" y="0"/>
            <a:ext cx="9144000" cy="66839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Lst>
  <p:txStyles>
    <p:titleStyle>
      <a:lvl1pPr algn="ctr" defTabSz="914400" rtl="0" eaLnBrk="1" latinLnBrk="0" hangingPunct="1">
        <a:spcBef>
          <a:spcPct val="0"/>
        </a:spcBef>
        <a:buNone/>
        <a:defRPr sz="4400" kern="1200">
          <a:solidFill>
            <a:srgbClr val="00AEEF"/>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None/>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hyperlink" Target="http://www.wateraid.org/" TargetMode="External"/><Relationship Id="rId5" Type="http://schemas.openxmlformats.org/officeDocument/2006/relationships/image" Target="../media/image7.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385893" y="1844824"/>
            <a:ext cx="8229600" cy="1554796"/>
          </a:xfrm>
          <a:noFill/>
        </p:spPr>
        <p:txBody>
          <a:bodyPr>
            <a:noAutofit/>
          </a:bodyPr>
          <a:lstStyle/>
          <a:p>
            <a:pPr eaLnBrk="1" hangingPunct="1"/>
            <a:r>
              <a:rPr lang="fr-FR" sz="3600" b="1" dirty="0" smtClean="0"/>
              <a:t>POST IMPLEMENTATION MONITORING SURVEY (PIMS)</a:t>
            </a:r>
            <a:endParaRPr lang="fr-FR" sz="3600" b="1" noProof="0" dirty="0" smtClean="0"/>
          </a:p>
        </p:txBody>
      </p:sp>
      <p:grpSp>
        <p:nvGrpSpPr>
          <p:cNvPr id="2" name="Group 1"/>
          <p:cNvGrpSpPr/>
          <p:nvPr/>
        </p:nvGrpSpPr>
        <p:grpSpPr>
          <a:xfrm>
            <a:off x="1187623" y="4814870"/>
            <a:ext cx="7200801" cy="932057"/>
            <a:chOff x="111855" y="4149080"/>
            <a:chExt cx="8086987" cy="1411203"/>
          </a:xfrm>
        </p:grpSpPr>
        <p:pic>
          <p:nvPicPr>
            <p:cNvPr id="4" name="Picture 3" descr="Epesi:Utilisateur :johnsrealaccount:Dropbox:mWater:communications:water source drawings:fauset.png"/>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111855" y="4149080"/>
              <a:ext cx="1875022" cy="1343333"/>
            </a:xfrm>
            <a:prstGeom prst="rect">
              <a:avLst/>
            </a:prstGeom>
            <a:noFill/>
            <a:ln>
              <a:noFill/>
            </a:ln>
          </p:spPr>
        </p:pic>
        <p:pic>
          <p:nvPicPr>
            <p:cNvPr id="5" name="Picture 4" descr="Epesi:Utilisateur :johnsrealaccount:Dropbox:mWater:communications : source d'eau dessins : forage.png"/>
            <p:cNvPicPr/>
            <p:nvPr/>
          </p:nvPicPr>
          <p:blipFill rotWithShape="1">
            <a:blip r:embed="rId3" cstate="email">
              <a:extLst>
                <a:ext uri="{28A0092B-C50C-407E-A947-70E740481C1C}">
                  <a14:useLocalDpi xmlns:a14="http://schemas.microsoft.com/office/drawing/2010/main" xmlns=""/>
                </a:ext>
              </a:extLst>
            </a:blip>
            <a:srcRect/>
            <a:stretch/>
          </p:blipFill>
          <p:spPr bwMode="auto">
            <a:xfrm>
              <a:off x="2699792" y="4477567"/>
              <a:ext cx="942975" cy="950595"/>
            </a:xfrm>
            <a:prstGeom prst="rect">
              <a:avLst/>
            </a:prstGeom>
            <a:noFill/>
            <a:ln>
              <a:noFill/>
            </a:ln>
            <a:extLst>
              <a:ext uri="{53640926-AAD7-44D8-BBD7-CCE9431645EC}">
                <a14:shadowObscured xmlns:a14="http://schemas.microsoft.com/office/drawing/2010/main" xmlns=""/>
              </a:ext>
            </a:extLst>
          </p:spPr>
        </p:pic>
        <p:pic>
          <p:nvPicPr>
            <p:cNvPr id="6" name="Picture 5" descr="Epesi:Utilisateur :johnsrealaccount:Dropbox:mWater:communications : source d'eau dessins : kiosk.png"/>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4572000" y="4669751"/>
              <a:ext cx="1610360" cy="800100"/>
            </a:xfrm>
            <a:prstGeom prst="rect">
              <a:avLst/>
            </a:prstGeom>
            <a:noFill/>
            <a:ln>
              <a:noFill/>
            </a:ln>
          </p:spPr>
        </p:pic>
        <p:pic>
          <p:nvPicPr>
            <p:cNvPr id="8194" name="Picture 2" descr="G:\WaterAid\Programme Departement\Suivi-Evaluation\Rencontre Trimestrielle\2015\bucket-latrine.jpg"/>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flipH="1">
              <a:off x="6732240" y="4345448"/>
              <a:ext cx="1466602" cy="1214835"/>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7" name="TextBox 6"/>
          <p:cNvSpPr txBox="1"/>
          <p:nvPr/>
        </p:nvSpPr>
        <p:spPr>
          <a:xfrm>
            <a:off x="323527" y="260648"/>
            <a:ext cx="8291965" cy="1384995"/>
          </a:xfrm>
          <a:prstGeom prst="rect">
            <a:avLst/>
          </a:prstGeom>
          <a:noFill/>
        </p:spPr>
        <p:txBody>
          <a:bodyPr wrap="square" rtlCol="0">
            <a:spAutoFit/>
          </a:bodyPr>
          <a:lstStyle/>
          <a:p>
            <a:pPr algn="ctr"/>
            <a:r>
              <a:rPr lang="fr-FR" sz="2800" dirty="0" smtClean="0">
                <a:solidFill>
                  <a:srgbClr val="FF0000"/>
                </a:solidFill>
              </a:rPr>
              <a:t>Atelier sur le </a:t>
            </a:r>
            <a:r>
              <a:rPr lang="fr-FR" sz="2800" dirty="0">
                <a:solidFill>
                  <a:srgbClr val="FF0000"/>
                </a:solidFill>
              </a:rPr>
              <a:t>suivi-évaluation  des services locaux d’eau potable et d’assainissement, retour d’expériences et échanges de pratiques  </a:t>
            </a:r>
          </a:p>
        </p:txBody>
      </p:sp>
      <p:sp>
        <p:nvSpPr>
          <p:cNvPr id="8" name="TextBox 7"/>
          <p:cNvSpPr txBox="1"/>
          <p:nvPr/>
        </p:nvSpPr>
        <p:spPr>
          <a:xfrm>
            <a:off x="1835696" y="3752165"/>
            <a:ext cx="5246839" cy="1077218"/>
          </a:xfrm>
          <a:prstGeom prst="rect">
            <a:avLst/>
          </a:prstGeom>
          <a:noFill/>
        </p:spPr>
        <p:txBody>
          <a:bodyPr wrap="square" rtlCol="0">
            <a:spAutoFit/>
          </a:bodyPr>
          <a:lstStyle/>
          <a:p>
            <a:pPr algn="ctr"/>
            <a:r>
              <a:rPr lang="en-US" sz="1600" dirty="0" smtClean="0">
                <a:solidFill>
                  <a:srgbClr val="00B0F0"/>
                </a:solidFill>
              </a:rPr>
              <a:t>Hermann KAMBOU / Jules </a:t>
            </a:r>
            <a:r>
              <a:rPr lang="en-US" sz="1600" dirty="0" err="1" smtClean="0">
                <a:solidFill>
                  <a:srgbClr val="00B0F0"/>
                </a:solidFill>
              </a:rPr>
              <a:t>Auguste</a:t>
            </a:r>
            <a:r>
              <a:rPr lang="en-US" sz="1600" dirty="0" smtClean="0">
                <a:solidFill>
                  <a:srgbClr val="00B0F0"/>
                </a:solidFill>
              </a:rPr>
              <a:t>  SOW</a:t>
            </a:r>
          </a:p>
          <a:p>
            <a:pPr algn="ctr"/>
            <a:r>
              <a:rPr lang="en-US" sz="1600" dirty="0" smtClean="0"/>
              <a:t>WaterAid  Burkina </a:t>
            </a:r>
          </a:p>
          <a:p>
            <a:pPr marL="342900" indent="-342900" algn="ctr">
              <a:buAutoNum type="arabicPlain" startAt="11"/>
            </a:pPr>
            <a:r>
              <a:rPr lang="en-US" sz="1600" dirty="0" smtClean="0"/>
              <a:t>BP 1211 CMS  Ouagadougou 11</a:t>
            </a:r>
          </a:p>
          <a:p>
            <a:pPr algn="ctr"/>
            <a:r>
              <a:rPr lang="en-US" sz="1600" dirty="0" smtClean="0">
                <a:hlinkClick r:id="rId6"/>
              </a:rPr>
              <a:t>www.wateraid.org</a:t>
            </a:r>
            <a:r>
              <a:rPr lang="en-US" sz="1600" dirty="0" smtClean="0"/>
              <a:t>  </a:t>
            </a:r>
            <a:endParaRPr lang="en-US"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50" name="Text Box 11"/>
          <p:cNvSpPr txBox="1">
            <a:spLocks noChangeArrowheads="1"/>
          </p:cNvSpPr>
          <p:nvPr/>
        </p:nvSpPr>
        <p:spPr bwMode="auto">
          <a:xfrm>
            <a:off x="4695825" y="1792288"/>
            <a:ext cx="184150" cy="366712"/>
          </a:xfrm>
          <a:prstGeom prst="rect">
            <a:avLst/>
          </a:prstGeom>
          <a:noFill/>
          <a:ln w="9525">
            <a:noFill/>
            <a:miter lim="800000"/>
            <a:headEnd/>
            <a:tailEnd/>
          </a:ln>
        </p:spPr>
        <p:txBody>
          <a:bodyPr wrap="none">
            <a:spAutoFit/>
          </a:bodyPr>
          <a:lstStyle/>
          <a:p>
            <a:endParaRPr lang="en-GB" dirty="0"/>
          </a:p>
        </p:txBody>
      </p:sp>
      <p:sp>
        <p:nvSpPr>
          <p:cNvPr id="3" name="Rectangle 2"/>
          <p:cNvSpPr txBox="1">
            <a:spLocks noChangeArrowheads="1"/>
          </p:cNvSpPr>
          <p:nvPr/>
        </p:nvSpPr>
        <p:spPr>
          <a:xfrm>
            <a:off x="7441" y="620688"/>
            <a:ext cx="8229600" cy="648072"/>
          </a:xfrm>
          <a:prstGeom prst="rect">
            <a:avLst/>
          </a:prstGeom>
          <a:noFill/>
        </p:spPr>
        <p:txBody>
          <a:bodyPr>
            <a:noAutofit/>
          </a:bodyPr>
          <a:lstStyle>
            <a:lvl1pPr algn="ctr" defTabSz="914400" rtl="0" eaLnBrk="1" latinLnBrk="0" hangingPunct="1">
              <a:spcBef>
                <a:spcPct val="0"/>
              </a:spcBef>
              <a:buNone/>
              <a:defRPr sz="4400" kern="1200">
                <a:solidFill>
                  <a:srgbClr val="00AEEF"/>
                </a:solidFill>
                <a:latin typeface="Arial" pitchFamily="34" charset="0"/>
                <a:ea typeface="+mj-ea"/>
                <a:cs typeface="Arial" pitchFamily="34" charset="0"/>
              </a:defRPr>
            </a:lvl1pPr>
          </a:lstStyle>
          <a:p>
            <a:r>
              <a:rPr lang="fr-FR" sz="3600" dirty="0"/>
              <a:t>MOYENS</a:t>
            </a:r>
            <a:r>
              <a:rPr lang="fr-FR" sz="3600" dirty="0" smtClean="0"/>
              <a:t> DE L’ENQUETE</a:t>
            </a:r>
          </a:p>
        </p:txBody>
      </p:sp>
      <p:sp>
        <p:nvSpPr>
          <p:cNvPr id="5" name="Rectangle 2"/>
          <p:cNvSpPr txBox="1">
            <a:spLocks noChangeArrowheads="1"/>
          </p:cNvSpPr>
          <p:nvPr/>
        </p:nvSpPr>
        <p:spPr>
          <a:xfrm>
            <a:off x="195918" y="1337308"/>
            <a:ext cx="4591982" cy="638336"/>
          </a:xfrm>
          <a:prstGeom prst="rect">
            <a:avLst/>
          </a:prstGeom>
          <a:noFill/>
        </p:spPr>
        <p:txBody>
          <a:bodyPr>
            <a:noAutofit/>
          </a:bodyPr>
          <a:lstStyle>
            <a:lvl1pPr algn="ctr" defTabSz="914400" rtl="0" eaLnBrk="1" latinLnBrk="0" hangingPunct="1">
              <a:spcBef>
                <a:spcPct val="0"/>
              </a:spcBef>
              <a:buNone/>
              <a:defRPr sz="4400" kern="1200">
                <a:solidFill>
                  <a:srgbClr val="00AEEF"/>
                </a:solidFill>
                <a:latin typeface="Arial" pitchFamily="34" charset="0"/>
                <a:ea typeface="+mj-ea"/>
                <a:cs typeface="Arial" pitchFamily="34" charset="0"/>
              </a:defRPr>
            </a:lvl1pPr>
          </a:lstStyle>
          <a:p>
            <a:r>
              <a:rPr lang="fr-FR" sz="3600" dirty="0" smtClean="0">
                <a:solidFill>
                  <a:srgbClr val="92D050"/>
                </a:solidFill>
              </a:rPr>
              <a:t>Enquêteurs</a:t>
            </a:r>
          </a:p>
        </p:txBody>
      </p:sp>
      <p:sp>
        <p:nvSpPr>
          <p:cNvPr id="2" name="TextBox 1"/>
          <p:cNvSpPr txBox="1"/>
          <p:nvPr/>
        </p:nvSpPr>
        <p:spPr>
          <a:xfrm>
            <a:off x="3707904" y="2522240"/>
            <a:ext cx="4680520" cy="2616101"/>
          </a:xfrm>
          <a:prstGeom prst="rect">
            <a:avLst/>
          </a:prstGeom>
          <a:noFill/>
        </p:spPr>
        <p:txBody>
          <a:bodyPr wrap="square" rtlCol="0">
            <a:spAutoFit/>
          </a:bodyPr>
          <a:lstStyle/>
          <a:p>
            <a:pPr marL="342900" indent="-342900">
              <a:buFont typeface="Wingdings" panose="05000000000000000000" pitchFamily="2" charset="2"/>
              <a:buChar char="q"/>
            </a:pPr>
            <a:r>
              <a:rPr lang="fr-FR" sz="2400" dirty="0" smtClean="0">
                <a:latin typeface="Arial Unicode MS" panose="020B0604020202020204" pitchFamily="34" charset="-128"/>
                <a:ea typeface="Arial Unicode MS" panose="020B0604020202020204" pitchFamily="34" charset="-128"/>
                <a:cs typeface="Arial Unicode MS" panose="020B0604020202020204" pitchFamily="34" charset="-128"/>
              </a:rPr>
              <a:t>Recrutement d’enquêteurs</a:t>
            </a:r>
          </a:p>
          <a:p>
            <a:pPr marL="342900" indent="-342900">
              <a:spcBef>
                <a:spcPts val="1200"/>
              </a:spcBef>
              <a:buFont typeface="Wingdings" panose="05000000000000000000" pitchFamily="2" charset="2"/>
              <a:buChar char="q"/>
            </a:pPr>
            <a:r>
              <a:rPr lang="fr-FR" sz="2400" dirty="0" smtClean="0">
                <a:latin typeface="Arial Unicode MS" panose="020B0604020202020204" pitchFamily="34" charset="-128"/>
                <a:ea typeface="Arial Unicode MS" panose="020B0604020202020204" pitchFamily="34" charset="-128"/>
                <a:cs typeface="Arial Unicode MS" panose="020B0604020202020204" pitchFamily="34" charset="-128"/>
              </a:rPr>
              <a:t>Profils: sociologie, génie civil, économiste….</a:t>
            </a:r>
          </a:p>
          <a:p>
            <a:pPr marL="342900" indent="-342900">
              <a:spcBef>
                <a:spcPts val="1200"/>
              </a:spcBef>
              <a:buFont typeface="Wingdings" panose="05000000000000000000" pitchFamily="2" charset="2"/>
              <a:buChar char="q"/>
            </a:pPr>
            <a:r>
              <a:rPr lang="fr-FR" sz="2400" dirty="0" smtClean="0">
                <a:latin typeface="Arial Unicode MS" panose="020B0604020202020204" pitchFamily="34" charset="-128"/>
                <a:ea typeface="Arial Unicode MS" panose="020B0604020202020204" pitchFamily="34" charset="-128"/>
                <a:cs typeface="Arial Unicode MS" panose="020B0604020202020204" pitchFamily="34" charset="-128"/>
              </a:rPr>
              <a:t>Formation (mise à niveau) et test avant déploiement sur le terrain</a:t>
            </a:r>
            <a:endParaRPr lang="fr-FR" sz="2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467543" y="2492896"/>
            <a:ext cx="2988663" cy="25989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369005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50" name="Text Box 11"/>
          <p:cNvSpPr txBox="1">
            <a:spLocks noChangeArrowheads="1"/>
          </p:cNvSpPr>
          <p:nvPr/>
        </p:nvSpPr>
        <p:spPr bwMode="auto">
          <a:xfrm>
            <a:off x="4695825" y="1792288"/>
            <a:ext cx="184150" cy="366712"/>
          </a:xfrm>
          <a:prstGeom prst="rect">
            <a:avLst/>
          </a:prstGeom>
          <a:noFill/>
          <a:ln w="9525">
            <a:noFill/>
            <a:miter lim="800000"/>
            <a:headEnd/>
            <a:tailEnd/>
          </a:ln>
        </p:spPr>
        <p:txBody>
          <a:bodyPr wrap="none">
            <a:spAutoFit/>
          </a:bodyPr>
          <a:lstStyle/>
          <a:p>
            <a:endParaRPr lang="en-GB" dirty="0"/>
          </a:p>
        </p:txBody>
      </p:sp>
      <p:sp>
        <p:nvSpPr>
          <p:cNvPr id="3" name="Rectangle 2"/>
          <p:cNvSpPr txBox="1">
            <a:spLocks noChangeArrowheads="1"/>
          </p:cNvSpPr>
          <p:nvPr/>
        </p:nvSpPr>
        <p:spPr>
          <a:xfrm>
            <a:off x="7441" y="620688"/>
            <a:ext cx="8229600" cy="648072"/>
          </a:xfrm>
          <a:prstGeom prst="rect">
            <a:avLst/>
          </a:prstGeom>
          <a:noFill/>
        </p:spPr>
        <p:txBody>
          <a:bodyPr>
            <a:noAutofit/>
          </a:bodyPr>
          <a:lstStyle>
            <a:lvl1pPr algn="ctr" defTabSz="914400" rtl="0" eaLnBrk="1" latinLnBrk="0" hangingPunct="1">
              <a:spcBef>
                <a:spcPct val="0"/>
              </a:spcBef>
              <a:buNone/>
              <a:defRPr sz="4400" kern="1200">
                <a:solidFill>
                  <a:srgbClr val="00AEEF"/>
                </a:solidFill>
                <a:latin typeface="Arial" pitchFamily="34" charset="0"/>
                <a:ea typeface="+mj-ea"/>
                <a:cs typeface="Arial" pitchFamily="34" charset="0"/>
              </a:defRPr>
            </a:lvl1pPr>
          </a:lstStyle>
          <a:p>
            <a:r>
              <a:rPr lang="fr-FR" sz="3600" dirty="0" smtClean="0"/>
              <a:t>PROCEDURE DE L’ENQUETE </a:t>
            </a:r>
          </a:p>
        </p:txBody>
      </p:sp>
      <p:grpSp>
        <p:nvGrpSpPr>
          <p:cNvPr id="30" name="Group 29"/>
          <p:cNvGrpSpPr/>
          <p:nvPr/>
        </p:nvGrpSpPr>
        <p:grpSpPr>
          <a:xfrm>
            <a:off x="549274" y="1246920"/>
            <a:ext cx="8155110" cy="5050435"/>
            <a:chOff x="549274" y="1246920"/>
            <a:chExt cx="8155110" cy="5050435"/>
          </a:xfrm>
        </p:grpSpPr>
        <p:grpSp>
          <p:nvGrpSpPr>
            <p:cNvPr id="28" name="Group 27"/>
            <p:cNvGrpSpPr/>
            <p:nvPr/>
          </p:nvGrpSpPr>
          <p:grpSpPr>
            <a:xfrm>
              <a:off x="549274" y="1246920"/>
              <a:ext cx="8155110" cy="5050435"/>
              <a:chOff x="549274" y="1246920"/>
              <a:chExt cx="8155110" cy="5050435"/>
            </a:xfrm>
          </p:grpSpPr>
          <p:grpSp>
            <p:nvGrpSpPr>
              <p:cNvPr id="24" name="Group 23"/>
              <p:cNvGrpSpPr/>
              <p:nvPr/>
            </p:nvGrpSpPr>
            <p:grpSpPr>
              <a:xfrm>
                <a:off x="549274" y="1246920"/>
                <a:ext cx="6326982" cy="5050435"/>
                <a:chOff x="549274" y="1246920"/>
                <a:chExt cx="6759030" cy="5050435"/>
              </a:xfrm>
            </p:grpSpPr>
            <p:grpSp>
              <p:nvGrpSpPr>
                <p:cNvPr id="2" name="Group 1"/>
                <p:cNvGrpSpPr/>
                <p:nvPr/>
              </p:nvGrpSpPr>
              <p:grpSpPr>
                <a:xfrm>
                  <a:off x="549274" y="1246920"/>
                  <a:ext cx="6759030" cy="5050435"/>
                  <a:chOff x="549274" y="1246920"/>
                  <a:chExt cx="5678910" cy="5050435"/>
                </a:xfrm>
              </p:grpSpPr>
              <p:grpSp>
                <p:nvGrpSpPr>
                  <p:cNvPr id="5" name="Group 4"/>
                  <p:cNvGrpSpPr/>
                  <p:nvPr/>
                </p:nvGrpSpPr>
                <p:grpSpPr>
                  <a:xfrm>
                    <a:off x="549274" y="1246920"/>
                    <a:ext cx="5678909" cy="5050435"/>
                    <a:chOff x="4686300" y="1181269"/>
                    <a:chExt cx="4330700" cy="5050435"/>
                  </a:xfrm>
                </p:grpSpPr>
                <p:sp>
                  <p:nvSpPr>
                    <p:cNvPr id="6" name="Rectangle 5"/>
                    <p:cNvSpPr/>
                    <p:nvPr/>
                  </p:nvSpPr>
                  <p:spPr>
                    <a:xfrm>
                      <a:off x="5295900" y="5732172"/>
                      <a:ext cx="2501900" cy="499532"/>
                    </a:xfrm>
                    <a:prstGeom prst="rect">
                      <a:avLst/>
                    </a:prstGeom>
                    <a:solidFill>
                      <a:srgbClr val="3977BC"/>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dirty="0" smtClean="0">
                          <a:latin typeface="Arial Unicode MS" panose="020B0604020202020204" pitchFamily="34" charset="-128"/>
                          <a:ea typeface="Arial Unicode MS" panose="020B0604020202020204" pitchFamily="34" charset="-128"/>
                          <a:cs typeface="Arial Unicode MS" panose="020B0604020202020204" pitchFamily="34" charset="-128"/>
                        </a:rPr>
                        <a:t>Enquête sur le ménage</a:t>
                      </a:r>
                      <a:endParaRPr lang="fr-FR"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 name="Rectangle 6"/>
                    <p:cNvSpPr/>
                    <p:nvPr/>
                  </p:nvSpPr>
                  <p:spPr>
                    <a:xfrm>
                      <a:off x="5143500" y="5579772"/>
                      <a:ext cx="2501900" cy="499532"/>
                    </a:xfrm>
                    <a:prstGeom prst="rect">
                      <a:avLst/>
                    </a:prstGeom>
                    <a:solidFill>
                      <a:srgbClr val="3977BC"/>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dirty="0" smtClean="0">
                          <a:latin typeface="Arial Unicode MS" panose="020B0604020202020204" pitchFamily="34" charset="-128"/>
                          <a:ea typeface="Arial Unicode MS" panose="020B0604020202020204" pitchFamily="34" charset="-128"/>
                          <a:cs typeface="Arial Unicode MS" panose="020B0604020202020204" pitchFamily="34" charset="-128"/>
                        </a:rPr>
                        <a:t>Enquête sur le ménage</a:t>
                      </a:r>
                      <a:endParaRPr lang="fr-FR"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8" name="Rectangle 7"/>
                    <p:cNvSpPr/>
                    <p:nvPr/>
                  </p:nvSpPr>
                  <p:spPr>
                    <a:xfrm>
                      <a:off x="4991100" y="5427372"/>
                      <a:ext cx="2501900" cy="499532"/>
                    </a:xfrm>
                    <a:prstGeom prst="rect">
                      <a:avLst/>
                    </a:prstGeom>
                    <a:solidFill>
                      <a:srgbClr val="3977BC"/>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dirty="0" smtClean="0">
                          <a:latin typeface="Arial Unicode MS" panose="020B0604020202020204" pitchFamily="34" charset="-128"/>
                          <a:ea typeface="Arial Unicode MS" panose="020B0604020202020204" pitchFamily="34" charset="-128"/>
                          <a:cs typeface="Arial Unicode MS" panose="020B0604020202020204" pitchFamily="34" charset="-128"/>
                        </a:rPr>
                        <a:t>Enquête sur le ménage</a:t>
                      </a:r>
                      <a:endParaRPr lang="fr-FR"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Rectangle 8"/>
                    <p:cNvSpPr/>
                    <p:nvPr/>
                  </p:nvSpPr>
                  <p:spPr>
                    <a:xfrm>
                      <a:off x="4838700" y="5274972"/>
                      <a:ext cx="2501900" cy="499532"/>
                    </a:xfrm>
                    <a:prstGeom prst="rect">
                      <a:avLst/>
                    </a:prstGeom>
                    <a:solidFill>
                      <a:srgbClr val="3977BC"/>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dirty="0" smtClean="0">
                          <a:latin typeface="Arial Unicode MS" panose="020B0604020202020204" pitchFamily="34" charset="-128"/>
                          <a:ea typeface="Arial Unicode MS" panose="020B0604020202020204" pitchFamily="34" charset="-128"/>
                          <a:cs typeface="Arial Unicode MS" panose="020B0604020202020204" pitchFamily="34" charset="-128"/>
                        </a:rPr>
                        <a:t>Enquête sur le ménage</a:t>
                      </a:r>
                      <a:endParaRPr lang="fr-FR"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0" name="Rectangle 9"/>
                    <p:cNvSpPr/>
                    <p:nvPr/>
                  </p:nvSpPr>
                  <p:spPr>
                    <a:xfrm>
                      <a:off x="4686300" y="1676400"/>
                      <a:ext cx="2501900" cy="707886"/>
                    </a:xfrm>
                    <a:prstGeom prst="rect">
                      <a:avLst/>
                    </a:prstGeom>
                    <a:solidFill>
                      <a:srgbClr val="3977BC"/>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dirty="0" err="1" smtClean="0">
                          <a:latin typeface="Arial Unicode MS" panose="020B0604020202020204" pitchFamily="34" charset="-128"/>
                          <a:ea typeface="Arial Unicode MS" panose="020B0604020202020204" pitchFamily="34" charset="-128"/>
                          <a:cs typeface="Arial Unicode MS" panose="020B0604020202020204" pitchFamily="34" charset="-128"/>
                        </a:rPr>
                        <a:t>Enquête</a:t>
                      </a:r>
                      <a:r>
                        <a:rPr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dirty="0" err="1" smtClean="0">
                          <a:latin typeface="Arial Unicode MS" panose="020B0604020202020204" pitchFamily="34" charset="-128"/>
                          <a:ea typeface="Arial Unicode MS" panose="020B0604020202020204" pitchFamily="34" charset="-128"/>
                          <a:cs typeface="Arial Unicode MS" panose="020B0604020202020204" pitchFamily="34" charset="-128"/>
                        </a:rPr>
                        <a:t>communautaire</a:t>
                      </a:r>
                      <a:endParaRPr lang="fr-FR"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1" name="TextBox 10"/>
                    <p:cNvSpPr txBox="1"/>
                    <p:nvPr/>
                  </p:nvSpPr>
                  <p:spPr>
                    <a:xfrm>
                      <a:off x="5295900" y="1181269"/>
                      <a:ext cx="1447800" cy="400110"/>
                    </a:xfrm>
                    <a:prstGeom prst="rect">
                      <a:avLst/>
                    </a:prstGeom>
                    <a:noFill/>
                  </p:spPr>
                  <p:txBody>
                    <a:bodyPr wrap="square" rtlCol="0">
                      <a:spAutoFit/>
                    </a:bodyPr>
                    <a:lstStyle/>
                    <a:p>
                      <a:pPr algn="ctr"/>
                      <a:r>
                        <a:rPr lang="en-US" sz="2000" u="sng" dirty="0" smtClean="0">
                          <a:solidFill>
                            <a:srgbClr val="17375E"/>
                          </a:solidFill>
                          <a:latin typeface="Arial Unicode MS" panose="020B0604020202020204" pitchFamily="34" charset="-128"/>
                          <a:ea typeface="Arial Unicode MS" panose="020B0604020202020204" pitchFamily="34" charset="-128"/>
                          <a:cs typeface="Arial Unicode MS" panose="020B0604020202020204" pitchFamily="34" charset="-128"/>
                        </a:rPr>
                        <a:t>Formes :</a:t>
                      </a:r>
                    </a:p>
                  </p:txBody>
                </p:sp>
                <p:sp>
                  <p:nvSpPr>
                    <p:cNvPr id="12" name="TextBox 11"/>
                    <p:cNvSpPr txBox="1"/>
                    <p:nvPr/>
                  </p:nvSpPr>
                  <p:spPr>
                    <a:xfrm>
                      <a:off x="7569200" y="1181269"/>
                      <a:ext cx="1447800" cy="400110"/>
                    </a:xfrm>
                    <a:prstGeom prst="rect">
                      <a:avLst/>
                    </a:prstGeom>
                    <a:noFill/>
                  </p:spPr>
                  <p:txBody>
                    <a:bodyPr wrap="square" rtlCol="0">
                      <a:spAutoFit/>
                    </a:bodyPr>
                    <a:lstStyle/>
                    <a:p>
                      <a:pPr algn="ctr"/>
                      <a:r>
                        <a:rPr lang="en-US" sz="2000" u="sng" dirty="0" smtClean="0">
                          <a:solidFill>
                            <a:srgbClr val="17375E"/>
                          </a:solidFill>
                          <a:latin typeface="Arial Unicode MS" panose="020B0604020202020204" pitchFamily="34" charset="-128"/>
                          <a:ea typeface="Arial Unicode MS" panose="020B0604020202020204" pitchFamily="34" charset="-128"/>
                          <a:cs typeface="Arial Unicode MS" panose="020B0604020202020204" pitchFamily="34" charset="-128"/>
                        </a:rPr>
                        <a:t>Sites</a:t>
                      </a:r>
                    </a:p>
                  </p:txBody>
                </p:sp>
                <p:sp>
                  <p:nvSpPr>
                    <p:cNvPr id="13" name="Rounded Rectangle 12"/>
                    <p:cNvSpPr/>
                    <p:nvPr/>
                  </p:nvSpPr>
                  <p:spPr>
                    <a:xfrm>
                      <a:off x="7543800" y="1786929"/>
                      <a:ext cx="1447800" cy="499532"/>
                    </a:xfrm>
                    <a:prstGeom prst="roundRect">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Communauté</a:t>
                      </a:r>
                      <a:endParaRPr lang="fr-FR" sz="16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cxnSp>
                  <p:nvCxnSpPr>
                    <p:cNvPr id="14" name="Straight Arrow Connector 13"/>
                    <p:cNvCxnSpPr>
                      <a:stCxn id="10" idx="3"/>
                      <a:endCxn id="13" idx="1"/>
                    </p:cNvCxnSpPr>
                    <p:nvPr/>
                  </p:nvCxnSpPr>
                  <p:spPr>
                    <a:xfrm>
                      <a:off x="7188200" y="2030343"/>
                      <a:ext cx="355600" cy="6352"/>
                    </a:xfrm>
                    <a:prstGeom prst="straightConnector1">
                      <a:avLst/>
                    </a:prstGeom>
                    <a:ln w="635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5" name="Rounded Rectangle 14"/>
                    <p:cNvSpPr/>
                    <p:nvPr/>
                  </p:nvSpPr>
                  <p:spPr>
                    <a:xfrm>
                      <a:off x="7543800" y="3272606"/>
                      <a:ext cx="1447800" cy="499532"/>
                    </a:xfrm>
                    <a:prstGeom prst="roundRect">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Point d'eau</a:t>
                      </a:r>
                      <a:endParaRPr lang="fr-FR" sz="16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6" name="Rectangle 15"/>
                    <p:cNvSpPr/>
                    <p:nvPr/>
                  </p:nvSpPr>
                  <p:spPr>
                    <a:xfrm>
                      <a:off x="4686300" y="3272606"/>
                      <a:ext cx="2501900" cy="499532"/>
                    </a:xfrm>
                    <a:prstGeom prst="rect">
                      <a:avLst/>
                    </a:prstGeom>
                    <a:solidFill>
                      <a:srgbClr val="3977BC"/>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dirty="0" smtClean="0">
                          <a:latin typeface="Arial Unicode MS" panose="020B0604020202020204" pitchFamily="34" charset="-128"/>
                          <a:ea typeface="Arial Unicode MS" panose="020B0604020202020204" pitchFamily="34" charset="-128"/>
                          <a:cs typeface="Arial Unicode MS" panose="020B0604020202020204" pitchFamily="34" charset="-128"/>
                        </a:rPr>
                        <a:t>Enquête sur les installations</a:t>
                      </a:r>
                      <a:endParaRPr lang="fr-FR"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cxnSp>
                  <p:nvCxnSpPr>
                    <p:cNvPr id="17" name="Straight Arrow Connector 16"/>
                    <p:cNvCxnSpPr>
                      <a:stCxn id="16" idx="3"/>
                      <a:endCxn id="15" idx="1"/>
                    </p:cNvCxnSpPr>
                    <p:nvPr/>
                  </p:nvCxnSpPr>
                  <p:spPr>
                    <a:xfrm>
                      <a:off x="7188200" y="3522372"/>
                      <a:ext cx="355600" cy="0"/>
                    </a:xfrm>
                    <a:prstGeom prst="straightConnector1">
                      <a:avLst/>
                    </a:prstGeom>
                    <a:ln w="635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8" name="Rounded Rectangle 17"/>
                    <p:cNvSpPr/>
                    <p:nvPr/>
                  </p:nvSpPr>
                  <p:spPr>
                    <a:xfrm>
                      <a:off x="7543800" y="3924658"/>
                      <a:ext cx="1447800" cy="499532"/>
                    </a:xfrm>
                    <a:prstGeom prst="roundRect">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err="1"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Assainissement</a:t>
                      </a:r>
                      <a:endParaRPr lang="fr-FR" sz="16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9" name="Rectangle 18"/>
                    <p:cNvSpPr/>
                    <p:nvPr/>
                  </p:nvSpPr>
                  <p:spPr>
                    <a:xfrm>
                      <a:off x="4686300" y="3924658"/>
                      <a:ext cx="2501900" cy="499532"/>
                    </a:xfrm>
                    <a:prstGeom prst="rect">
                      <a:avLst/>
                    </a:prstGeom>
                    <a:solidFill>
                      <a:srgbClr val="3977BC"/>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dirty="0" smtClean="0">
                          <a:latin typeface="Arial Unicode MS" panose="020B0604020202020204" pitchFamily="34" charset="-128"/>
                          <a:ea typeface="Arial Unicode MS" panose="020B0604020202020204" pitchFamily="34" charset="-128"/>
                          <a:cs typeface="Arial Unicode MS" panose="020B0604020202020204" pitchFamily="34" charset="-128"/>
                        </a:rPr>
                        <a:t>Enquête sur les installations</a:t>
                      </a:r>
                      <a:endParaRPr lang="fr-FR"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cxnSp>
                  <p:nvCxnSpPr>
                    <p:cNvPr id="20" name="Straight Arrow Connector 19"/>
                    <p:cNvCxnSpPr>
                      <a:stCxn id="19" idx="3"/>
                      <a:endCxn id="18" idx="1"/>
                    </p:cNvCxnSpPr>
                    <p:nvPr/>
                  </p:nvCxnSpPr>
                  <p:spPr>
                    <a:xfrm>
                      <a:off x="7188200" y="4174424"/>
                      <a:ext cx="355600" cy="0"/>
                    </a:xfrm>
                    <a:prstGeom prst="straightConnector1">
                      <a:avLst/>
                    </a:prstGeom>
                    <a:ln w="635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4686300" y="5122572"/>
                      <a:ext cx="2501900" cy="499532"/>
                    </a:xfrm>
                    <a:prstGeom prst="rect">
                      <a:avLst/>
                    </a:prstGeom>
                    <a:solidFill>
                      <a:srgbClr val="3977BC"/>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dirty="0" err="1" smtClean="0">
                          <a:latin typeface="Arial Unicode MS" panose="020B0604020202020204" pitchFamily="34" charset="-128"/>
                          <a:ea typeface="Arial Unicode MS" panose="020B0604020202020204" pitchFamily="34" charset="-128"/>
                          <a:cs typeface="Arial Unicode MS" panose="020B0604020202020204" pitchFamily="34" charset="-128"/>
                        </a:rPr>
                        <a:t>Enquête</a:t>
                      </a:r>
                      <a:r>
                        <a:rPr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fr-FR" dirty="0" smtClean="0">
                          <a:latin typeface="Arial Unicode MS" panose="020B0604020202020204" pitchFamily="34" charset="-128"/>
                          <a:ea typeface="Arial Unicode MS" panose="020B0604020202020204" pitchFamily="34" charset="-128"/>
                          <a:cs typeface="Arial Unicode MS" panose="020B0604020202020204" pitchFamily="34" charset="-128"/>
                        </a:rPr>
                        <a:t>dans les</a:t>
                      </a:r>
                      <a:r>
                        <a:rPr dirty="0" smtClean="0">
                          <a:latin typeface="Arial Unicode MS" panose="020B0604020202020204" pitchFamily="34" charset="-128"/>
                          <a:ea typeface="Arial Unicode MS" panose="020B0604020202020204" pitchFamily="34" charset="-128"/>
                          <a:cs typeface="Arial Unicode MS" panose="020B0604020202020204" pitchFamily="34" charset="-128"/>
                        </a:rPr>
                        <a:t> ménage</a:t>
                      </a:r>
                      <a:r>
                        <a:rPr lang="fr-FR" dirty="0" smtClean="0">
                          <a:latin typeface="Arial Unicode MS" panose="020B0604020202020204" pitchFamily="34" charset="-128"/>
                          <a:ea typeface="Arial Unicode MS" panose="020B0604020202020204" pitchFamily="34" charset="-128"/>
                          <a:cs typeface="Arial Unicode MS" panose="020B0604020202020204" pitchFamily="34" charset="-128"/>
                        </a:rPr>
                        <a:t>s</a:t>
                      </a:r>
                      <a:endParaRPr lang="fr-FR"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sp>
                <p:nvSpPr>
                  <p:cNvPr id="22" name="Rounded Rectangle 21"/>
                  <p:cNvSpPr/>
                  <p:nvPr/>
                </p:nvSpPr>
                <p:spPr>
                  <a:xfrm>
                    <a:off x="4867156" y="5706350"/>
                    <a:ext cx="1361028" cy="499532"/>
                  </a:xfrm>
                  <a:prstGeom prst="roundRect">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Ménage</a:t>
                    </a:r>
                    <a:endParaRPr lang="fr-FR" sz="16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cxnSp>
              <p:nvCxnSpPr>
                <p:cNvPr id="23" name="Straight Arrow Connector 22"/>
                <p:cNvCxnSpPr>
                  <a:endCxn id="22" idx="1"/>
                </p:cNvCxnSpPr>
                <p:nvPr/>
              </p:nvCxnSpPr>
              <p:spPr>
                <a:xfrm>
                  <a:off x="5508104" y="5956116"/>
                  <a:ext cx="18030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7326992" y="1268760"/>
                <a:ext cx="1277456" cy="369332"/>
              </a:xfrm>
              <a:prstGeom prst="rect">
                <a:avLst/>
              </a:prstGeom>
              <a:noFill/>
            </p:spPr>
            <p:txBody>
              <a:bodyPr wrap="square" rtlCol="0">
                <a:spAutoFit/>
              </a:bodyPr>
              <a:lstStyle/>
              <a:p>
                <a:r>
                  <a:rPr lang="fr-FR" u="sng" dirty="0" smtClean="0">
                    <a:latin typeface="Arial Unicode MS" panose="020B0604020202020204" pitchFamily="34" charset="-128"/>
                    <a:ea typeface="Arial Unicode MS" panose="020B0604020202020204" pitchFamily="34" charset="-128"/>
                    <a:cs typeface="Arial Unicode MS" panose="020B0604020202020204" pitchFamily="34" charset="-128"/>
                  </a:rPr>
                  <a:t>Stockage</a:t>
                </a:r>
                <a:endParaRPr lang="fr-FR" u="sng"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6" name="TextBox 25"/>
              <p:cNvSpPr txBox="1"/>
              <p:nvPr/>
            </p:nvSpPr>
            <p:spPr>
              <a:xfrm>
                <a:off x="7965720" y="1975644"/>
                <a:ext cx="738664" cy="4169311"/>
              </a:xfrm>
              <a:prstGeom prst="rect">
                <a:avLst/>
              </a:prstGeom>
              <a:solidFill>
                <a:schemeClr val="accent3">
                  <a:lumMod val="40000"/>
                  <a:lumOff val="60000"/>
                </a:schemeClr>
              </a:solidFill>
              <a:ln>
                <a:solidFill>
                  <a:schemeClr val="tx1"/>
                </a:solidFill>
              </a:ln>
            </p:spPr>
            <p:txBody>
              <a:bodyPr vert="vert270" wrap="square" rtlCol="0" anchor="ctr">
                <a:spAutoFit/>
              </a:bodyPr>
              <a:lstStyle/>
              <a:p>
                <a:pPr algn="ctr"/>
                <a:r>
                  <a:rPr lang="fr-FR" dirty="0" smtClean="0"/>
                  <a:t>TRANSFERT DES DONNEES PAR INTERNET POUR VALIDATION</a:t>
                </a:r>
                <a:endParaRPr lang="fr-FR" dirty="0"/>
              </a:p>
            </p:txBody>
          </p:sp>
          <p:sp>
            <p:nvSpPr>
              <p:cNvPr id="27" name="Right Brace 26"/>
              <p:cNvSpPr/>
              <p:nvPr/>
            </p:nvSpPr>
            <p:spPr>
              <a:xfrm>
                <a:off x="6876256" y="1975644"/>
                <a:ext cx="450736" cy="4016911"/>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2400"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sp>
          <p:nvSpPr>
            <p:cNvPr id="29" name="Right Arrow 28"/>
            <p:cNvSpPr/>
            <p:nvPr/>
          </p:nvSpPr>
          <p:spPr>
            <a:xfrm flipV="1">
              <a:off x="7110184" y="3913989"/>
              <a:ext cx="855536" cy="1463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xmlns="" val="18055548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50" name="Text Box 11"/>
          <p:cNvSpPr txBox="1">
            <a:spLocks noChangeArrowheads="1"/>
          </p:cNvSpPr>
          <p:nvPr/>
        </p:nvSpPr>
        <p:spPr bwMode="auto">
          <a:xfrm>
            <a:off x="4695825" y="1792288"/>
            <a:ext cx="184150" cy="366712"/>
          </a:xfrm>
          <a:prstGeom prst="rect">
            <a:avLst/>
          </a:prstGeom>
          <a:noFill/>
          <a:ln w="9525">
            <a:noFill/>
            <a:miter lim="800000"/>
            <a:headEnd/>
            <a:tailEnd/>
          </a:ln>
        </p:spPr>
        <p:txBody>
          <a:bodyPr wrap="none">
            <a:spAutoFit/>
          </a:bodyPr>
          <a:lstStyle/>
          <a:p>
            <a:endParaRPr lang="en-GB" dirty="0"/>
          </a:p>
        </p:txBody>
      </p:sp>
      <p:sp>
        <p:nvSpPr>
          <p:cNvPr id="3" name="Rectangle 2"/>
          <p:cNvSpPr txBox="1">
            <a:spLocks noChangeArrowheads="1"/>
          </p:cNvSpPr>
          <p:nvPr/>
        </p:nvSpPr>
        <p:spPr>
          <a:xfrm>
            <a:off x="7441" y="620688"/>
            <a:ext cx="8229600" cy="648072"/>
          </a:xfrm>
          <a:prstGeom prst="rect">
            <a:avLst/>
          </a:prstGeom>
          <a:noFill/>
        </p:spPr>
        <p:txBody>
          <a:bodyPr>
            <a:noAutofit/>
          </a:bodyPr>
          <a:lstStyle>
            <a:lvl1pPr algn="ctr" defTabSz="914400" rtl="0" eaLnBrk="1" latinLnBrk="0" hangingPunct="1">
              <a:spcBef>
                <a:spcPct val="0"/>
              </a:spcBef>
              <a:buNone/>
              <a:defRPr sz="4400" kern="1200">
                <a:solidFill>
                  <a:srgbClr val="00AEEF"/>
                </a:solidFill>
                <a:latin typeface="Arial" pitchFamily="34" charset="0"/>
                <a:ea typeface="+mj-ea"/>
                <a:cs typeface="Arial" pitchFamily="34" charset="0"/>
              </a:defRPr>
            </a:lvl1pPr>
          </a:lstStyle>
          <a:p>
            <a:r>
              <a:rPr lang="fr-FR" sz="3600" dirty="0" smtClean="0"/>
              <a:t>RESULTATS</a:t>
            </a:r>
          </a:p>
        </p:txBody>
      </p:sp>
      <p:sp>
        <p:nvSpPr>
          <p:cNvPr id="4" name="Rectangle 2"/>
          <p:cNvSpPr txBox="1">
            <a:spLocks noChangeArrowheads="1"/>
          </p:cNvSpPr>
          <p:nvPr/>
        </p:nvSpPr>
        <p:spPr>
          <a:xfrm>
            <a:off x="195918" y="1196752"/>
            <a:ext cx="8696562" cy="504056"/>
          </a:xfrm>
          <a:prstGeom prst="rect">
            <a:avLst/>
          </a:prstGeom>
          <a:noFill/>
        </p:spPr>
        <p:txBody>
          <a:bodyPr>
            <a:noAutofit/>
          </a:bodyPr>
          <a:lstStyle>
            <a:lvl1pPr algn="ctr" defTabSz="914400" rtl="0" eaLnBrk="1" latinLnBrk="0" hangingPunct="1">
              <a:spcBef>
                <a:spcPct val="0"/>
              </a:spcBef>
              <a:buNone/>
              <a:defRPr sz="4400" kern="1200">
                <a:solidFill>
                  <a:srgbClr val="00AEEF"/>
                </a:solidFill>
                <a:latin typeface="Arial" pitchFamily="34" charset="0"/>
                <a:ea typeface="+mj-ea"/>
                <a:cs typeface="Arial" pitchFamily="34" charset="0"/>
              </a:defRPr>
            </a:lvl1pPr>
          </a:lstStyle>
          <a:p>
            <a:r>
              <a:rPr lang="fr-FR" sz="2400" b="1" dirty="0" smtClean="0">
                <a:solidFill>
                  <a:sysClr val="windowText" lastClr="000000"/>
                </a:solidFill>
              </a:rPr>
              <a:t>Eau:</a:t>
            </a:r>
            <a:r>
              <a:rPr lang="fr-FR" sz="2400" dirty="0" smtClean="0">
                <a:solidFill>
                  <a:srgbClr val="92D050"/>
                </a:solidFill>
              </a:rPr>
              <a:t> </a:t>
            </a:r>
            <a:r>
              <a:rPr lang="fr-FR" sz="2400" dirty="0"/>
              <a:t>Fonctionnalité des points </a:t>
            </a:r>
            <a:r>
              <a:rPr lang="fr-FR" sz="2400" dirty="0" smtClean="0"/>
              <a:t>d’eau</a:t>
            </a:r>
            <a:endParaRPr lang="fr-FR" sz="2400" dirty="0"/>
          </a:p>
          <a:p>
            <a:endParaRPr lang="fr-FR" sz="2400" dirty="0" smtClean="0">
              <a:solidFill>
                <a:srgbClr val="92D050"/>
              </a:solidFill>
            </a:endParaRPr>
          </a:p>
        </p:txBody>
      </p:sp>
      <p:graphicFrame>
        <p:nvGraphicFramePr>
          <p:cNvPr id="6" name="Chart 5"/>
          <p:cNvGraphicFramePr>
            <a:graphicFrameLocks/>
          </p:cNvGraphicFramePr>
          <p:nvPr>
            <p:extLst>
              <p:ext uri="{D42A27DB-BD31-4B8C-83A1-F6EECF244321}">
                <p14:modId xmlns:p14="http://schemas.microsoft.com/office/powerpoint/2010/main" xmlns="" val="2777475159"/>
              </p:ext>
            </p:extLst>
          </p:nvPr>
        </p:nvGraphicFramePr>
        <p:xfrm>
          <a:off x="37775" y="1792288"/>
          <a:ext cx="3312368" cy="430100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419872" y="1700808"/>
            <a:ext cx="5472608" cy="4708981"/>
          </a:xfrm>
          <a:prstGeom prst="rect">
            <a:avLst/>
          </a:prstGeom>
          <a:noFill/>
        </p:spPr>
        <p:txBody>
          <a:bodyPr wrap="square" rtlCol="0">
            <a:spAutoFit/>
          </a:bodyPr>
          <a:lstStyle/>
          <a:p>
            <a:pPr algn="just"/>
            <a:r>
              <a:rPr lang="fr-FR" sz="2000" dirty="0" smtClean="0">
                <a:latin typeface="Arial Unicode MS" panose="020B0604020202020204" pitchFamily="34" charset="-128"/>
                <a:ea typeface="Arial Unicode MS" panose="020B0604020202020204" pitchFamily="34" charset="-128"/>
                <a:cs typeface="Arial Unicode MS" panose="020B0604020202020204" pitchFamily="34" charset="-128"/>
              </a:rPr>
              <a:t>Le </a:t>
            </a:r>
            <a:r>
              <a:rPr lang="fr-FR" sz="2000" dirty="0">
                <a:latin typeface="Arial Unicode MS" panose="020B0604020202020204" pitchFamily="34" charset="-128"/>
                <a:ea typeface="Arial Unicode MS" panose="020B0604020202020204" pitchFamily="34" charset="-128"/>
                <a:cs typeface="Arial Unicode MS" panose="020B0604020202020204" pitchFamily="34" charset="-128"/>
              </a:rPr>
              <a:t>taux de fonctionnalité </a:t>
            </a:r>
            <a:r>
              <a:rPr lang="fr-FR" sz="2000" dirty="0" smtClean="0">
                <a:latin typeface="Arial Unicode MS" panose="020B0604020202020204" pitchFamily="34" charset="-128"/>
                <a:ea typeface="Arial Unicode MS" panose="020B0604020202020204" pitchFamily="34" charset="-128"/>
                <a:cs typeface="Arial Unicode MS" panose="020B0604020202020204" pitchFamily="34" charset="-128"/>
              </a:rPr>
              <a:t>des forages au </a:t>
            </a:r>
            <a:r>
              <a:rPr lang="fr-FR" sz="2000" dirty="0">
                <a:latin typeface="Arial Unicode MS" panose="020B0604020202020204" pitchFamily="34" charset="-128"/>
                <a:ea typeface="Arial Unicode MS" panose="020B0604020202020204" pitchFamily="34" charset="-128"/>
                <a:cs typeface="Arial Unicode MS" panose="020B0604020202020204" pitchFamily="34" charset="-128"/>
              </a:rPr>
              <a:t>niveau national </a:t>
            </a:r>
            <a:r>
              <a:rPr lang="fr-FR" sz="2000" dirty="0" smtClean="0">
                <a:latin typeface="Arial Unicode MS" panose="020B0604020202020204" pitchFamily="34" charset="-128"/>
                <a:ea typeface="Arial Unicode MS" panose="020B0604020202020204" pitchFamily="34" charset="-128"/>
                <a:cs typeface="Arial Unicode MS" panose="020B0604020202020204" pitchFamily="34" charset="-128"/>
              </a:rPr>
              <a:t>est de </a:t>
            </a:r>
            <a:r>
              <a:rPr lang="fr-FR" sz="2000" dirty="0">
                <a:latin typeface="Arial Unicode MS" panose="020B0604020202020204" pitchFamily="34" charset="-128"/>
                <a:ea typeface="Arial Unicode MS" panose="020B0604020202020204" pitchFamily="34" charset="-128"/>
                <a:cs typeface="Arial Unicode MS" panose="020B0604020202020204" pitchFamily="34" charset="-128"/>
              </a:rPr>
              <a:t>88,8% </a:t>
            </a:r>
            <a:r>
              <a:rPr lang="fr-FR" sz="2000" dirty="0" smtClean="0">
                <a:latin typeface="Arial Unicode MS" panose="020B0604020202020204" pitchFamily="34" charset="-128"/>
                <a:ea typeface="Arial Unicode MS" panose="020B0604020202020204" pitchFamily="34" charset="-128"/>
                <a:cs typeface="Arial Unicode MS" panose="020B0604020202020204" pitchFamily="34" charset="-128"/>
              </a:rPr>
              <a:t>(INO </a:t>
            </a:r>
            <a:r>
              <a:rPr lang="fr-FR" sz="2000" dirty="0">
                <a:latin typeface="Arial Unicode MS" panose="020B0604020202020204" pitchFamily="34" charset="-128"/>
                <a:ea typeface="Arial Unicode MS" panose="020B0604020202020204" pitchFamily="34" charset="-128"/>
                <a:cs typeface="Arial Unicode MS" panose="020B0604020202020204" pitchFamily="34" charset="-128"/>
              </a:rPr>
              <a:t>2014</a:t>
            </a:r>
            <a:r>
              <a:rPr lang="fr-FR" sz="20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p>
          <a:p>
            <a:pPr algn="just"/>
            <a:r>
              <a:rPr lang="fr-FR" sz="2000" dirty="0" smtClean="0">
                <a:latin typeface="Arial Unicode MS" panose="020B0604020202020204" pitchFamily="34" charset="-128"/>
                <a:ea typeface="Arial Unicode MS" panose="020B0604020202020204" pitchFamily="34" charset="-128"/>
                <a:cs typeface="Arial Unicode MS" panose="020B0604020202020204" pitchFamily="34" charset="-128"/>
              </a:rPr>
              <a:t>Le taux </a:t>
            </a:r>
            <a:r>
              <a:rPr lang="fr-FR" sz="2000" dirty="0">
                <a:latin typeface="Arial Unicode MS" panose="020B0604020202020204" pitchFamily="34" charset="-128"/>
                <a:ea typeface="Arial Unicode MS" panose="020B0604020202020204" pitchFamily="34" charset="-128"/>
                <a:cs typeface="Arial Unicode MS" panose="020B0604020202020204" pitchFamily="34" charset="-128"/>
              </a:rPr>
              <a:t>de fonctionnalité </a:t>
            </a:r>
            <a:r>
              <a:rPr lang="fr-FR" sz="2000" dirty="0" smtClean="0">
                <a:latin typeface="Arial Unicode MS" panose="020B0604020202020204" pitchFamily="34" charset="-128"/>
                <a:ea typeface="Arial Unicode MS" panose="020B0604020202020204" pitchFamily="34" charset="-128"/>
                <a:cs typeface="Arial Unicode MS" panose="020B0604020202020204" pitchFamily="34" charset="-128"/>
              </a:rPr>
              <a:t>des bornes fontaines au niveau nationale est </a:t>
            </a:r>
            <a:r>
              <a:rPr lang="fr-FR" sz="2000" dirty="0">
                <a:latin typeface="Arial Unicode MS" panose="020B0604020202020204" pitchFamily="34" charset="-128"/>
                <a:ea typeface="Arial Unicode MS" panose="020B0604020202020204" pitchFamily="34" charset="-128"/>
                <a:cs typeface="Arial Unicode MS" panose="020B0604020202020204" pitchFamily="34" charset="-128"/>
              </a:rPr>
              <a:t>de 77,45% et de 83,3% </a:t>
            </a:r>
            <a:r>
              <a:rPr lang="fr-FR" sz="2000" dirty="0" smtClean="0">
                <a:latin typeface="Arial Unicode MS" panose="020B0604020202020204" pitchFamily="34" charset="-128"/>
                <a:ea typeface="Arial Unicode MS" panose="020B0604020202020204" pitchFamily="34" charset="-128"/>
                <a:cs typeface="Arial Unicode MS" panose="020B0604020202020204" pitchFamily="34" charset="-128"/>
              </a:rPr>
              <a:t>(INO </a:t>
            </a:r>
            <a:r>
              <a:rPr lang="fr-FR" sz="2000" dirty="0">
                <a:latin typeface="Arial Unicode MS" panose="020B0604020202020204" pitchFamily="34" charset="-128"/>
                <a:ea typeface="Arial Unicode MS" panose="020B0604020202020204" pitchFamily="34" charset="-128"/>
                <a:cs typeface="Arial Unicode MS" panose="020B0604020202020204" pitchFamily="34" charset="-128"/>
              </a:rPr>
              <a:t>2014</a:t>
            </a:r>
            <a:r>
              <a:rPr lang="fr-FR" sz="20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p>
          <a:p>
            <a:pPr algn="just"/>
            <a:r>
              <a:rPr lang="fr-FR" sz="2000" b="1" dirty="0" smtClean="0">
                <a:latin typeface="Arial Unicode MS" panose="020B0604020202020204" pitchFamily="34" charset="-128"/>
                <a:ea typeface="Arial Unicode MS" panose="020B0604020202020204" pitchFamily="34" charset="-128"/>
                <a:cs typeface="Arial Unicode MS" panose="020B0604020202020204" pitchFamily="34" charset="-128"/>
              </a:rPr>
              <a:t>FORAGE</a:t>
            </a:r>
            <a:endParaRPr lang="fr-FR" sz="2000" b="1"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indent="-342900" algn="just">
              <a:buFontTx/>
              <a:buChar char="-"/>
            </a:pPr>
            <a:r>
              <a:rPr lang="fr-FR" sz="2000" dirty="0" smtClean="0">
                <a:latin typeface="Arial Unicode MS" panose="020B0604020202020204" pitchFamily="34" charset="-128"/>
                <a:ea typeface="Arial Unicode MS" panose="020B0604020202020204" pitchFamily="34" charset="-128"/>
                <a:cs typeface="Arial Unicode MS" panose="020B0604020202020204" pitchFamily="34" charset="-128"/>
              </a:rPr>
              <a:t>Plus </a:t>
            </a:r>
            <a:r>
              <a:rPr lang="fr-FR" sz="2000" dirty="0">
                <a:latin typeface="Arial Unicode MS" panose="020B0604020202020204" pitchFamily="34" charset="-128"/>
                <a:ea typeface="Arial Unicode MS" panose="020B0604020202020204" pitchFamily="34" charset="-128"/>
                <a:cs typeface="Arial Unicode MS" panose="020B0604020202020204" pitchFamily="34" charset="-128"/>
              </a:rPr>
              <a:t>forts taux de fonctionnalités des </a:t>
            </a:r>
            <a:r>
              <a:rPr lang="fr-FR" sz="2000" dirty="0" smtClean="0">
                <a:latin typeface="Arial Unicode MS" panose="020B0604020202020204" pitchFamily="34" charset="-128"/>
                <a:ea typeface="Arial Unicode MS" panose="020B0604020202020204" pitchFamily="34" charset="-128"/>
                <a:cs typeface="Arial Unicode MS" panose="020B0604020202020204" pitchFamily="34" charset="-128"/>
              </a:rPr>
              <a:t>forages: Boucle </a:t>
            </a:r>
            <a:r>
              <a:rPr lang="fr-FR" sz="2000" dirty="0">
                <a:latin typeface="Arial Unicode MS" panose="020B0604020202020204" pitchFamily="34" charset="-128"/>
                <a:ea typeface="Arial Unicode MS" panose="020B0604020202020204" pitchFamily="34" charset="-128"/>
                <a:cs typeface="Arial Unicode MS" panose="020B0604020202020204" pitchFamily="34" charset="-128"/>
              </a:rPr>
              <a:t>du </a:t>
            </a:r>
            <a:r>
              <a:rPr lang="fr-FR" sz="2000" dirty="0" smtClean="0">
                <a:latin typeface="Arial Unicode MS" panose="020B0604020202020204" pitchFamily="34" charset="-128"/>
                <a:ea typeface="Arial Unicode MS" panose="020B0604020202020204" pitchFamily="34" charset="-128"/>
                <a:cs typeface="Arial Unicode MS" panose="020B0604020202020204" pitchFamily="34" charset="-128"/>
              </a:rPr>
              <a:t>Mouhoun (94%) </a:t>
            </a:r>
          </a:p>
          <a:p>
            <a:pPr marL="342900" indent="-342900" algn="just">
              <a:buFontTx/>
              <a:buChar char="-"/>
            </a:pPr>
            <a:r>
              <a:rPr lang="fr-FR" sz="2000" dirty="0" smtClean="0">
                <a:latin typeface="Arial Unicode MS" panose="020B0604020202020204" pitchFamily="34" charset="-128"/>
                <a:ea typeface="Arial Unicode MS" panose="020B0604020202020204" pitchFamily="34" charset="-128"/>
                <a:cs typeface="Arial Unicode MS" panose="020B0604020202020204" pitchFamily="34" charset="-128"/>
              </a:rPr>
              <a:t>Plus faible taux: Est (87%). </a:t>
            </a:r>
          </a:p>
          <a:p>
            <a:pPr algn="just"/>
            <a:r>
              <a:rPr lang="fr-FR" sz="2000" b="1" dirty="0" smtClean="0">
                <a:latin typeface="Arial Unicode MS" panose="020B0604020202020204" pitchFamily="34" charset="-128"/>
                <a:ea typeface="Arial Unicode MS" panose="020B0604020202020204" pitchFamily="34" charset="-128"/>
                <a:cs typeface="Arial Unicode MS" panose="020B0604020202020204" pitchFamily="34" charset="-128"/>
              </a:rPr>
              <a:t>BORNE FONTAINE</a:t>
            </a:r>
          </a:p>
          <a:p>
            <a:pPr marL="342900" indent="-342900" algn="just">
              <a:buFontTx/>
              <a:buChar char="-"/>
            </a:pPr>
            <a:r>
              <a:rPr lang="fr-FR" sz="2000" dirty="0" smtClean="0">
                <a:latin typeface="Arial Unicode MS" panose="020B0604020202020204" pitchFamily="34" charset="-128"/>
                <a:ea typeface="Arial Unicode MS" panose="020B0604020202020204" pitchFamily="34" charset="-128"/>
                <a:cs typeface="Arial Unicode MS" panose="020B0604020202020204" pitchFamily="34" charset="-128"/>
              </a:rPr>
              <a:t>Taux de fonctionnalité faible: Centre-Est (86%) </a:t>
            </a:r>
          </a:p>
          <a:p>
            <a:pPr algn="just"/>
            <a:r>
              <a:rPr lang="fr-FR" sz="2000" b="1" dirty="0" smtClean="0">
                <a:latin typeface="Arial Unicode MS" panose="020B0604020202020204" pitchFamily="34" charset="-128"/>
                <a:ea typeface="Arial Unicode MS" panose="020B0604020202020204" pitchFamily="34" charset="-128"/>
                <a:cs typeface="Arial Unicode MS" panose="020B0604020202020204" pitchFamily="34" charset="-128"/>
              </a:rPr>
              <a:t>PUITS</a:t>
            </a:r>
          </a:p>
          <a:p>
            <a:pPr marL="342900" indent="-342900" algn="just">
              <a:buFontTx/>
              <a:buChar char="-"/>
            </a:pPr>
            <a:r>
              <a:rPr lang="fr-FR" sz="2000" dirty="0" smtClean="0">
                <a:latin typeface="Arial Unicode MS" panose="020B0604020202020204" pitchFamily="34" charset="-128"/>
                <a:ea typeface="Arial Unicode MS" panose="020B0604020202020204" pitchFamily="34" charset="-128"/>
                <a:cs typeface="Arial Unicode MS" panose="020B0604020202020204" pitchFamily="34" charset="-128"/>
              </a:rPr>
              <a:t> Plus fort taux de fonctionnalité: Centre-Est (92%) </a:t>
            </a:r>
          </a:p>
        </p:txBody>
      </p:sp>
    </p:spTree>
    <p:extLst>
      <p:ext uri="{BB962C8B-B14F-4D97-AF65-F5344CB8AC3E}">
        <p14:creationId xmlns:p14="http://schemas.microsoft.com/office/powerpoint/2010/main" xmlns="" val="12601962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50" name="Text Box 11"/>
          <p:cNvSpPr txBox="1">
            <a:spLocks noChangeArrowheads="1"/>
          </p:cNvSpPr>
          <p:nvPr/>
        </p:nvSpPr>
        <p:spPr bwMode="auto">
          <a:xfrm>
            <a:off x="4695825" y="1792288"/>
            <a:ext cx="184150" cy="366712"/>
          </a:xfrm>
          <a:prstGeom prst="rect">
            <a:avLst/>
          </a:prstGeom>
          <a:noFill/>
          <a:ln w="9525">
            <a:noFill/>
            <a:miter lim="800000"/>
            <a:headEnd/>
            <a:tailEnd/>
          </a:ln>
        </p:spPr>
        <p:txBody>
          <a:bodyPr wrap="none">
            <a:spAutoFit/>
          </a:bodyPr>
          <a:lstStyle/>
          <a:p>
            <a:endParaRPr lang="en-GB" dirty="0"/>
          </a:p>
        </p:txBody>
      </p:sp>
      <p:sp>
        <p:nvSpPr>
          <p:cNvPr id="3" name="Rectangle 2"/>
          <p:cNvSpPr txBox="1">
            <a:spLocks noChangeArrowheads="1"/>
          </p:cNvSpPr>
          <p:nvPr/>
        </p:nvSpPr>
        <p:spPr>
          <a:xfrm>
            <a:off x="7441" y="620688"/>
            <a:ext cx="8229600" cy="648072"/>
          </a:xfrm>
          <a:prstGeom prst="rect">
            <a:avLst/>
          </a:prstGeom>
          <a:noFill/>
        </p:spPr>
        <p:txBody>
          <a:bodyPr>
            <a:noAutofit/>
          </a:bodyPr>
          <a:lstStyle>
            <a:lvl1pPr algn="ctr" defTabSz="914400" rtl="0" eaLnBrk="1" latinLnBrk="0" hangingPunct="1">
              <a:spcBef>
                <a:spcPct val="0"/>
              </a:spcBef>
              <a:buNone/>
              <a:defRPr sz="4400" kern="1200">
                <a:solidFill>
                  <a:srgbClr val="00AEEF"/>
                </a:solidFill>
                <a:latin typeface="Arial" pitchFamily="34" charset="0"/>
                <a:ea typeface="+mj-ea"/>
                <a:cs typeface="Arial" pitchFamily="34" charset="0"/>
              </a:defRPr>
            </a:lvl1pPr>
          </a:lstStyle>
          <a:p>
            <a:r>
              <a:rPr lang="fr-FR" sz="3600" dirty="0" smtClean="0"/>
              <a:t>RESULTATS</a:t>
            </a:r>
          </a:p>
        </p:txBody>
      </p:sp>
      <p:sp>
        <p:nvSpPr>
          <p:cNvPr id="4" name="Rectangle 2"/>
          <p:cNvSpPr txBox="1">
            <a:spLocks noChangeArrowheads="1"/>
          </p:cNvSpPr>
          <p:nvPr/>
        </p:nvSpPr>
        <p:spPr>
          <a:xfrm>
            <a:off x="195918" y="1196752"/>
            <a:ext cx="8696562" cy="504056"/>
          </a:xfrm>
          <a:prstGeom prst="rect">
            <a:avLst/>
          </a:prstGeom>
          <a:noFill/>
        </p:spPr>
        <p:txBody>
          <a:bodyPr>
            <a:noAutofit/>
          </a:bodyPr>
          <a:lstStyle>
            <a:lvl1pPr algn="ctr" defTabSz="914400" rtl="0" eaLnBrk="1" latinLnBrk="0" hangingPunct="1">
              <a:spcBef>
                <a:spcPct val="0"/>
              </a:spcBef>
              <a:buNone/>
              <a:defRPr sz="4400" kern="1200">
                <a:solidFill>
                  <a:srgbClr val="00AEEF"/>
                </a:solidFill>
                <a:latin typeface="Arial" pitchFamily="34" charset="0"/>
                <a:ea typeface="+mj-ea"/>
                <a:cs typeface="Arial" pitchFamily="34" charset="0"/>
              </a:defRPr>
            </a:lvl1pPr>
          </a:lstStyle>
          <a:p>
            <a:r>
              <a:rPr lang="fr-FR" sz="2400" b="1" dirty="0" smtClean="0">
                <a:solidFill>
                  <a:sysClr val="windowText" lastClr="000000"/>
                </a:solidFill>
              </a:rPr>
              <a:t>Eau:</a:t>
            </a:r>
            <a:r>
              <a:rPr lang="fr-FR" sz="2400" dirty="0" smtClean="0">
                <a:solidFill>
                  <a:srgbClr val="92D050"/>
                </a:solidFill>
              </a:rPr>
              <a:t> </a:t>
            </a:r>
            <a:r>
              <a:rPr lang="fr-FR" sz="2400" dirty="0"/>
              <a:t>Fonctionnalité des points </a:t>
            </a:r>
            <a:r>
              <a:rPr lang="fr-FR" sz="2400" dirty="0" smtClean="0"/>
              <a:t>d’eau</a:t>
            </a:r>
            <a:endParaRPr lang="fr-FR" sz="2400" dirty="0"/>
          </a:p>
          <a:p>
            <a:endParaRPr lang="fr-FR" sz="2400" dirty="0" smtClean="0">
              <a:solidFill>
                <a:srgbClr val="92D050"/>
              </a:solidFill>
            </a:endParaRPr>
          </a:p>
        </p:txBody>
      </p:sp>
      <p:sp>
        <p:nvSpPr>
          <p:cNvPr id="5" name="TextBox 4"/>
          <p:cNvSpPr txBox="1"/>
          <p:nvPr/>
        </p:nvSpPr>
        <p:spPr>
          <a:xfrm>
            <a:off x="107504" y="1688212"/>
            <a:ext cx="4446975" cy="4370427"/>
          </a:xfrm>
          <a:prstGeom prst="rect">
            <a:avLst/>
          </a:prstGeom>
          <a:noFill/>
          <a:ln>
            <a:solidFill>
              <a:schemeClr val="tx1"/>
            </a:solidFill>
          </a:ln>
        </p:spPr>
        <p:txBody>
          <a:bodyPr wrap="square" rtlCol="0">
            <a:spAutoFit/>
          </a:bodyPr>
          <a:lstStyle/>
          <a:p>
            <a:pPr algn="just"/>
            <a:r>
              <a:rPr lang="fr-FR" b="1" dirty="0" smtClean="0">
                <a:solidFill>
                  <a:srgbClr val="92D050"/>
                </a:solidFill>
                <a:latin typeface="Arial Unicode MS" panose="020B0604020202020204" pitchFamily="34" charset="-128"/>
                <a:ea typeface="Arial Unicode MS" panose="020B0604020202020204" pitchFamily="34" charset="-128"/>
                <a:cs typeface="Arial Unicode MS" panose="020B0604020202020204" pitchFamily="34" charset="-128"/>
              </a:rPr>
              <a:t>PRINCIPALES CAUSES DES PANNES</a:t>
            </a:r>
          </a:p>
          <a:p>
            <a:pPr algn="just"/>
            <a:r>
              <a:rPr lang="fr-FR" sz="2000" b="1" dirty="0" smtClean="0">
                <a:latin typeface="Arial Unicode MS" panose="020B0604020202020204" pitchFamily="34" charset="-128"/>
                <a:ea typeface="Arial Unicode MS" panose="020B0604020202020204" pitchFamily="34" charset="-128"/>
                <a:cs typeface="Arial Unicode MS" panose="020B0604020202020204" pitchFamily="34" charset="-128"/>
              </a:rPr>
              <a:t>FORAGE</a:t>
            </a:r>
            <a:endParaRPr lang="fr-FR" sz="2000" b="1"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indent="-342900" algn="just">
              <a:buFontTx/>
              <a:buChar char="-"/>
            </a:pPr>
            <a:r>
              <a:rPr lang="fr-FR" sz="2000" dirty="0" smtClean="0">
                <a:latin typeface="Arial Unicode MS" panose="020B0604020202020204" pitchFamily="34" charset="-128"/>
                <a:ea typeface="Arial Unicode MS" panose="020B0604020202020204" pitchFamily="34" charset="-128"/>
                <a:cs typeface="Arial Unicode MS" panose="020B0604020202020204" pitchFamily="34" charset="-128"/>
              </a:rPr>
              <a:t>Qualité des matériaux</a:t>
            </a:r>
          </a:p>
          <a:p>
            <a:pPr marL="342900" indent="-342900" algn="just">
              <a:buFontTx/>
              <a:buChar char="-"/>
            </a:pPr>
            <a:r>
              <a:rPr lang="fr-FR" sz="2000" dirty="0" smtClean="0">
                <a:latin typeface="Arial Unicode MS" panose="020B0604020202020204" pitchFamily="34" charset="-128"/>
                <a:ea typeface="Arial Unicode MS" panose="020B0604020202020204" pitchFamily="34" charset="-128"/>
                <a:cs typeface="Arial Unicode MS" panose="020B0604020202020204" pitchFamily="34" charset="-128"/>
              </a:rPr>
              <a:t>Qualité des travaux</a:t>
            </a:r>
          </a:p>
          <a:p>
            <a:pPr marL="342900" indent="-342900" algn="just">
              <a:buFontTx/>
              <a:buChar char="-"/>
            </a:pPr>
            <a:r>
              <a:rPr lang="fr-FR" sz="2000" dirty="0" smtClean="0">
                <a:latin typeface="Arial Unicode MS" panose="020B0604020202020204" pitchFamily="34" charset="-128"/>
                <a:ea typeface="Arial Unicode MS" panose="020B0604020202020204" pitchFamily="34" charset="-128"/>
                <a:cs typeface="Arial Unicode MS" panose="020B0604020202020204" pitchFamily="34" charset="-128"/>
              </a:rPr>
              <a:t>Gestion de l’ouvrage</a:t>
            </a:r>
          </a:p>
          <a:p>
            <a:pPr marL="342900" indent="-342900" algn="just">
              <a:buFontTx/>
              <a:buChar char="-"/>
            </a:pPr>
            <a:r>
              <a:rPr lang="fr-FR" sz="2000" dirty="0" smtClean="0">
                <a:latin typeface="Arial Unicode MS" panose="020B0604020202020204" pitchFamily="34" charset="-128"/>
                <a:ea typeface="Arial Unicode MS" panose="020B0604020202020204" pitchFamily="34" charset="-128"/>
                <a:cs typeface="Arial Unicode MS" panose="020B0604020202020204" pitchFamily="34" charset="-128"/>
              </a:rPr>
              <a:t>Amenuisement de la ressource</a:t>
            </a:r>
          </a:p>
          <a:p>
            <a:pPr marL="342900" indent="-342900" algn="just">
              <a:buFontTx/>
              <a:buChar char="-"/>
            </a:pPr>
            <a:r>
              <a:rPr lang="fr-FR" sz="2000" dirty="0" smtClean="0">
                <a:latin typeface="Arial Unicode MS" panose="020B0604020202020204" pitchFamily="34" charset="-128"/>
                <a:ea typeface="Arial Unicode MS" panose="020B0604020202020204" pitchFamily="34" charset="-128"/>
                <a:cs typeface="Arial Unicode MS" panose="020B0604020202020204" pitchFamily="34" charset="-128"/>
              </a:rPr>
              <a:t>Insuffisance d’appui à la gestion</a:t>
            </a:r>
          </a:p>
          <a:p>
            <a:pPr algn="just"/>
            <a:r>
              <a:rPr lang="fr-FR" sz="2000" b="1" dirty="0" smtClean="0">
                <a:latin typeface="Arial Unicode MS" panose="020B0604020202020204" pitchFamily="34" charset="-128"/>
                <a:ea typeface="Arial Unicode MS" panose="020B0604020202020204" pitchFamily="34" charset="-128"/>
                <a:cs typeface="Arial Unicode MS" panose="020B0604020202020204" pitchFamily="34" charset="-128"/>
              </a:rPr>
              <a:t>BORNE FONTAINE</a:t>
            </a:r>
          </a:p>
          <a:p>
            <a:pPr marL="342900" indent="-342900" algn="just">
              <a:buFontTx/>
              <a:buChar char="-"/>
            </a:pPr>
            <a:r>
              <a:rPr lang="fr-FR" sz="2000" dirty="0" smtClean="0">
                <a:latin typeface="Arial Unicode MS" panose="020B0604020202020204" pitchFamily="34" charset="-128"/>
                <a:ea typeface="Arial Unicode MS" panose="020B0604020202020204" pitchFamily="34" charset="-128"/>
                <a:cs typeface="Arial Unicode MS" panose="020B0604020202020204" pitchFamily="34" charset="-128"/>
              </a:rPr>
              <a:t>Capacité de production de l’ONEA</a:t>
            </a:r>
          </a:p>
          <a:p>
            <a:pPr marL="342900" indent="-342900" algn="just">
              <a:buFontTx/>
              <a:buChar char="-"/>
            </a:pPr>
            <a:r>
              <a:rPr lang="fr-FR" sz="2000" dirty="0" smtClean="0">
                <a:latin typeface="Arial Unicode MS" panose="020B0604020202020204" pitchFamily="34" charset="-128"/>
                <a:ea typeface="Arial Unicode MS" panose="020B0604020202020204" pitchFamily="34" charset="-128"/>
                <a:cs typeface="Arial Unicode MS" panose="020B0604020202020204" pitchFamily="34" charset="-128"/>
              </a:rPr>
              <a:t>Aléas climatiques</a:t>
            </a:r>
          </a:p>
          <a:p>
            <a:pPr algn="just"/>
            <a:r>
              <a:rPr lang="fr-FR" sz="2000" b="1" dirty="0" smtClean="0">
                <a:latin typeface="Arial Unicode MS" panose="020B0604020202020204" pitchFamily="34" charset="-128"/>
                <a:ea typeface="Arial Unicode MS" panose="020B0604020202020204" pitchFamily="34" charset="-128"/>
                <a:cs typeface="Arial Unicode MS" panose="020B0604020202020204" pitchFamily="34" charset="-128"/>
              </a:rPr>
              <a:t>PUITS</a:t>
            </a:r>
          </a:p>
          <a:p>
            <a:pPr marL="342900" indent="-342900" algn="just">
              <a:buFontTx/>
              <a:buChar char="-"/>
            </a:pPr>
            <a:r>
              <a:rPr lang="fr-FR" sz="2000" dirty="0" smtClean="0">
                <a:latin typeface="Arial Unicode MS" panose="020B0604020202020204" pitchFamily="34" charset="-128"/>
                <a:ea typeface="Arial Unicode MS" panose="020B0604020202020204" pitchFamily="34" charset="-128"/>
                <a:cs typeface="Arial Unicode MS" panose="020B0604020202020204" pitchFamily="34" charset="-128"/>
              </a:rPr>
              <a:t> Fluctuation de la nappe (caractère temporaire)</a:t>
            </a:r>
          </a:p>
          <a:p>
            <a:pPr marL="342900" indent="-342900" algn="just">
              <a:buFontTx/>
              <a:buChar char="-"/>
            </a:pPr>
            <a:r>
              <a:rPr lang="fr-FR" sz="2000" dirty="0" smtClean="0">
                <a:latin typeface="Arial Unicode MS" panose="020B0604020202020204" pitchFamily="34" charset="-128"/>
                <a:ea typeface="Arial Unicode MS" panose="020B0604020202020204" pitchFamily="34" charset="-128"/>
                <a:cs typeface="Arial Unicode MS" panose="020B0604020202020204" pitchFamily="34" charset="-128"/>
              </a:rPr>
              <a:t>Qualité des travaux et matériaux</a:t>
            </a:r>
          </a:p>
        </p:txBody>
      </p:sp>
      <p:sp>
        <p:nvSpPr>
          <p:cNvPr id="2" name="TextBox 1"/>
          <p:cNvSpPr txBox="1"/>
          <p:nvPr/>
        </p:nvSpPr>
        <p:spPr>
          <a:xfrm>
            <a:off x="4695825" y="1700808"/>
            <a:ext cx="4340671" cy="4401205"/>
          </a:xfrm>
          <a:prstGeom prst="rect">
            <a:avLst/>
          </a:prstGeom>
          <a:noFill/>
          <a:ln>
            <a:solidFill>
              <a:schemeClr val="tx1"/>
            </a:solidFill>
          </a:ln>
        </p:spPr>
        <p:txBody>
          <a:bodyPr wrap="square" rtlCol="0">
            <a:spAutoFit/>
          </a:bodyPr>
          <a:lstStyle/>
          <a:p>
            <a:pPr algn="just"/>
            <a:r>
              <a:rPr lang="fr-FR" sz="2000" b="1" dirty="0" smtClean="0">
                <a:solidFill>
                  <a:srgbClr val="92D050"/>
                </a:solidFill>
                <a:latin typeface="Arial Unicode MS" panose="020B0604020202020204" pitchFamily="34" charset="-128"/>
                <a:ea typeface="Arial Unicode MS" panose="020B0604020202020204" pitchFamily="34" charset="-128"/>
                <a:cs typeface="Arial Unicode MS" panose="020B0604020202020204" pitchFamily="34" charset="-128"/>
              </a:rPr>
              <a:t>COMMENTAIRE</a:t>
            </a:r>
          </a:p>
          <a:p>
            <a:pPr algn="just"/>
            <a:r>
              <a:rPr lang="fr-FR" sz="2000" dirty="0" smtClean="0">
                <a:latin typeface="Arial Unicode MS" panose="020B0604020202020204" pitchFamily="34" charset="-128"/>
                <a:ea typeface="Arial Unicode MS" panose="020B0604020202020204" pitchFamily="34" charset="-128"/>
                <a:cs typeface="Arial Unicode MS" panose="020B0604020202020204" pitchFamily="34" charset="-128"/>
              </a:rPr>
              <a:t>Les causes pour la plupart sont indépendants de l’intervention de WaterAid et ses partenaires</a:t>
            </a:r>
          </a:p>
          <a:p>
            <a:pPr algn="just"/>
            <a:r>
              <a:rPr lang="fr-FR" sz="2000" dirty="0" smtClean="0">
                <a:latin typeface="Arial Unicode MS" panose="020B0604020202020204" pitchFamily="34" charset="-128"/>
                <a:ea typeface="Arial Unicode MS" panose="020B0604020202020204" pitchFamily="34" charset="-128"/>
                <a:cs typeface="Arial Unicode MS" panose="020B0604020202020204" pitchFamily="34" charset="-128"/>
              </a:rPr>
              <a:t>Toutefois, il apparait que l’intervention de WaterAid doit être renforcée au niveau du suivi du respect des normes, du suivi des contrats, du suivi des travaux et de l’accompagnement des structures de gestion pour atténuer les pannes liées à la qualité </a:t>
            </a:r>
            <a:r>
              <a:rPr lang="fr-FR" sz="2000" dirty="0">
                <a:latin typeface="Arial Unicode MS" panose="020B0604020202020204" pitchFamily="34" charset="-128"/>
                <a:ea typeface="Arial Unicode MS" panose="020B0604020202020204" pitchFamily="34" charset="-128"/>
                <a:cs typeface="Arial Unicode MS" panose="020B0604020202020204" pitchFamily="34" charset="-128"/>
              </a:rPr>
              <a:t>des </a:t>
            </a:r>
            <a:r>
              <a:rPr lang="fr-FR" sz="2000" dirty="0" smtClean="0">
                <a:latin typeface="Arial Unicode MS" panose="020B0604020202020204" pitchFamily="34" charset="-128"/>
                <a:ea typeface="Arial Unicode MS" panose="020B0604020202020204" pitchFamily="34" charset="-128"/>
                <a:cs typeface="Arial Unicode MS" panose="020B0604020202020204" pitchFamily="34" charset="-128"/>
              </a:rPr>
              <a:t>matériaux, la qualité </a:t>
            </a:r>
            <a:r>
              <a:rPr lang="fr-FR" sz="2000" dirty="0">
                <a:latin typeface="Arial Unicode MS" panose="020B0604020202020204" pitchFamily="34" charset="-128"/>
                <a:ea typeface="Arial Unicode MS" panose="020B0604020202020204" pitchFamily="34" charset="-128"/>
                <a:cs typeface="Arial Unicode MS" panose="020B0604020202020204" pitchFamily="34" charset="-128"/>
              </a:rPr>
              <a:t>des </a:t>
            </a:r>
            <a:r>
              <a:rPr lang="fr-FR" sz="2000" dirty="0" smtClean="0">
                <a:latin typeface="Arial Unicode MS" panose="020B0604020202020204" pitchFamily="34" charset="-128"/>
                <a:ea typeface="Arial Unicode MS" panose="020B0604020202020204" pitchFamily="34" charset="-128"/>
                <a:cs typeface="Arial Unicode MS" panose="020B0604020202020204" pitchFamily="34" charset="-128"/>
              </a:rPr>
              <a:t>travaux et l’insuffisance </a:t>
            </a:r>
            <a:r>
              <a:rPr lang="fr-FR" sz="2000" dirty="0">
                <a:latin typeface="Arial Unicode MS" panose="020B0604020202020204" pitchFamily="34" charset="-128"/>
                <a:ea typeface="Arial Unicode MS" panose="020B0604020202020204" pitchFamily="34" charset="-128"/>
                <a:cs typeface="Arial Unicode MS" panose="020B0604020202020204" pitchFamily="34" charset="-128"/>
              </a:rPr>
              <a:t>d’appui à la </a:t>
            </a:r>
            <a:r>
              <a:rPr lang="fr-FR" sz="2000" dirty="0" smtClean="0">
                <a:latin typeface="Arial Unicode MS" panose="020B0604020202020204" pitchFamily="34" charset="-128"/>
                <a:ea typeface="Arial Unicode MS" panose="020B0604020202020204" pitchFamily="34" charset="-128"/>
                <a:cs typeface="Arial Unicode MS" panose="020B0604020202020204" pitchFamily="34" charset="-128"/>
              </a:rPr>
              <a:t>gestion </a:t>
            </a:r>
            <a:endParaRPr lang="fr-FR" sz="20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xmlns="" val="35859348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50" name="Text Box 11"/>
          <p:cNvSpPr txBox="1">
            <a:spLocks noChangeArrowheads="1"/>
          </p:cNvSpPr>
          <p:nvPr/>
        </p:nvSpPr>
        <p:spPr bwMode="auto">
          <a:xfrm>
            <a:off x="4695825" y="1792288"/>
            <a:ext cx="184150" cy="366712"/>
          </a:xfrm>
          <a:prstGeom prst="rect">
            <a:avLst/>
          </a:prstGeom>
          <a:noFill/>
          <a:ln w="9525">
            <a:noFill/>
            <a:miter lim="800000"/>
            <a:headEnd/>
            <a:tailEnd/>
          </a:ln>
        </p:spPr>
        <p:txBody>
          <a:bodyPr wrap="none">
            <a:spAutoFit/>
          </a:bodyPr>
          <a:lstStyle/>
          <a:p>
            <a:endParaRPr lang="en-GB" dirty="0"/>
          </a:p>
        </p:txBody>
      </p:sp>
      <p:sp>
        <p:nvSpPr>
          <p:cNvPr id="3" name="Rectangle 2"/>
          <p:cNvSpPr txBox="1">
            <a:spLocks noChangeArrowheads="1"/>
          </p:cNvSpPr>
          <p:nvPr/>
        </p:nvSpPr>
        <p:spPr>
          <a:xfrm>
            <a:off x="237800" y="548680"/>
            <a:ext cx="8229600" cy="648072"/>
          </a:xfrm>
          <a:prstGeom prst="rect">
            <a:avLst/>
          </a:prstGeom>
          <a:noFill/>
        </p:spPr>
        <p:txBody>
          <a:bodyPr>
            <a:noAutofit/>
          </a:bodyPr>
          <a:lstStyle>
            <a:lvl1pPr algn="ctr" defTabSz="914400" rtl="0" eaLnBrk="1" latinLnBrk="0" hangingPunct="1">
              <a:spcBef>
                <a:spcPct val="0"/>
              </a:spcBef>
              <a:buNone/>
              <a:defRPr sz="4400" kern="1200">
                <a:solidFill>
                  <a:srgbClr val="00AEEF"/>
                </a:solidFill>
                <a:latin typeface="Arial" pitchFamily="34" charset="0"/>
                <a:ea typeface="+mj-ea"/>
                <a:cs typeface="Arial" pitchFamily="34" charset="0"/>
              </a:defRPr>
            </a:lvl1pPr>
          </a:lstStyle>
          <a:p>
            <a:r>
              <a:rPr lang="fr-FR" sz="2800" dirty="0" smtClean="0"/>
              <a:t>MISE EN ŒUVRE DES RECOMMANDATONS</a:t>
            </a:r>
          </a:p>
        </p:txBody>
      </p:sp>
      <p:sp>
        <p:nvSpPr>
          <p:cNvPr id="5" name="Rectangle 4"/>
          <p:cNvSpPr/>
          <p:nvPr/>
        </p:nvSpPr>
        <p:spPr>
          <a:xfrm>
            <a:off x="237800" y="1412776"/>
            <a:ext cx="8438656" cy="4832092"/>
          </a:xfrm>
          <a:prstGeom prst="rect">
            <a:avLst/>
          </a:prstGeom>
        </p:spPr>
        <p:txBody>
          <a:bodyPr wrap="square">
            <a:spAutoFit/>
          </a:bodyPr>
          <a:lstStyle/>
          <a:p>
            <a:pPr lvl="0"/>
            <a:r>
              <a:rPr lang="en-US" sz="2800" b="1" dirty="0" smtClean="0">
                <a:solidFill>
                  <a:srgbClr val="00B0F0"/>
                </a:solidFill>
              </a:rPr>
              <a:t>Recommendations </a:t>
            </a:r>
            <a:r>
              <a:rPr lang="en-US" sz="2800" b="1" dirty="0" err="1" smtClean="0">
                <a:solidFill>
                  <a:srgbClr val="00B0F0"/>
                </a:solidFill>
              </a:rPr>
              <a:t>globales</a:t>
            </a:r>
            <a:r>
              <a:rPr lang="en-US" sz="2800" dirty="0" smtClean="0"/>
              <a:t> </a:t>
            </a:r>
          </a:p>
          <a:p>
            <a:pPr marL="285750" lvl="0" indent="-285750">
              <a:buFont typeface="Arial" panose="020B0604020202020204" pitchFamily="34" charset="0"/>
              <a:buChar char="•"/>
            </a:pPr>
            <a:r>
              <a:rPr lang="fr-FR" sz="2000" dirty="0" smtClean="0"/>
              <a:t>Redynamiser </a:t>
            </a:r>
            <a:r>
              <a:rPr lang="fr-FR" sz="2000" dirty="0"/>
              <a:t>la Réforme du système de gestion des ouvrages hydrauliques dans les zones d’intervention du Programme Pays ;</a:t>
            </a:r>
            <a:endParaRPr lang="en-US" sz="2000" dirty="0"/>
          </a:p>
          <a:p>
            <a:pPr marL="285750" lvl="0" indent="-285750">
              <a:buFont typeface="Arial" panose="020B0604020202020204" pitchFamily="34" charset="0"/>
              <a:buChar char="•"/>
            </a:pPr>
            <a:r>
              <a:rPr lang="fr-FR" sz="2000" dirty="0"/>
              <a:t>R</a:t>
            </a:r>
            <a:r>
              <a:rPr lang="fr-FR" sz="2000" dirty="0" smtClean="0"/>
              <a:t>enforcer </a:t>
            </a:r>
            <a:r>
              <a:rPr lang="fr-FR" sz="2000" dirty="0"/>
              <a:t>les capacités des autorités locales sur l’application de la Réforme du système de gestion des ouvrages hydrauliques ;</a:t>
            </a:r>
            <a:endParaRPr lang="en-US" sz="2000" dirty="0"/>
          </a:p>
          <a:p>
            <a:pPr marL="285750" lvl="0" indent="-285750">
              <a:buFont typeface="Arial" panose="020B0604020202020204" pitchFamily="34" charset="0"/>
              <a:buChar char="•"/>
            </a:pPr>
            <a:r>
              <a:rPr lang="fr-FR" sz="2000" dirty="0"/>
              <a:t>R</a:t>
            </a:r>
            <a:r>
              <a:rPr lang="fr-FR" sz="2000" dirty="0" smtClean="0"/>
              <a:t>enforcer </a:t>
            </a:r>
            <a:r>
              <a:rPr lang="fr-FR" sz="2000" dirty="0"/>
              <a:t>la chaine de vente de pièces de rechange des PMH dans les zones d’intervention de WABF ;</a:t>
            </a:r>
            <a:endParaRPr lang="en-US" sz="2000" dirty="0"/>
          </a:p>
          <a:p>
            <a:pPr marL="285750" lvl="0" indent="-285750">
              <a:buFont typeface="Arial" panose="020B0604020202020204" pitchFamily="34" charset="0"/>
              <a:buChar char="•"/>
            </a:pPr>
            <a:r>
              <a:rPr lang="fr-FR" sz="2000" dirty="0"/>
              <a:t>S</a:t>
            </a:r>
            <a:r>
              <a:rPr lang="fr-FR" sz="2000" dirty="0" smtClean="0"/>
              <a:t>ystématiser </a:t>
            </a:r>
            <a:r>
              <a:rPr lang="fr-FR" sz="2000" dirty="0"/>
              <a:t>l’aménagement des latrines familiales afin de faciliter leur utilisation par les personnes vivant avec un handicap ;</a:t>
            </a:r>
            <a:endParaRPr lang="en-US" sz="2000" dirty="0"/>
          </a:p>
          <a:p>
            <a:pPr marL="285750" lvl="0" indent="-285750">
              <a:buFont typeface="Arial" panose="020B0604020202020204" pitchFamily="34" charset="0"/>
              <a:buChar char="•"/>
            </a:pPr>
            <a:r>
              <a:rPr lang="fr-FR" sz="2000" dirty="0"/>
              <a:t>Former les partenaires et le staff de WaterAid sur les techniques de supervision des travaux de réalisation et de réhabilitation des points d’eau ;</a:t>
            </a:r>
            <a:endParaRPr lang="en-US" sz="2000" dirty="0"/>
          </a:p>
          <a:p>
            <a:pPr marL="285750" lvl="0" indent="-285750">
              <a:buFont typeface="Arial" panose="020B0604020202020204" pitchFamily="34" charset="0"/>
              <a:buChar char="•"/>
            </a:pPr>
            <a:r>
              <a:rPr lang="fr-FR" sz="2000" dirty="0"/>
              <a:t>Equiper le PP en matériel de contrôle de qualité des matériels de forage.</a:t>
            </a:r>
            <a:endParaRPr lang="en-US" sz="2000" dirty="0"/>
          </a:p>
          <a:p>
            <a:pPr marL="285750" lvl="0" indent="-285750">
              <a:buFont typeface="Arial" panose="020B0604020202020204" pitchFamily="34" charset="0"/>
              <a:buChar char="•"/>
            </a:pPr>
            <a:r>
              <a:rPr lang="fr-FR" sz="2000" dirty="0"/>
              <a:t>Renforcer le suivi/contrôle des travaux de réalisation et de réhabilitation des points d’eau à tous les niveaux (WaterAid, ONG partenaires, mairies et services techniques de l’Etat).</a:t>
            </a:r>
            <a:endParaRPr lang="en-US" sz="2000" dirty="0"/>
          </a:p>
        </p:txBody>
      </p:sp>
    </p:spTree>
    <p:extLst>
      <p:ext uri="{BB962C8B-B14F-4D97-AF65-F5344CB8AC3E}">
        <p14:creationId xmlns:p14="http://schemas.microsoft.com/office/powerpoint/2010/main" xmlns="" val="8930230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50" name="Text Box 11"/>
          <p:cNvSpPr txBox="1">
            <a:spLocks noChangeArrowheads="1"/>
          </p:cNvSpPr>
          <p:nvPr/>
        </p:nvSpPr>
        <p:spPr bwMode="auto">
          <a:xfrm>
            <a:off x="4695825" y="1792288"/>
            <a:ext cx="184150" cy="366712"/>
          </a:xfrm>
          <a:prstGeom prst="rect">
            <a:avLst/>
          </a:prstGeom>
          <a:noFill/>
          <a:ln w="9525">
            <a:noFill/>
            <a:miter lim="800000"/>
            <a:headEnd/>
            <a:tailEnd/>
          </a:ln>
        </p:spPr>
        <p:txBody>
          <a:bodyPr wrap="none">
            <a:spAutoFit/>
          </a:bodyPr>
          <a:lstStyle/>
          <a:p>
            <a:endParaRPr lang="en-GB" dirty="0"/>
          </a:p>
        </p:txBody>
      </p:sp>
      <p:sp>
        <p:nvSpPr>
          <p:cNvPr id="3" name="Rectangle 2"/>
          <p:cNvSpPr txBox="1">
            <a:spLocks noChangeArrowheads="1"/>
          </p:cNvSpPr>
          <p:nvPr/>
        </p:nvSpPr>
        <p:spPr>
          <a:xfrm>
            <a:off x="237800" y="548680"/>
            <a:ext cx="8229600" cy="648072"/>
          </a:xfrm>
          <a:prstGeom prst="rect">
            <a:avLst/>
          </a:prstGeom>
          <a:noFill/>
        </p:spPr>
        <p:txBody>
          <a:bodyPr>
            <a:noAutofit/>
          </a:bodyPr>
          <a:lstStyle>
            <a:lvl1pPr algn="ctr" defTabSz="914400" rtl="0" eaLnBrk="1" latinLnBrk="0" hangingPunct="1">
              <a:spcBef>
                <a:spcPct val="0"/>
              </a:spcBef>
              <a:buNone/>
              <a:defRPr sz="4400" kern="1200">
                <a:solidFill>
                  <a:srgbClr val="00AEEF"/>
                </a:solidFill>
                <a:latin typeface="Arial" pitchFamily="34" charset="0"/>
                <a:ea typeface="+mj-ea"/>
                <a:cs typeface="Arial" pitchFamily="34" charset="0"/>
              </a:defRPr>
            </a:lvl1pPr>
          </a:lstStyle>
          <a:p>
            <a:r>
              <a:rPr lang="fr-FR" sz="2800" dirty="0" smtClean="0"/>
              <a:t>MISE EN ŒUVRE DES RECOMMANDATONS</a:t>
            </a:r>
          </a:p>
        </p:txBody>
      </p:sp>
      <p:sp>
        <p:nvSpPr>
          <p:cNvPr id="5" name="Rectangle 4"/>
          <p:cNvSpPr/>
          <p:nvPr/>
        </p:nvSpPr>
        <p:spPr>
          <a:xfrm>
            <a:off x="238547" y="1752782"/>
            <a:ext cx="8438656" cy="1754326"/>
          </a:xfrm>
          <a:prstGeom prst="rect">
            <a:avLst/>
          </a:prstGeom>
        </p:spPr>
        <p:txBody>
          <a:bodyPr wrap="square">
            <a:spAutoFit/>
          </a:bodyPr>
          <a:lstStyle/>
          <a:p>
            <a:pPr lvl="0"/>
            <a:r>
              <a:rPr lang="en-US" sz="3600" dirty="0" smtClean="0"/>
              <a:t>Un plan de </a:t>
            </a:r>
            <a:r>
              <a:rPr lang="en-US" sz="3600" dirty="0" err="1" smtClean="0"/>
              <a:t>mise</a:t>
            </a:r>
            <a:r>
              <a:rPr lang="en-US" sz="3600" dirty="0" smtClean="0"/>
              <a:t> </a:t>
            </a:r>
            <a:r>
              <a:rPr lang="en-US" sz="3600" dirty="0" err="1" smtClean="0"/>
              <a:t>en</a:t>
            </a:r>
            <a:r>
              <a:rPr lang="en-US" sz="3600" dirty="0" smtClean="0"/>
              <a:t> oeuvre des recommendations </a:t>
            </a:r>
            <a:r>
              <a:rPr lang="en-US" sz="3600" dirty="0" err="1" smtClean="0"/>
              <a:t>est</a:t>
            </a:r>
            <a:r>
              <a:rPr lang="en-US" sz="3600" dirty="0" smtClean="0"/>
              <a:t> </a:t>
            </a:r>
            <a:r>
              <a:rPr lang="en-US" sz="3600" dirty="0" err="1" smtClean="0"/>
              <a:t>élaboré</a:t>
            </a:r>
            <a:r>
              <a:rPr lang="en-US" sz="3600" dirty="0" smtClean="0"/>
              <a:t>, </a:t>
            </a:r>
            <a:r>
              <a:rPr lang="en-US" sz="3600" dirty="0" err="1" smtClean="0"/>
              <a:t>suivi</a:t>
            </a:r>
            <a:r>
              <a:rPr lang="en-US" sz="3600" dirty="0" smtClean="0"/>
              <a:t> </a:t>
            </a:r>
            <a:r>
              <a:rPr lang="en-US" sz="3600" dirty="0" err="1" smtClean="0"/>
              <a:t>périodiquement</a:t>
            </a:r>
            <a:r>
              <a:rPr lang="en-US" sz="3600" dirty="0" smtClean="0"/>
              <a:t> et </a:t>
            </a:r>
            <a:r>
              <a:rPr lang="en-US" sz="3600" dirty="0" err="1" smtClean="0"/>
              <a:t>évalué</a:t>
            </a:r>
            <a:r>
              <a:rPr lang="en-US" sz="3600" dirty="0" smtClean="0"/>
              <a:t> à la suite du PIMS</a:t>
            </a:r>
          </a:p>
        </p:txBody>
      </p:sp>
    </p:spTree>
    <p:extLst>
      <p:ext uri="{BB962C8B-B14F-4D97-AF65-F5344CB8AC3E}">
        <p14:creationId xmlns:p14="http://schemas.microsoft.com/office/powerpoint/2010/main" xmlns="" val="6416010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50" name="Text Box 11"/>
          <p:cNvSpPr txBox="1">
            <a:spLocks noChangeArrowheads="1"/>
          </p:cNvSpPr>
          <p:nvPr/>
        </p:nvSpPr>
        <p:spPr bwMode="auto">
          <a:xfrm>
            <a:off x="4695825" y="1792288"/>
            <a:ext cx="184150" cy="366712"/>
          </a:xfrm>
          <a:prstGeom prst="rect">
            <a:avLst/>
          </a:prstGeom>
          <a:noFill/>
          <a:ln w="9525">
            <a:noFill/>
            <a:miter lim="800000"/>
            <a:headEnd/>
            <a:tailEnd/>
          </a:ln>
        </p:spPr>
        <p:txBody>
          <a:bodyPr wrap="none">
            <a:spAutoFit/>
          </a:bodyPr>
          <a:lstStyle/>
          <a:p>
            <a:endParaRPr lang="en-GB" dirty="0"/>
          </a:p>
        </p:txBody>
      </p:sp>
      <p:sp>
        <p:nvSpPr>
          <p:cNvPr id="3" name="Rectangle 2"/>
          <p:cNvSpPr txBox="1">
            <a:spLocks noChangeArrowheads="1"/>
          </p:cNvSpPr>
          <p:nvPr/>
        </p:nvSpPr>
        <p:spPr>
          <a:xfrm>
            <a:off x="237800" y="548680"/>
            <a:ext cx="8229600" cy="648072"/>
          </a:xfrm>
          <a:prstGeom prst="rect">
            <a:avLst/>
          </a:prstGeom>
          <a:noFill/>
        </p:spPr>
        <p:txBody>
          <a:bodyPr>
            <a:noAutofit/>
          </a:bodyPr>
          <a:lstStyle>
            <a:lvl1pPr algn="ctr" defTabSz="914400" rtl="0" eaLnBrk="1" latinLnBrk="0" hangingPunct="1">
              <a:spcBef>
                <a:spcPct val="0"/>
              </a:spcBef>
              <a:buNone/>
              <a:defRPr sz="4400" kern="1200">
                <a:solidFill>
                  <a:srgbClr val="00AEEF"/>
                </a:solidFill>
                <a:latin typeface="Arial" pitchFamily="34" charset="0"/>
                <a:ea typeface="+mj-ea"/>
                <a:cs typeface="Arial" pitchFamily="34" charset="0"/>
              </a:defRPr>
            </a:lvl1pPr>
          </a:lstStyle>
          <a:p>
            <a:r>
              <a:rPr lang="fr-FR" sz="2800" dirty="0" smtClean="0"/>
              <a:t>TRANSFERT DES COMPETENCES</a:t>
            </a:r>
          </a:p>
        </p:txBody>
      </p:sp>
      <p:sp>
        <p:nvSpPr>
          <p:cNvPr id="5" name="Rectangle 4"/>
          <p:cNvSpPr/>
          <p:nvPr/>
        </p:nvSpPr>
        <p:spPr>
          <a:xfrm>
            <a:off x="267561" y="1228310"/>
            <a:ext cx="8438656" cy="4832092"/>
          </a:xfrm>
          <a:prstGeom prst="rect">
            <a:avLst/>
          </a:prstGeom>
        </p:spPr>
        <p:txBody>
          <a:bodyPr wrap="square">
            <a:spAutoFit/>
          </a:bodyPr>
          <a:lstStyle/>
          <a:p>
            <a:pPr marL="571500" lvl="0" indent="-571500">
              <a:buFont typeface="Wingdings" panose="05000000000000000000" pitchFamily="2" charset="2"/>
              <a:buChar char="§"/>
            </a:pPr>
            <a:r>
              <a:rPr lang="en-US" sz="2800" dirty="0" smtClean="0"/>
              <a:t>Implication des </a:t>
            </a:r>
            <a:r>
              <a:rPr lang="en-US" sz="2800" dirty="0" err="1" smtClean="0"/>
              <a:t>techniciens</a:t>
            </a:r>
            <a:r>
              <a:rPr lang="en-US" sz="2800" dirty="0" smtClean="0"/>
              <a:t> </a:t>
            </a:r>
            <a:r>
              <a:rPr lang="en-US" sz="2800" dirty="0" err="1" smtClean="0"/>
              <a:t>communaux</a:t>
            </a:r>
            <a:r>
              <a:rPr lang="en-US" sz="2800" dirty="0" smtClean="0"/>
              <a:t> </a:t>
            </a:r>
            <a:r>
              <a:rPr lang="en-US" sz="2800" dirty="0" err="1" smtClean="0"/>
              <a:t>dans</a:t>
            </a:r>
            <a:r>
              <a:rPr lang="en-US" sz="2800" dirty="0" smtClean="0"/>
              <a:t> la </a:t>
            </a:r>
            <a:r>
              <a:rPr lang="en-US" sz="2800" dirty="0" err="1" smtClean="0"/>
              <a:t>collecte</a:t>
            </a:r>
            <a:r>
              <a:rPr lang="en-US" sz="2800" dirty="0" smtClean="0"/>
              <a:t> des </a:t>
            </a:r>
            <a:r>
              <a:rPr lang="en-US" sz="2800" dirty="0" err="1" smtClean="0"/>
              <a:t>données</a:t>
            </a:r>
            <a:r>
              <a:rPr lang="en-US" sz="2800" dirty="0" smtClean="0"/>
              <a:t> et </a:t>
            </a:r>
            <a:r>
              <a:rPr lang="en-US" sz="2800" dirty="0" err="1" smtClean="0"/>
              <a:t>partage</a:t>
            </a:r>
            <a:r>
              <a:rPr lang="en-US" sz="2800" dirty="0" smtClean="0"/>
              <a:t> des rapports</a:t>
            </a:r>
          </a:p>
          <a:p>
            <a:pPr marL="571500" lvl="0" indent="-571500">
              <a:buFont typeface="Wingdings" panose="05000000000000000000" pitchFamily="2" charset="2"/>
              <a:buChar char="§"/>
            </a:pPr>
            <a:r>
              <a:rPr lang="en-US" sz="2800" dirty="0" smtClean="0"/>
              <a:t>Formation progressive de </a:t>
            </a:r>
            <a:r>
              <a:rPr lang="en-US" sz="2800" dirty="0" err="1" smtClean="0"/>
              <a:t>l’ensemble</a:t>
            </a:r>
            <a:r>
              <a:rPr lang="en-US" sz="2800" dirty="0" smtClean="0"/>
              <a:t> des </a:t>
            </a:r>
            <a:r>
              <a:rPr lang="en-US" sz="2800" dirty="0" err="1" smtClean="0"/>
              <a:t>techniciens</a:t>
            </a:r>
            <a:r>
              <a:rPr lang="en-US" sz="2800" dirty="0" smtClean="0"/>
              <a:t> des communes </a:t>
            </a:r>
            <a:r>
              <a:rPr lang="en-US" sz="2800" dirty="0" err="1" smtClean="0"/>
              <a:t>d’intervention</a:t>
            </a:r>
            <a:r>
              <a:rPr lang="en-US" sz="2800" dirty="0" smtClean="0"/>
              <a:t>  et ONG sur le e-monitoring avec la </a:t>
            </a:r>
            <a:r>
              <a:rPr lang="en-US" sz="2800" dirty="0" err="1" smtClean="0"/>
              <a:t>plateforme</a:t>
            </a:r>
            <a:r>
              <a:rPr lang="en-US" sz="2800" dirty="0" smtClean="0"/>
              <a:t> </a:t>
            </a:r>
            <a:r>
              <a:rPr lang="en-US" sz="2800" dirty="0" err="1" smtClean="0"/>
              <a:t>Mwater</a:t>
            </a:r>
            <a:r>
              <a:rPr lang="en-US" sz="2800" dirty="0" smtClean="0"/>
              <a:t> (</a:t>
            </a:r>
            <a:r>
              <a:rPr lang="en-US" sz="2800" dirty="0" err="1" smtClean="0"/>
              <a:t>utilisation</a:t>
            </a:r>
            <a:r>
              <a:rPr lang="en-US" sz="2800" dirty="0" smtClean="0"/>
              <a:t> des smartphones et </a:t>
            </a:r>
            <a:r>
              <a:rPr lang="en-US" sz="2800" dirty="0" err="1" smtClean="0"/>
              <a:t>gestion</a:t>
            </a:r>
            <a:r>
              <a:rPr lang="en-US" sz="2800" dirty="0" smtClean="0"/>
              <a:t> de la </a:t>
            </a:r>
            <a:r>
              <a:rPr lang="en-US" sz="2800" dirty="0" err="1" smtClean="0"/>
              <a:t>plateforme</a:t>
            </a:r>
            <a:r>
              <a:rPr lang="en-US" sz="2800" dirty="0" smtClean="0"/>
              <a:t>): </a:t>
            </a:r>
            <a:r>
              <a:rPr lang="fr-FR" sz="2800" dirty="0">
                <a:solidFill>
                  <a:srgbClr val="FF0000"/>
                </a:solidFill>
              </a:rPr>
              <a:t>Centre, du Centre-Ouest et de Sahel</a:t>
            </a:r>
            <a:endParaRPr lang="en-US" sz="2800" dirty="0" smtClean="0">
              <a:solidFill>
                <a:srgbClr val="FF0000"/>
              </a:solidFill>
            </a:endParaRPr>
          </a:p>
          <a:p>
            <a:pPr marL="571500" lvl="0" indent="-571500">
              <a:buFont typeface="Wingdings" panose="05000000000000000000" pitchFamily="2" charset="2"/>
              <a:buChar char="§"/>
            </a:pPr>
            <a:r>
              <a:rPr lang="en-US" sz="2800" dirty="0" smtClean="0"/>
              <a:t>Dotation progressive </a:t>
            </a:r>
            <a:r>
              <a:rPr lang="en-US" sz="2800" dirty="0" err="1" smtClean="0"/>
              <a:t>en</a:t>
            </a:r>
            <a:r>
              <a:rPr lang="en-US" sz="2800" dirty="0" smtClean="0"/>
              <a:t> Smartphone .</a:t>
            </a:r>
          </a:p>
          <a:p>
            <a:pPr marL="571500" lvl="0" indent="-571500">
              <a:buFont typeface="Wingdings" panose="05000000000000000000" pitchFamily="2" charset="2"/>
              <a:buChar char="§"/>
            </a:pPr>
            <a:r>
              <a:rPr lang="en-US" sz="2800" dirty="0" smtClean="0"/>
              <a:t>E- monitoring </a:t>
            </a:r>
            <a:r>
              <a:rPr lang="en-US" sz="2800" dirty="0" err="1" smtClean="0"/>
              <a:t>effectif</a:t>
            </a:r>
            <a:r>
              <a:rPr lang="en-US" sz="2800" dirty="0" smtClean="0"/>
              <a:t> à Ouagadougou: TCA  des arrondissements </a:t>
            </a:r>
            <a:r>
              <a:rPr lang="en-US" sz="2800" dirty="0" err="1" smtClean="0"/>
              <a:t>périphériques</a:t>
            </a:r>
            <a:r>
              <a:rPr lang="en-US" sz="2800" dirty="0" smtClean="0"/>
              <a:t> et </a:t>
            </a:r>
            <a:r>
              <a:rPr lang="en-US" sz="2800" dirty="0" err="1" smtClean="0"/>
              <a:t>prestataires</a:t>
            </a:r>
            <a:r>
              <a:rPr lang="en-US" sz="2800" dirty="0" smtClean="0"/>
              <a:t> </a:t>
            </a:r>
            <a:r>
              <a:rPr lang="en-US" sz="2800" dirty="0" err="1" smtClean="0"/>
              <a:t>privés</a:t>
            </a:r>
            <a:r>
              <a:rPr lang="en-US" sz="2800" dirty="0" smtClean="0"/>
              <a:t>) </a:t>
            </a:r>
          </a:p>
        </p:txBody>
      </p:sp>
    </p:spTree>
    <p:extLst>
      <p:ext uri="{BB962C8B-B14F-4D97-AF65-F5344CB8AC3E}">
        <p14:creationId xmlns:p14="http://schemas.microsoft.com/office/powerpoint/2010/main" xmlns="" val="22275523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50" name="Text Box 11"/>
          <p:cNvSpPr txBox="1">
            <a:spLocks noChangeArrowheads="1"/>
          </p:cNvSpPr>
          <p:nvPr/>
        </p:nvSpPr>
        <p:spPr bwMode="auto">
          <a:xfrm>
            <a:off x="4695825" y="1792288"/>
            <a:ext cx="184150" cy="366712"/>
          </a:xfrm>
          <a:prstGeom prst="rect">
            <a:avLst/>
          </a:prstGeom>
          <a:noFill/>
          <a:ln w="9525">
            <a:noFill/>
            <a:miter lim="800000"/>
            <a:headEnd/>
            <a:tailEnd/>
          </a:ln>
        </p:spPr>
        <p:txBody>
          <a:bodyPr wrap="none">
            <a:spAutoFit/>
          </a:bodyPr>
          <a:lstStyle/>
          <a:p>
            <a:endParaRPr lang="en-GB" dirty="0"/>
          </a:p>
        </p:txBody>
      </p:sp>
      <p:sp>
        <p:nvSpPr>
          <p:cNvPr id="7" name="Rectangle 2"/>
          <p:cNvSpPr txBox="1">
            <a:spLocks noChangeArrowheads="1"/>
          </p:cNvSpPr>
          <p:nvPr/>
        </p:nvSpPr>
        <p:spPr>
          <a:xfrm>
            <a:off x="7441" y="620688"/>
            <a:ext cx="8229600" cy="648072"/>
          </a:xfrm>
          <a:prstGeom prst="rect">
            <a:avLst/>
          </a:prstGeom>
          <a:noFill/>
        </p:spPr>
        <p:txBody>
          <a:bodyPr>
            <a:noAutofit/>
          </a:bodyPr>
          <a:lstStyle>
            <a:lvl1pPr algn="ctr" defTabSz="914400" rtl="0" eaLnBrk="1" latinLnBrk="0" hangingPunct="1">
              <a:spcBef>
                <a:spcPct val="0"/>
              </a:spcBef>
              <a:buNone/>
              <a:defRPr sz="4400" kern="1200">
                <a:solidFill>
                  <a:srgbClr val="00AEEF"/>
                </a:solidFill>
                <a:latin typeface="Arial" pitchFamily="34" charset="0"/>
                <a:ea typeface="+mj-ea"/>
                <a:cs typeface="Arial" pitchFamily="34" charset="0"/>
              </a:defRPr>
            </a:lvl1pPr>
          </a:lstStyle>
          <a:p>
            <a:r>
              <a:rPr lang="fr-FR" sz="3600" dirty="0" smtClean="0"/>
              <a:t>CONCLUSION</a:t>
            </a:r>
          </a:p>
        </p:txBody>
      </p:sp>
      <p:sp>
        <p:nvSpPr>
          <p:cNvPr id="3" name="TextBox 2"/>
          <p:cNvSpPr txBox="1"/>
          <p:nvPr/>
        </p:nvSpPr>
        <p:spPr>
          <a:xfrm>
            <a:off x="323528" y="1268760"/>
            <a:ext cx="8496944" cy="4401205"/>
          </a:xfrm>
          <a:prstGeom prst="rect">
            <a:avLst/>
          </a:prstGeom>
          <a:noFill/>
        </p:spPr>
        <p:txBody>
          <a:bodyPr wrap="square" rtlCol="0">
            <a:spAutoFit/>
          </a:bodyPr>
          <a:lstStyle/>
          <a:p>
            <a:pPr algn="just"/>
            <a:r>
              <a:rPr lang="fr-FR" sz="2800" dirty="0" smtClean="0">
                <a:latin typeface="Arial Unicode MS" panose="020B0604020202020204" pitchFamily="34" charset="-128"/>
                <a:ea typeface="Arial Unicode MS" panose="020B0604020202020204" pitchFamily="34" charset="-128"/>
                <a:cs typeface="Arial Unicode MS" panose="020B0604020202020204" pitchFamily="34" charset="-128"/>
              </a:rPr>
              <a:t>WaterAid par son intervention au Burkina contribue à l’amélioration des conditions de  vie des populations à travers le renforcement de l’accès des communautés aux services d’eau, d’hygiène et d’assainissement. La pérennité des actions est assurée le renforcement progressif des partenaires au niveau local à assurer une planification et un suivi-évaluation en adéquation avec les objectif de développement communal. </a:t>
            </a:r>
          </a:p>
          <a:p>
            <a:pPr algn="just"/>
            <a:endParaRPr lang="fr-FR" sz="2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xmlns="" val="20364560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50" name="Text Box 11"/>
          <p:cNvSpPr txBox="1">
            <a:spLocks noChangeArrowheads="1"/>
          </p:cNvSpPr>
          <p:nvPr/>
        </p:nvSpPr>
        <p:spPr bwMode="auto">
          <a:xfrm>
            <a:off x="4695825" y="1792288"/>
            <a:ext cx="184150" cy="366712"/>
          </a:xfrm>
          <a:prstGeom prst="rect">
            <a:avLst/>
          </a:prstGeom>
          <a:noFill/>
          <a:ln w="9525">
            <a:noFill/>
            <a:miter lim="800000"/>
            <a:headEnd/>
            <a:tailEnd/>
          </a:ln>
        </p:spPr>
        <p:txBody>
          <a:bodyPr wrap="none">
            <a:spAutoFit/>
          </a:bodyPr>
          <a:lstStyle/>
          <a:p>
            <a:endParaRPr lang="en-GB" dirty="0"/>
          </a:p>
        </p:txBody>
      </p:sp>
      <p:sp>
        <p:nvSpPr>
          <p:cNvPr id="7" name="Rectangle 2"/>
          <p:cNvSpPr txBox="1">
            <a:spLocks noChangeArrowheads="1"/>
          </p:cNvSpPr>
          <p:nvPr/>
        </p:nvSpPr>
        <p:spPr>
          <a:xfrm>
            <a:off x="7441" y="620688"/>
            <a:ext cx="8229600" cy="648072"/>
          </a:xfrm>
          <a:prstGeom prst="rect">
            <a:avLst/>
          </a:prstGeom>
          <a:noFill/>
        </p:spPr>
        <p:txBody>
          <a:bodyPr>
            <a:noAutofit/>
          </a:bodyPr>
          <a:lstStyle>
            <a:lvl1pPr algn="ctr" defTabSz="914400" rtl="0" eaLnBrk="1" latinLnBrk="0" hangingPunct="1">
              <a:spcBef>
                <a:spcPct val="0"/>
              </a:spcBef>
              <a:buNone/>
              <a:defRPr sz="4400" kern="1200">
                <a:solidFill>
                  <a:srgbClr val="00AEEF"/>
                </a:solidFill>
                <a:latin typeface="Arial" pitchFamily="34" charset="0"/>
                <a:ea typeface="+mj-ea"/>
                <a:cs typeface="Arial" pitchFamily="34" charset="0"/>
              </a:defRPr>
            </a:lvl1pPr>
          </a:lstStyle>
          <a:p>
            <a:r>
              <a:rPr lang="fr-FR" sz="3600" dirty="0" smtClean="0"/>
              <a:t>PLAN DE PRESENTATION</a:t>
            </a:r>
          </a:p>
        </p:txBody>
      </p:sp>
      <p:sp>
        <p:nvSpPr>
          <p:cNvPr id="3" name="TextBox 2"/>
          <p:cNvSpPr txBox="1"/>
          <p:nvPr/>
        </p:nvSpPr>
        <p:spPr>
          <a:xfrm>
            <a:off x="467544" y="1340768"/>
            <a:ext cx="8532440" cy="4462760"/>
          </a:xfrm>
          <a:prstGeom prst="rect">
            <a:avLst/>
          </a:prstGeom>
          <a:noFill/>
        </p:spPr>
        <p:txBody>
          <a:bodyPr wrap="square" rtlCol="0">
            <a:spAutoFit/>
          </a:bodyPr>
          <a:lstStyle/>
          <a:p>
            <a:r>
              <a:rPr lang="fr-FR" sz="3200" b="1" dirty="0" smtClean="0">
                <a:latin typeface="Arial Unicode MS" panose="020B0604020202020204" pitchFamily="34" charset="-128"/>
                <a:ea typeface="Arial Unicode MS" panose="020B0604020202020204" pitchFamily="34" charset="-128"/>
                <a:cs typeface="Arial Unicode MS" panose="020B0604020202020204" pitchFamily="34" charset="-128"/>
              </a:rPr>
              <a:t>1-OBJECTIFS DU PIMS</a:t>
            </a:r>
          </a:p>
          <a:p>
            <a:pPr>
              <a:spcBef>
                <a:spcPts val="1200"/>
              </a:spcBef>
            </a:pPr>
            <a:r>
              <a:rPr lang="fr-FR" sz="3200" b="1" dirty="0" smtClean="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2-ECHELLES DU PIMS</a:t>
            </a:r>
          </a:p>
          <a:p>
            <a:pPr>
              <a:spcBef>
                <a:spcPts val="1200"/>
              </a:spcBef>
            </a:pPr>
            <a:r>
              <a:rPr lang="fr-FR" sz="3200" b="1" dirty="0" smtClean="0">
                <a:latin typeface="Arial Unicode MS" panose="020B0604020202020204" pitchFamily="34" charset="-128"/>
                <a:ea typeface="Arial Unicode MS" panose="020B0604020202020204" pitchFamily="34" charset="-128"/>
                <a:cs typeface="Arial Unicode MS" panose="020B0604020202020204" pitchFamily="34" charset="-128"/>
              </a:rPr>
              <a:t>3-METHODE </a:t>
            </a:r>
            <a:r>
              <a:rPr lang="fr-FR" sz="3200" b="1" dirty="0">
                <a:latin typeface="Arial Unicode MS" panose="020B0604020202020204" pitchFamily="34" charset="-128"/>
                <a:ea typeface="Arial Unicode MS" panose="020B0604020202020204" pitchFamily="34" charset="-128"/>
                <a:cs typeface="Arial Unicode MS" panose="020B0604020202020204" pitchFamily="34" charset="-128"/>
              </a:rPr>
              <a:t>D’ECHANTILLONNAGE</a:t>
            </a:r>
          </a:p>
          <a:p>
            <a:pPr>
              <a:spcBef>
                <a:spcPts val="1200"/>
              </a:spcBef>
            </a:pPr>
            <a:r>
              <a:rPr lang="fr-FR" sz="3200" b="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4</a:t>
            </a:r>
            <a:r>
              <a:rPr lang="fr-FR" sz="3200" b="1" dirty="0" smtClean="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-MOYENS DE L’ENQUETE</a:t>
            </a:r>
          </a:p>
          <a:p>
            <a:pPr>
              <a:spcBef>
                <a:spcPts val="1200"/>
              </a:spcBef>
            </a:pPr>
            <a:r>
              <a:rPr lang="fr-FR" sz="3200" b="1" dirty="0">
                <a:latin typeface="Arial Unicode MS" panose="020B0604020202020204" pitchFamily="34" charset="-128"/>
                <a:ea typeface="Arial Unicode MS" panose="020B0604020202020204" pitchFamily="34" charset="-128"/>
                <a:cs typeface="Arial Unicode MS" panose="020B0604020202020204" pitchFamily="34" charset="-128"/>
              </a:rPr>
              <a:t>5</a:t>
            </a:r>
            <a:r>
              <a:rPr lang="fr-FR" sz="3200" b="1" dirty="0" smtClean="0">
                <a:latin typeface="Arial Unicode MS" panose="020B0604020202020204" pitchFamily="34" charset="-128"/>
                <a:ea typeface="Arial Unicode MS" panose="020B0604020202020204" pitchFamily="34" charset="-128"/>
                <a:cs typeface="Arial Unicode MS" panose="020B0604020202020204" pitchFamily="34" charset="-128"/>
              </a:rPr>
              <a:t>-PROCEDURE </a:t>
            </a:r>
            <a:r>
              <a:rPr lang="fr-FR" sz="3200" b="1" dirty="0">
                <a:latin typeface="Arial Unicode MS" panose="020B0604020202020204" pitchFamily="34" charset="-128"/>
                <a:ea typeface="Arial Unicode MS" panose="020B0604020202020204" pitchFamily="34" charset="-128"/>
                <a:cs typeface="Arial Unicode MS" panose="020B0604020202020204" pitchFamily="34" charset="-128"/>
              </a:rPr>
              <a:t>DE </a:t>
            </a:r>
            <a:r>
              <a:rPr lang="fr-FR" sz="3200" b="1" dirty="0" smtClean="0">
                <a:latin typeface="Arial Unicode MS" panose="020B0604020202020204" pitchFamily="34" charset="-128"/>
                <a:ea typeface="Arial Unicode MS" panose="020B0604020202020204" pitchFamily="34" charset="-128"/>
                <a:cs typeface="Arial Unicode MS" panose="020B0604020202020204" pitchFamily="34" charset="-128"/>
              </a:rPr>
              <a:t>L’ENQUETE</a:t>
            </a:r>
          </a:p>
          <a:p>
            <a:pPr>
              <a:spcBef>
                <a:spcPts val="1200"/>
              </a:spcBef>
            </a:pPr>
            <a:r>
              <a:rPr lang="fr-FR" sz="3200" b="1" dirty="0" smtClean="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6-RESULTATS</a:t>
            </a:r>
            <a:endParaRPr lang="fr-FR" sz="3200" b="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spcBef>
                <a:spcPts val="1200"/>
              </a:spcBef>
            </a:pPr>
            <a:r>
              <a:rPr lang="fr-FR" sz="3200" b="1" dirty="0" smtClean="0">
                <a:latin typeface="Arial Unicode MS" panose="020B0604020202020204" pitchFamily="34" charset="-128"/>
                <a:ea typeface="Arial Unicode MS" panose="020B0604020202020204" pitchFamily="34" charset="-128"/>
                <a:cs typeface="Arial Unicode MS" panose="020B0604020202020204" pitchFamily="34" charset="-128"/>
              </a:rPr>
              <a:t>7-CONCLUSION</a:t>
            </a:r>
            <a:endParaRPr lang="fr-FR" sz="3200"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5" y="2492896"/>
            <a:ext cx="9144000" cy="1569660"/>
          </a:xfrm>
          <a:prstGeom prst="rect">
            <a:avLst/>
          </a:prstGeom>
        </p:spPr>
        <p:txBody>
          <a:bodyPr wrap="square">
            <a:spAutoFit/>
          </a:bodyPr>
          <a:lstStyle/>
          <a:p>
            <a:pPr algn="ctr"/>
            <a:r>
              <a:rPr lang="fr-FR" sz="3200" dirty="0">
                <a:solidFill>
                  <a:srgbClr val="0070C0"/>
                </a:solidFill>
                <a:effectLst>
                  <a:outerShdw blurRad="60007" dist="200025" dir="15000000" sy="30000" kx="-1800000" algn="bl">
                    <a:srgbClr val="000000">
                      <a:alpha val="32000"/>
                    </a:srgbClr>
                  </a:outerShdw>
                </a:effectLst>
              </a:rPr>
              <a:t>Avec l’engagement de tous, l’accès universel à l’eau potable et à l’Assainissement au Burkina Faso est possible en 2030 !</a:t>
            </a:r>
            <a:endParaRPr lang="en-US" sz="3200" dirty="0">
              <a:solidFill>
                <a:srgbClr val="0070C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50" name="Text Box 11"/>
          <p:cNvSpPr txBox="1">
            <a:spLocks noChangeArrowheads="1"/>
          </p:cNvSpPr>
          <p:nvPr/>
        </p:nvSpPr>
        <p:spPr bwMode="auto">
          <a:xfrm>
            <a:off x="4695825" y="1792288"/>
            <a:ext cx="184150" cy="366712"/>
          </a:xfrm>
          <a:prstGeom prst="rect">
            <a:avLst/>
          </a:prstGeom>
          <a:noFill/>
          <a:ln w="9525">
            <a:noFill/>
            <a:miter lim="800000"/>
            <a:headEnd/>
            <a:tailEnd/>
          </a:ln>
        </p:spPr>
        <p:txBody>
          <a:bodyPr wrap="none">
            <a:spAutoFit/>
          </a:bodyPr>
          <a:lstStyle/>
          <a:p>
            <a:endParaRPr lang="en-GB" dirty="0"/>
          </a:p>
        </p:txBody>
      </p:sp>
      <p:sp>
        <p:nvSpPr>
          <p:cNvPr id="3" name="Rectangle 2"/>
          <p:cNvSpPr txBox="1">
            <a:spLocks noChangeArrowheads="1"/>
          </p:cNvSpPr>
          <p:nvPr/>
        </p:nvSpPr>
        <p:spPr>
          <a:xfrm>
            <a:off x="7441" y="620688"/>
            <a:ext cx="8229600" cy="648072"/>
          </a:xfrm>
          <a:prstGeom prst="rect">
            <a:avLst/>
          </a:prstGeom>
          <a:noFill/>
        </p:spPr>
        <p:txBody>
          <a:bodyPr>
            <a:noAutofit/>
          </a:bodyPr>
          <a:lstStyle>
            <a:lvl1pPr algn="ctr" defTabSz="914400" rtl="0" eaLnBrk="1" latinLnBrk="0" hangingPunct="1">
              <a:spcBef>
                <a:spcPct val="0"/>
              </a:spcBef>
              <a:buNone/>
              <a:defRPr sz="4400" kern="1200">
                <a:solidFill>
                  <a:srgbClr val="00AEEF"/>
                </a:solidFill>
                <a:latin typeface="Arial" pitchFamily="34" charset="0"/>
                <a:ea typeface="+mj-ea"/>
                <a:cs typeface="Arial" pitchFamily="34" charset="0"/>
              </a:defRPr>
            </a:lvl1pPr>
          </a:lstStyle>
          <a:p>
            <a:r>
              <a:rPr lang="fr-FR" sz="3600" dirty="0" smtClean="0"/>
              <a:t>OBJECTIFS DU PIMS</a:t>
            </a:r>
          </a:p>
        </p:txBody>
      </p:sp>
      <p:sp>
        <p:nvSpPr>
          <p:cNvPr id="2" name="TextBox 1"/>
          <p:cNvSpPr txBox="1"/>
          <p:nvPr/>
        </p:nvSpPr>
        <p:spPr>
          <a:xfrm>
            <a:off x="539553" y="1148546"/>
            <a:ext cx="8136904" cy="5016758"/>
          </a:xfrm>
          <a:prstGeom prst="rect">
            <a:avLst/>
          </a:prstGeom>
          <a:noFill/>
        </p:spPr>
        <p:txBody>
          <a:bodyPr wrap="square" rtlCol="0">
            <a:spAutoFit/>
          </a:bodyPr>
          <a:lstStyle/>
          <a:p>
            <a:r>
              <a:rPr lang="fr-FR" sz="3200" dirty="0" smtClean="0">
                <a:latin typeface="Arial Unicode MS" panose="020B0604020202020204" pitchFamily="34" charset="-128"/>
                <a:ea typeface="Arial Unicode MS" panose="020B0604020202020204" pitchFamily="34" charset="-128"/>
                <a:cs typeface="Arial Unicode MS" panose="020B0604020202020204" pitchFamily="34" charset="-128"/>
              </a:rPr>
              <a:t>Apprécier:</a:t>
            </a:r>
          </a:p>
          <a:p>
            <a:pPr marL="895350" indent="-285750"/>
            <a:endParaRPr lang="fr-FR" sz="3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895350" indent="-285750">
              <a:buFont typeface="Wingdings" panose="05000000000000000000" pitchFamily="2" charset="2"/>
              <a:buChar char="q"/>
            </a:pPr>
            <a:r>
              <a:rPr lang="fr-FR" sz="3200" dirty="0" smtClean="0">
                <a:latin typeface="Arial Unicode MS" panose="020B0604020202020204" pitchFamily="34" charset="-128"/>
                <a:ea typeface="Arial Unicode MS" panose="020B0604020202020204" pitchFamily="34" charset="-128"/>
                <a:cs typeface="Arial Unicode MS" panose="020B0604020202020204" pitchFamily="34" charset="-128"/>
              </a:rPr>
              <a:t>l’efficacité </a:t>
            </a:r>
            <a:r>
              <a:rPr lang="fr-FR" sz="3200" dirty="0">
                <a:latin typeface="Arial Unicode MS" panose="020B0604020202020204" pitchFamily="34" charset="-128"/>
                <a:ea typeface="Arial Unicode MS" panose="020B0604020202020204" pitchFamily="34" charset="-128"/>
                <a:cs typeface="Arial Unicode MS" panose="020B0604020202020204" pitchFamily="34" charset="-128"/>
              </a:rPr>
              <a:t>et la durabilité des </a:t>
            </a:r>
            <a:r>
              <a:rPr lang="fr-FR" sz="3200" dirty="0" smtClean="0">
                <a:latin typeface="Arial Unicode MS" panose="020B0604020202020204" pitchFamily="34" charset="-128"/>
                <a:ea typeface="Arial Unicode MS" panose="020B0604020202020204" pitchFamily="34" charset="-128"/>
                <a:cs typeface="Arial Unicode MS" panose="020B0604020202020204" pitchFamily="34" charset="-128"/>
              </a:rPr>
              <a:t>actions</a:t>
            </a:r>
          </a:p>
          <a:p>
            <a:pPr marL="895350" indent="-285750">
              <a:buFont typeface="Wingdings" panose="05000000000000000000" pitchFamily="2" charset="2"/>
              <a:buChar char="q"/>
            </a:pPr>
            <a:r>
              <a:rPr lang="fr-FR" sz="3200" dirty="0" smtClean="0">
                <a:latin typeface="Arial Unicode MS" panose="020B0604020202020204" pitchFamily="34" charset="-128"/>
                <a:ea typeface="Arial Unicode MS" panose="020B0604020202020204" pitchFamily="34" charset="-128"/>
                <a:cs typeface="Arial Unicode MS" panose="020B0604020202020204" pitchFamily="34" charset="-128"/>
              </a:rPr>
              <a:t>la </a:t>
            </a:r>
            <a:r>
              <a:rPr lang="fr-FR" sz="3200" dirty="0">
                <a:latin typeface="Arial Unicode MS" panose="020B0604020202020204" pitchFamily="34" charset="-128"/>
                <a:ea typeface="Arial Unicode MS" panose="020B0604020202020204" pitchFamily="34" charset="-128"/>
                <a:cs typeface="Arial Unicode MS" panose="020B0604020202020204" pitchFamily="34" charset="-128"/>
              </a:rPr>
              <a:t>qualité physique des </a:t>
            </a:r>
            <a:r>
              <a:rPr lang="fr-FR" sz="3200" dirty="0" smtClean="0">
                <a:latin typeface="Arial Unicode MS" panose="020B0604020202020204" pitchFamily="34" charset="-128"/>
                <a:ea typeface="Arial Unicode MS" panose="020B0604020202020204" pitchFamily="34" charset="-128"/>
                <a:cs typeface="Arial Unicode MS" panose="020B0604020202020204" pitchFamily="34" charset="-128"/>
              </a:rPr>
              <a:t>ouvrages</a:t>
            </a:r>
          </a:p>
          <a:p>
            <a:pPr marL="895350" indent="-285750">
              <a:buFont typeface="Wingdings" panose="05000000000000000000" pitchFamily="2" charset="2"/>
              <a:buChar char="q"/>
            </a:pPr>
            <a:r>
              <a:rPr lang="fr-FR" sz="3200" dirty="0" smtClean="0">
                <a:latin typeface="Arial Unicode MS" panose="020B0604020202020204" pitchFamily="34" charset="-128"/>
                <a:ea typeface="Arial Unicode MS" panose="020B0604020202020204" pitchFamily="34" charset="-128"/>
                <a:cs typeface="Arial Unicode MS" panose="020B0604020202020204" pitchFamily="34" charset="-128"/>
              </a:rPr>
              <a:t>la </a:t>
            </a:r>
            <a:r>
              <a:rPr lang="fr-FR" sz="3200" dirty="0">
                <a:latin typeface="Arial Unicode MS" panose="020B0604020202020204" pitchFamily="34" charset="-128"/>
                <a:ea typeface="Arial Unicode MS" panose="020B0604020202020204" pitchFamily="34" charset="-128"/>
                <a:cs typeface="Arial Unicode MS" panose="020B0604020202020204" pitchFamily="34" charset="-128"/>
              </a:rPr>
              <a:t>prise en compte de l’équité et l’inclusion dans la mise en œuvre des </a:t>
            </a:r>
            <a:r>
              <a:rPr lang="fr-FR" sz="3200" dirty="0" smtClean="0">
                <a:latin typeface="Arial Unicode MS" panose="020B0604020202020204" pitchFamily="34" charset="-128"/>
                <a:ea typeface="Arial Unicode MS" panose="020B0604020202020204" pitchFamily="34" charset="-128"/>
                <a:cs typeface="Arial Unicode MS" panose="020B0604020202020204" pitchFamily="34" charset="-128"/>
              </a:rPr>
              <a:t>projets</a:t>
            </a:r>
          </a:p>
          <a:p>
            <a:pPr marL="895350" indent="-285750">
              <a:buFont typeface="Wingdings" panose="05000000000000000000" pitchFamily="2" charset="2"/>
              <a:buChar char="q"/>
            </a:pPr>
            <a:r>
              <a:rPr lang="fr-FR" sz="3200" dirty="0" smtClean="0">
                <a:latin typeface="Arial Unicode MS" panose="020B0604020202020204" pitchFamily="34" charset="-128"/>
                <a:ea typeface="Arial Unicode MS" panose="020B0604020202020204" pitchFamily="34" charset="-128"/>
                <a:cs typeface="Arial Unicode MS" panose="020B0604020202020204" pitchFamily="34" charset="-128"/>
              </a:rPr>
              <a:t>la </a:t>
            </a:r>
            <a:r>
              <a:rPr lang="fr-FR" sz="3200" dirty="0">
                <a:latin typeface="Arial Unicode MS" panose="020B0604020202020204" pitchFamily="34" charset="-128"/>
                <a:ea typeface="Arial Unicode MS" panose="020B0604020202020204" pitchFamily="34" charset="-128"/>
                <a:cs typeface="Arial Unicode MS" panose="020B0604020202020204" pitchFamily="34" charset="-128"/>
              </a:rPr>
              <a:t>satisfaction des personnes </a:t>
            </a:r>
            <a:r>
              <a:rPr lang="fr-FR" sz="3200" dirty="0" smtClean="0">
                <a:latin typeface="Arial Unicode MS" panose="020B0604020202020204" pitchFamily="34" charset="-128"/>
                <a:ea typeface="Arial Unicode MS" panose="020B0604020202020204" pitchFamily="34" charset="-128"/>
                <a:cs typeface="Arial Unicode MS" panose="020B0604020202020204" pitchFamily="34" charset="-128"/>
              </a:rPr>
              <a:t>soutenues</a:t>
            </a:r>
          </a:p>
          <a:p>
            <a:pPr marL="895350" indent="-285750">
              <a:buFont typeface="Wingdings" panose="05000000000000000000" pitchFamily="2" charset="2"/>
              <a:buChar char="q"/>
            </a:pPr>
            <a:r>
              <a:rPr lang="fr-FR" sz="3200" dirty="0" smtClean="0">
                <a:latin typeface="Arial Unicode MS" panose="020B0604020202020204" pitchFamily="34" charset="-128"/>
                <a:ea typeface="Arial Unicode MS" panose="020B0604020202020204" pitchFamily="34" charset="-128"/>
                <a:cs typeface="Arial Unicode MS" panose="020B0604020202020204" pitchFamily="34" charset="-128"/>
              </a:rPr>
              <a:t>la </a:t>
            </a:r>
            <a:r>
              <a:rPr lang="fr-FR" sz="3200" dirty="0">
                <a:latin typeface="Arial Unicode MS" panose="020B0604020202020204" pitchFamily="34" charset="-128"/>
                <a:ea typeface="Arial Unicode MS" panose="020B0604020202020204" pitchFamily="34" charset="-128"/>
                <a:cs typeface="Arial Unicode MS" panose="020B0604020202020204" pitchFamily="34" charset="-128"/>
              </a:rPr>
              <a:t>qualité des services fournis</a:t>
            </a:r>
          </a:p>
        </p:txBody>
      </p:sp>
    </p:spTree>
    <p:extLst>
      <p:ext uri="{BB962C8B-B14F-4D97-AF65-F5344CB8AC3E}">
        <p14:creationId xmlns:p14="http://schemas.microsoft.com/office/powerpoint/2010/main" xmlns="" val="18055548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441" y="620688"/>
            <a:ext cx="8229600" cy="648072"/>
          </a:xfrm>
          <a:prstGeom prst="rect">
            <a:avLst/>
          </a:prstGeom>
          <a:noFill/>
        </p:spPr>
        <p:txBody>
          <a:bodyPr>
            <a:noAutofit/>
          </a:bodyPr>
          <a:lstStyle>
            <a:lvl1pPr algn="ctr" defTabSz="914400" rtl="0" eaLnBrk="1" latinLnBrk="0" hangingPunct="1">
              <a:spcBef>
                <a:spcPct val="0"/>
              </a:spcBef>
              <a:buNone/>
              <a:defRPr sz="4400" kern="1200">
                <a:solidFill>
                  <a:srgbClr val="00AEEF"/>
                </a:solidFill>
                <a:latin typeface="Arial" pitchFamily="34" charset="0"/>
                <a:ea typeface="+mj-ea"/>
                <a:cs typeface="Arial" pitchFamily="34" charset="0"/>
              </a:defRPr>
            </a:lvl1pPr>
          </a:lstStyle>
          <a:p>
            <a:r>
              <a:rPr lang="fr-FR" sz="3600" dirty="0" smtClean="0"/>
              <a:t>ECHELLES DU PIMS</a:t>
            </a:r>
          </a:p>
        </p:txBody>
      </p:sp>
      <p:sp>
        <p:nvSpPr>
          <p:cNvPr id="3" name="TextBox 2"/>
          <p:cNvSpPr txBox="1"/>
          <p:nvPr/>
        </p:nvSpPr>
        <p:spPr>
          <a:xfrm>
            <a:off x="683568" y="1445516"/>
            <a:ext cx="7553473" cy="4524315"/>
          </a:xfrm>
          <a:prstGeom prst="rect">
            <a:avLst/>
          </a:prstGeom>
          <a:noFill/>
        </p:spPr>
        <p:txBody>
          <a:bodyPr wrap="square" rtlCol="0">
            <a:spAutoFit/>
          </a:bodyPr>
          <a:lstStyle/>
          <a:p>
            <a:pPr marL="285750" indent="-285750">
              <a:buFont typeface="Wingdings" panose="05000000000000000000" pitchFamily="2" charset="2"/>
              <a:buChar char="q"/>
            </a:pPr>
            <a:r>
              <a:rPr lang="fr-FR" sz="3200" b="1" dirty="0" smtClean="0"/>
              <a:t>Petite Echelle: </a:t>
            </a:r>
          </a:p>
          <a:p>
            <a:pPr marL="742950" lvl="1" indent="-285750">
              <a:buFont typeface="Wingdings" panose="05000000000000000000" pitchFamily="2" charset="2"/>
              <a:buChar char="ü"/>
            </a:pPr>
            <a:r>
              <a:rPr lang="fr-FR" sz="3200" dirty="0" smtClean="0"/>
              <a:t>Une partie de la zone d’intervention du Programme </a:t>
            </a:r>
            <a:r>
              <a:rPr lang="fr-FR" sz="3200" dirty="0"/>
              <a:t>P</a:t>
            </a:r>
            <a:r>
              <a:rPr lang="fr-FR" sz="3200" dirty="0" smtClean="0"/>
              <a:t>ays (zone d’un projet ou celle d’un partenaire par ex)</a:t>
            </a:r>
          </a:p>
          <a:p>
            <a:pPr marL="742950" lvl="1" indent="-285750">
              <a:buFont typeface="Wingdings" panose="05000000000000000000" pitchFamily="2" charset="2"/>
              <a:buChar char="ü"/>
            </a:pPr>
            <a:r>
              <a:rPr lang="fr-FR" sz="3200" dirty="0" smtClean="0"/>
              <a:t>Fréquence: chaque année</a:t>
            </a:r>
          </a:p>
          <a:p>
            <a:pPr marL="285750" indent="-285750">
              <a:buFont typeface="Wingdings" panose="05000000000000000000" pitchFamily="2" charset="2"/>
              <a:buChar char="q"/>
            </a:pPr>
            <a:r>
              <a:rPr lang="fr-FR" sz="3200" b="1" dirty="0" smtClean="0"/>
              <a:t>Grande Echelle:</a:t>
            </a:r>
          </a:p>
          <a:p>
            <a:pPr marL="342900" indent="-342900">
              <a:buFont typeface="Wingdings" panose="05000000000000000000" pitchFamily="2" charset="2"/>
              <a:buChar char="ü"/>
            </a:pPr>
            <a:r>
              <a:rPr lang="fr-FR" sz="3200" dirty="0" smtClean="0"/>
              <a:t>L’ensemble des zones d’intervention du Programme Pays</a:t>
            </a:r>
          </a:p>
          <a:p>
            <a:pPr marL="342900" indent="-342900">
              <a:buFont typeface="Wingdings" panose="05000000000000000000" pitchFamily="2" charset="2"/>
              <a:buChar char="ü"/>
            </a:pPr>
            <a:r>
              <a:rPr lang="fr-FR" sz="3200" dirty="0" smtClean="0"/>
              <a:t>Fréquence: tous les 5 ans</a:t>
            </a:r>
            <a:endParaRPr lang="fr-FR" sz="3200" dirty="0"/>
          </a:p>
        </p:txBody>
      </p:sp>
    </p:spTree>
    <p:extLst>
      <p:ext uri="{BB962C8B-B14F-4D97-AF65-F5344CB8AC3E}">
        <p14:creationId xmlns:p14="http://schemas.microsoft.com/office/powerpoint/2010/main" xmlns="" val="566814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864096"/>
          </a:xfrm>
        </p:spPr>
        <p:txBody>
          <a:bodyPr/>
          <a:lstStyle/>
          <a:p>
            <a:r>
              <a:rPr lang="fr-FR" dirty="0" smtClean="0"/>
              <a:t>Echantillonnage</a:t>
            </a:r>
            <a:endParaRPr lang="fr-FR" dirty="0"/>
          </a:p>
        </p:txBody>
      </p:sp>
      <p:sp>
        <p:nvSpPr>
          <p:cNvPr id="3" name="Content Placeholder 2"/>
          <p:cNvSpPr>
            <a:spLocks noGrp="1"/>
          </p:cNvSpPr>
          <p:nvPr>
            <p:ph idx="1"/>
          </p:nvPr>
        </p:nvSpPr>
        <p:spPr>
          <a:xfrm>
            <a:off x="86381" y="1268760"/>
            <a:ext cx="9036496" cy="4968552"/>
          </a:xfrm>
        </p:spPr>
        <p:txBody>
          <a:bodyPr>
            <a:normAutofit fontScale="77500" lnSpcReduction="20000"/>
          </a:bodyPr>
          <a:lstStyle/>
          <a:p>
            <a:pPr marL="457200" indent="-457200">
              <a:spcAft>
                <a:spcPts val="1200"/>
              </a:spcAft>
              <a:buFont typeface="Wingdings" panose="05000000000000000000" pitchFamily="2" charset="2"/>
              <a:buChar char="§"/>
            </a:pPr>
            <a:r>
              <a:rPr lang="fr-FR" dirty="0" smtClean="0"/>
              <a:t>Prise en compte de l’ensemble des ouvrages d’eau ayant au moins 1 an et réalisés/réhabilités avec le soutien de WaterAid</a:t>
            </a:r>
          </a:p>
          <a:p>
            <a:pPr marL="457200" indent="-457200">
              <a:spcAft>
                <a:spcPts val="1200"/>
              </a:spcAft>
              <a:buFont typeface="Wingdings" panose="05000000000000000000" pitchFamily="2" charset="2"/>
              <a:buChar char="§"/>
            </a:pPr>
            <a:r>
              <a:rPr lang="fr-FR" dirty="0" smtClean="0">
                <a:solidFill>
                  <a:srgbClr val="0070C0"/>
                </a:solidFill>
              </a:rPr>
              <a:t>Prise en compte de l’ensemble des communautés où il y a eu une intervention en matière d’assainissement</a:t>
            </a:r>
          </a:p>
          <a:p>
            <a:pPr marL="457200" indent="-457200">
              <a:buFont typeface="Wingdings" panose="05000000000000000000" pitchFamily="2" charset="2"/>
              <a:buChar char="§"/>
            </a:pPr>
            <a:r>
              <a:rPr lang="fr-FR" dirty="0"/>
              <a:t>Si pour une année donnée, le nombre de points d’eau réalisés et réhabilités et celui des communautés d’intervention couvertes en services d’assainissement (dénombré séparément) est inférieur à 200, alors, tous les points d’eau et communautés sont retenus pour les </a:t>
            </a:r>
            <a:r>
              <a:rPr lang="fr-FR" dirty="0" smtClean="0"/>
              <a:t>enquêtes.</a:t>
            </a:r>
          </a:p>
          <a:p>
            <a:pPr marL="457200" indent="-457200">
              <a:buFont typeface="Wingdings" panose="05000000000000000000" pitchFamily="2" charset="2"/>
              <a:buChar char="§"/>
            </a:pPr>
            <a:r>
              <a:rPr lang="fr-FR" dirty="0" smtClean="0">
                <a:solidFill>
                  <a:srgbClr val="0070C0"/>
                </a:solidFill>
              </a:rPr>
              <a:t>Si </a:t>
            </a:r>
            <a:r>
              <a:rPr lang="fr-FR" dirty="0">
                <a:solidFill>
                  <a:srgbClr val="0070C0"/>
                </a:solidFill>
              </a:rPr>
              <a:t>le nombre dans les deux catégories dépasse 200, alors, un échantillonnage aléatoire est opéré à l’aide du graphique ci-dessous</a:t>
            </a:r>
            <a:endParaRPr lang="fr-FR" dirty="0" smtClean="0">
              <a:solidFill>
                <a:srgbClr val="0070C0"/>
              </a:solidFill>
            </a:endParaRPr>
          </a:p>
        </p:txBody>
      </p:sp>
    </p:spTree>
    <p:extLst>
      <p:ext uri="{BB962C8B-B14F-4D97-AF65-F5344CB8AC3E}">
        <p14:creationId xmlns:p14="http://schemas.microsoft.com/office/powerpoint/2010/main" xmlns="" val="3589924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50" name="Text Box 11"/>
          <p:cNvSpPr txBox="1">
            <a:spLocks noChangeArrowheads="1"/>
          </p:cNvSpPr>
          <p:nvPr/>
        </p:nvSpPr>
        <p:spPr bwMode="auto">
          <a:xfrm>
            <a:off x="4695825" y="1792288"/>
            <a:ext cx="184150" cy="366712"/>
          </a:xfrm>
          <a:prstGeom prst="rect">
            <a:avLst/>
          </a:prstGeom>
          <a:noFill/>
          <a:ln w="9525">
            <a:noFill/>
            <a:miter lim="800000"/>
            <a:headEnd/>
            <a:tailEnd/>
          </a:ln>
        </p:spPr>
        <p:txBody>
          <a:bodyPr wrap="none">
            <a:spAutoFit/>
          </a:bodyPr>
          <a:lstStyle/>
          <a:p>
            <a:endParaRPr lang="en-GB" dirty="0"/>
          </a:p>
        </p:txBody>
      </p:sp>
      <p:sp>
        <p:nvSpPr>
          <p:cNvPr id="6" name="Title 1"/>
          <p:cNvSpPr txBox="1">
            <a:spLocks/>
          </p:cNvSpPr>
          <p:nvPr/>
        </p:nvSpPr>
        <p:spPr>
          <a:xfrm>
            <a:off x="467544" y="404664"/>
            <a:ext cx="8229600" cy="864096"/>
          </a:xfrm>
          <a:prstGeom prst="rect">
            <a:avLst/>
          </a:prstGeom>
        </p:spPr>
        <p:txBody>
          <a:bodyPr/>
          <a:lstStyle>
            <a:lvl1pPr algn="ctr" defTabSz="914400" rtl="0" eaLnBrk="1" latinLnBrk="0" hangingPunct="1">
              <a:spcBef>
                <a:spcPct val="0"/>
              </a:spcBef>
              <a:buNone/>
              <a:defRPr sz="4400" kern="1200">
                <a:solidFill>
                  <a:srgbClr val="00AEEF"/>
                </a:solidFill>
                <a:latin typeface="Arial" pitchFamily="34" charset="0"/>
                <a:ea typeface="+mj-ea"/>
                <a:cs typeface="Arial" pitchFamily="34" charset="0"/>
              </a:defRPr>
            </a:lvl1pPr>
          </a:lstStyle>
          <a:p>
            <a:r>
              <a:rPr lang="fr-FR" smtClean="0"/>
              <a:t>Echantillonnage</a:t>
            </a:r>
            <a:endParaRPr lang="fr-FR" dirty="0"/>
          </a:p>
        </p:txBody>
      </p:sp>
      <p:pic>
        <p:nvPicPr>
          <p:cNvPr id="7" name="Picture 6"/>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683568" y="1124744"/>
            <a:ext cx="7416824" cy="4824535"/>
          </a:xfrm>
          <a:prstGeom prst="rect">
            <a:avLst/>
          </a:prstGeom>
          <a:noFill/>
          <a:ln>
            <a:noFill/>
          </a:ln>
        </p:spPr>
      </p:pic>
    </p:spTree>
    <p:extLst>
      <p:ext uri="{BB962C8B-B14F-4D97-AF65-F5344CB8AC3E}">
        <p14:creationId xmlns:p14="http://schemas.microsoft.com/office/powerpoint/2010/main" xmlns="" val="4563760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50" name="Text Box 11"/>
          <p:cNvSpPr txBox="1">
            <a:spLocks noChangeArrowheads="1"/>
          </p:cNvSpPr>
          <p:nvPr/>
        </p:nvSpPr>
        <p:spPr bwMode="auto">
          <a:xfrm>
            <a:off x="4695825" y="1792288"/>
            <a:ext cx="184150" cy="366712"/>
          </a:xfrm>
          <a:prstGeom prst="rect">
            <a:avLst/>
          </a:prstGeom>
          <a:noFill/>
          <a:ln w="9525">
            <a:noFill/>
            <a:miter lim="800000"/>
            <a:headEnd/>
            <a:tailEnd/>
          </a:ln>
        </p:spPr>
        <p:txBody>
          <a:bodyPr wrap="none">
            <a:spAutoFit/>
          </a:bodyPr>
          <a:lstStyle/>
          <a:p>
            <a:endParaRPr lang="en-GB" dirty="0"/>
          </a:p>
        </p:txBody>
      </p:sp>
      <p:sp>
        <p:nvSpPr>
          <p:cNvPr id="3" name="Rectangle 2"/>
          <p:cNvSpPr txBox="1">
            <a:spLocks noChangeArrowheads="1"/>
          </p:cNvSpPr>
          <p:nvPr/>
        </p:nvSpPr>
        <p:spPr>
          <a:xfrm>
            <a:off x="7441" y="620688"/>
            <a:ext cx="8229600" cy="648072"/>
          </a:xfrm>
          <a:prstGeom prst="rect">
            <a:avLst/>
          </a:prstGeom>
          <a:noFill/>
        </p:spPr>
        <p:txBody>
          <a:bodyPr>
            <a:noAutofit/>
          </a:bodyPr>
          <a:lstStyle>
            <a:lvl1pPr algn="ctr" defTabSz="914400" rtl="0" eaLnBrk="1" latinLnBrk="0" hangingPunct="1">
              <a:spcBef>
                <a:spcPct val="0"/>
              </a:spcBef>
              <a:buNone/>
              <a:defRPr sz="4400" kern="1200">
                <a:solidFill>
                  <a:srgbClr val="00AEEF"/>
                </a:solidFill>
                <a:latin typeface="Arial" pitchFamily="34" charset="0"/>
                <a:ea typeface="+mj-ea"/>
                <a:cs typeface="Arial" pitchFamily="34" charset="0"/>
              </a:defRPr>
            </a:lvl1pPr>
          </a:lstStyle>
          <a:p>
            <a:r>
              <a:rPr lang="fr-FR" sz="3600" dirty="0" smtClean="0"/>
              <a:t>MOYENS DE L’ENQUETE</a:t>
            </a:r>
          </a:p>
        </p:txBody>
      </p:sp>
      <p:sp>
        <p:nvSpPr>
          <p:cNvPr id="5" name="Rectangle 2"/>
          <p:cNvSpPr txBox="1">
            <a:spLocks noChangeArrowheads="1"/>
          </p:cNvSpPr>
          <p:nvPr/>
        </p:nvSpPr>
        <p:spPr>
          <a:xfrm>
            <a:off x="195917" y="1337308"/>
            <a:ext cx="4353079" cy="638336"/>
          </a:xfrm>
          <a:prstGeom prst="rect">
            <a:avLst/>
          </a:prstGeom>
          <a:noFill/>
        </p:spPr>
        <p:txBody>
          <a:bodyPr>
            <a:noAutofit/>
          </a:bodyPr>
          <a:lstStyle>
            <a:lvl1pPr algn="ctr" defTabSz="914400" rtl="0" eaLnBrk="1" latinLnBrk="0" hangingPunct="1">
              <a:spcBef>
                <a:spcPct val="0"/>
              </a:spcBef>
              <a:buNone/>
              <a:defRPr sz="4400" kern="1200">
                <a:solidFill>
                  <a:srgbClr val="00AEEF"/>
                </a:solidFill>
                <a:latin typeface="Arial" pitchFamily="34" charset="0"/>
                <a:ea typeface="+mj-ea"/>
                <a:cs typeface="Arial" pitchFamily="34" charset="0"/>
              </a:defRPr>
            </a:lvl1pPr>
          </a:lstStyle>
          <a:p>
            <a:r>
              <a:rPr lang="fr-FR" sz="3600" dirty="0" smtClean="0">
                <a:solidFill>
                  <a:srgbClr val="92D050"/>
                </a:solidFill>
              </a:rPr>
              <a:t>Fiches de collecte</a:t>
            </a:r>
          </a:p>
        </p:txBody>
      </p:sp>
      <p:grpSp>
        <p:nvGrpSpPr>
          <p:cNvPr id="6" name="Group 5"/>
          <p:cNvGrpSpPr/>
          <p:nvPr/>
        </p:nvGrpSpPr>
        <p:grpSpPr>
          <a:xfrm>
            <a:off x="374522" y="2925355"/>
            <a:ext cx="4321303" cy="3634707"/>
            <a:chOff x="539552" y="2159000"/>
            <a:chExt cx="4838933" cy="3634707"/>
          </a:xfrm>
        </p:grpSpPr>
        <p:pic>
          <p:nvPicPr>
            <p:cNvPr id="3074" name="Picture 2" descr="G:\WaterAid\Programme Departement\Suivi-Evaluation\Rencontre Trimestrielle\2015\Capture_ass_Communaut.PN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539552" y="2159000"/>
              <a:ext cx="2237259" cy="1796516"/>
            </a:xfrm>
            <a:prstGeom prst="rect">
              <a:avLst/>
            </a:prstGeom>
            <a:noFill/>
            <a:extLst>
              <a:ext uri="{909E8E84-426E-40DD-AFC4-6F175D3DCCD1}">
                <a14:hiddenFill xmlns:a14="http://schemas.microsoft.com/office/drawing/2010/main" xmlns="">
                  <a:solidFill>
                    <a:srgbClr val="FFFFFF"/>
                  </a:solidFill>
                </a14:hiddenFill>
              </a:ext>
            </a:extLst>
          </p:spPr>
        </p:pic>
        <p:pic>
          <p:nvPicPr>
            <p:cNvPr id="3075" name="Picture 3" descr="G:\WaterAid\Programme Departement\Suivi-Evaluation\Rencontre Trimestrielle\2015\Capture_eau_communaut.PNG"/>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1372321" y="2684682"/>
              <a:ext cx="3300272" cy="1814748"/>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G:\WaterAid\Programme Departement\Suivi-Evaluation\Rencontre Trimestrielle\2015\Capture_eau-ass_menage.PNG"/>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2865997" y="3926916"/>
              <a:ext cx="2512488" cy="1866791"/>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4" name="TextBox 3"/>
          <p:cNvSpPr txBox="1"/>
          <p:nvPr/>
        </p:nvSpPr>
        <p:spPr>
          <a:xfrm>
            <a:off x="4716368" y="2768202"/>
            <a:ext cx="4268321" cy="3016210"/>
          </a:xfrm>
          <a:prstGeom prst="rect">
            <a:avLst/>
          </a:prstGeom>
          <a:noFill/>
        </p:spPr>
        <p:txBody>
          <a:bodyPr wrap="square" rtlCol="0">
            <a:spAutoFit/>
          </a:bodyPr>
          <a:lstStyle/>
          <a:p>
            <a:pPr marL="457200" indent="-457200">
              <a:lnSpc>
                <a:spcPct val="150000"/>
              </a:lnSpc>
              <a:spcAft>
                <a:spcPts val="600"/>
              </a:spcAft>
              <a:buFont typeface="+mj-lt"/>
              <a:buAutoNum type="arabicPeriod"/>
            </a:pPr>
            <a:r>
              <a:rPr lang="fr-FR" sz="2400" dirty="0" smtClean="0">
                <a:latin typeface="Arial Unicode MS" panose="020B0604020202020204" pitchFamily="34" charset="-128"/>
                <a:ea typeface="Arial Unicode MS" panose="020B0604020202020204" pitchFamily="34" charset="-128"/>
                <a:cs typeface="Arial Unicode MS" panose="020B0604020202020204" pitchFamily="34" charset="-128"/>
              </a:rPr>
              <a:t>Fiche communautaire assainissement</a:t>
            </a:r>
          </a:p>
          <a:p>
            <a:pPr marL="457200" indent="-457200">
              <a:lnSpc>
                <a:spcPct val="150000"/>
              </a:lnSpc>
              <a:spcAft>
                <a:spcPts val="600"/>
              </a:spcAft>
              <a:buFont typeface="+mj-lt"/>
              <a:buAutoNum type="arabicPeriod"/>
            </a:pPr>
            <a:r>
              <a:rPr lang="fr-FR" sz="2400" dirty="0" smtClean="0">
                <a:latin typeface="Arial Unicode MS" panose="020B0604020202020204" pitchFamily="34" charset="-128"/>
                <a:ea typeface="Arial Unicode MS" panose="020B0604020202020204" pitchFamily="34" charset="-128"/>
                <a:cs typeface="Arial Unicode MS" panose="020B0604020202020204" pitchFamily="34" charset="-128"/>
              </a:rPr>
              <a:t>Fiche communautaire eau</a:t>
            </a:r>
          </a:p>
          <a:p>
            <a:pPr marL="457200" indent="-457200">
              <a:lnSpc>
                <a:spcPct val="150000"/>
              </a:lnSpc>
              <a:spcAft>
                <a:spcPts val="600"/>
              </a:spcAft>
              <a:buFont typeface="+mj-lt"/>
              <a:buAutoNum type="arabicPeriod"/>
            </a:pPr>
            <a:r>
              <a:rPr lang="fr-FR" sz="2400" dirty="0" smtClean="0">
                <a:latin typeface="Arial Unicode MS" panose="020B0604020202020204" pitchFamily="34" charset="-128"/>
                <a:ea typeface="Arial Unicode MS" panose="020B0604020202020204" pitchFamily="34" charset="-128"/>
                <a:cs typeface="Arial Unicode MS" panose="020B0604020202020204" pitchFamily="34" charset="-128"/>
              </a:rPr>
              <a:t>Fiche ménage (eau et assainissement)</a:t>
            </a:r>
            <a:endParaRPr lang="fr-FR" sz="2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 name="Rectangle 6"/>
          <p:cNvSpPr/>
          <p:nvPr/>
        </p:nvSpPr>
        <p:spPr>
          <a:xfrm>
            <a:off x="351682" y="2078793"/>
            <a:ext cx="8071937" cy="830997"/>
          </a:xfrm>
          <a:prstGeom prst="rect">
            <a:avLst/>
          </a:prstGeom>
        </p:spPr>
        <p:txBody>
          <a:bodyPr wrap="square">
            <a:spAutoFit/>
          </a:bodyPr>
          <a:lstStyle/>
          <a:p>
            <a:r>
              <a:rPr lang="fr-FR" sz="2400" b="1" dirty="0">
                <a:latin typeface="Arial Unicode MS" panose="020B0604020202020204" pitchFamily="34" charset="-128"/>
                <a:ea typeface="Arial Unicode MS" panose="020B0604020202020204" pitchFamily="34" charset="-128"/>
                <a:cs typeface="Arial Unicode MS" panose="020B0604020202020204" pitchFamily="34" charset="-128"/>
              </a:rPr>
              <a:t>Trois types de fiches </a:t>
            </a:r>
            <a:r>
              <a:rPr lang="fr-FR" sz="2400" b="1" dirty="0" smtClean="0">
                <a:latin typeface="Arial Unicode MS" panose="020B0604020202020204" pitchFamily="34" charset="-128"/>
                <a:ea typeface="Arial Unicode MS" panose="020B0604020202020204" pitchFamily="34" charset="-128"/>
                <a:cs typeface="Arial Unicode MS" panose="020B0604020202020204" pitchFamily="34" charset="-128"/>
              </a:rPr>
              <a:t>de</a:t>
            </a:r>
            <a:r>
              <a:rPr lang="fr-FR" sz="2400" b="1" dirty="0">
                <a:latin typeface="Arial Unicode MS" panose="020B0604020202020204" pitchFamily="34" charset="-128"/>
                <a:ea typeface="Arial Unicode MS" panose="020B0604020202020204" pitchFamily="34" charset="-128"/>
                <a:cs typeface="Arial Unicode MS" panose="020B0604020202020204" pitchFamily="34" charset="-128"/>
              </a:rPr>
              <a:t> collectes ont été conçus pour trois niveaux de collecte</a:t>
            </a:r>
            <a:r>
              <a:rPr lang="fr-FR" sz="2400" b="1" dirty="0" smtClean="0">
                <a:latin typeface="Arial Unicode MS" panose="020B0604020202020204" pitchFamily="34" charset="-128"/>
                <a:ea typeface="Arial Unicode MS" panose="020B0604020202020204" pitchFamily="34" charset="-128"/>
                <a:cs typeface="Arial Unicode MS" panose="020B0604020202020204" pitchFamily="34" charset="-128"/>
              </a:rPr>
              <a:t> :</a:t>
            </a:r>
            <a:endParaRPr lang="fr-FR" sz="2400" dirty="0"/>
          </a:p>
        </p:txBody>
      </p:sp>
      <p:sp>
        <p:nvSpPr>
          <p:cNvPr id="8" name="TextBox 7"/>
          <p:cNvSpPr txBox="1"/>
          <p:nvPr/>
        </p:nvSpPr>
        <p:spPr>
          <a:xfrm>
            <a:off x="146913" y="2925355"/>
            <a:ext cx="320631" cy="369332"/>
          </a:xfrm>
          <a:prstGeom prst="rect">
            <a:avLst/>
          </a:prstGeom>
          <a:effectLst>
            <a:glow rad="228600">
              <a:schemeClr val="accent5">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fr-FR" dirty="0" smtClean="0">
                <a:solidFill>
                  <a:schemeClr val="bg1"/>
                </a:solidFill>
              </a:rPr>
              <a:t>1</a:t>
            </a:r>
            <a:endParaRPr lang="fr-FR" dirty="0">
              <a:solidFill>
                <a:schemeClr val="bg1"/>
              </a:solidFill>
            </a:endParaRPr>
          </a:p>
        </p:txBody>
      </p:sp>
      <p:sp>
        <p:nvSpPr>
          <p:cNvPr id="13" name="TextBox 12"/>
          <p:cNvSpPr txBox="1"/>
          <p:nvPr/>
        </p:nvSpPr>
        <p:spPr>
          <a:xfrm>
            <a:off x="1118208" y="3445311"/>
            <a:ext cx="320631" cy="369332"/>
          </a:xfrm>
          <a:prstGeom prst="rect">
            <a:avLst/>
          </a:prstGeom>
          <a:effectLst>
            <a:glow rad="228600">
              <a:schemeClr val="accent5">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fr-FR" dirty="0" smtClean="0">
                <a:solidFill>
                  <a:schemeClr val="bg1"/>
                </a:solidFill>
              </a:rPr>
              <a:t>2</a:t>
            </a:r>
            <a:endParaRPr lang="fr-FR" dirty="0">
              <a:solidFill>
                <a:schemeClr val="bg1"/>
              </a:solidFill>
            </a:endParaRPr>
          </a:p>
        </p:txBody>
      </p:sp>
      <p:sp>
        <p:nvSpPr>
          <p:cNvPr id="14" name="TextBox 13"/>
          <p:cNvSpPr txBox="1"/>
          <p:nvPr/>
        </p:nvSpPr>
        <p:spPr>
          <a:xfrm>
            <a:off x="2431510" y="4729793"/>
            <a:ext cx="320631" cy="369332"/>
          </a:xfrm>
          <a:prstGeom prst="rect">
            <a:avLst/>
          </a:prstGeom>
          <a:effectLst>
            <a:glow rad="228600">
              <a:schemeClr val="accent5">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fr-FR" dirty="0" smtClean="0">
                <a:solidFill>
                  <a:schemeClr val="bg1"/>
                </a:solidFill>
              </a:rPr>
              <a:t>3</a:t>
            </a:r>
            <a:endParaRPr lang="fr-FR" dirty="0">
              <a:solidFill>
                <a:schemeClr val="bg1"/>
              </a:solidFill>
            </a:endParaRPr>
          </a:p>
        </p:txBody>
      </p:sp>
    </p:spTree>
    <p:extLst>
      <p:ext uri="{BB962C8B-B14F-4D97-AF65-F5344CB8AC3E}">
        <p14:creationId xmlns:p14="http://schemas.microsoft.com/office/powerpoint/2010/main" xmlns="" val="18055548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50" name="Text Box 11"/>
          <p:cNvSpPr txBox="1">
            <a:spLocks noChangeArrowheads="1"/>
          </p:cNvSpPr>
          <p:nvPr/>
        </p:nvSpPr>
        <p:spPr bwMode="auto">
          <a:xfrm>
            <a:off x="4695825" y="1792288"/>
            <a:ext cx="184150" cy="366712"/>
          </a:xfrm>
          <a:prstGeom prst="rect">
            <a:avLst/>
          </a:prstGeom>
          <a:noFill/>
          <a:ln w="9525">
            <a:noFill/>
            <a:miter lim="800000"/>
            <a:headEnd/>
            <a:tailEnd/>
          </a:ln>
        </p:spPr>
        <p:txBody>
          <a:bodyPr wrap="none">
            <a:spAutoFit/>
          </a:bodyPr>
          <a:lstStyle/>
          <a:p>
            <a:endParaRPr lang="en-GB" dirty="0"/>
          </a:p>
        </p:txBody>
      </p:sp>
      <p:sp>
        <p:nvSpPr>
          <p:cNvPr id="3" name="Rectangle 2"/>
          <p:cNvSpPr txBox="1">
            <a:spLocks noChangeArrowheads="1"/>
          </p:cNvSpPr>
          <p:nvPr/>
        </p:nvSpPr>
        <p:spPr>
          <a:xfrm>
            <a:off x="7441" y="620688"/>
            <a:ext cx="8229600" cy="648072"/>
          </a:xfrm>
          <a:prstGeom prst="rect">
            <a:avLst/>
          </a:prstGeom>
          <a:noFill/>
        </p:spPr>
        <p:txBody>
          <a:bodyPr>
            <a:noAutofit/>
          </a:bodyPr>
          <a:lstStyle>
            <a:lvl1pPr algn="ctr" defTabSz="914400" rtl="0" eaLnBrk="1" latinLnBrk="0" hangingPunct="1">
              <a:spcBef>
                <a:spcPct val="0"/>
              </a:spcBef>
              <a:buNone/>
              <a:defRPr sz="4400" kern="1200">
                <a:solidFill>
                  <a:srgbClr val="00AEEF"/>
                </a:solidFill>
                <a:latin typeface="Arial" pitchFamily="34" charset="0"/>
                <a:ea typeface="+mj-ea"/>
                <a:cs typeface="Arial" pitchFamily="34" charset="0"/>
              </a:defRPr>
            </a:lvl1pPr>
          </a:lstStyle>
          <a:p>
            <a:r>
              <a:rPr lang="fr-FR" sz="3600" dirty="0"/>
              <a:t>MOYENS</a:t>
            </a:r>
            <a:r>
              <a:rPr lang="fr-FR" sz="3600" dirty="0" smtClean="0"/>
              <a:t> DE L’ENQUETE</a:t>
            </a:r>
          </a:p>
        </p:txBody>
      </p:sp>
      <p:sp>
        <p:nvSpPr>
          <p:cNvPr id="4" name="Rectangle 2"/>
          <p:cNvSpPr txBox="1">
            <a:spLocks noChangeArrowheads="1"/>
          </p:cNvSpPr>
          <p:nvPr/>
        </p:nvSpPr>
        <p:spPr>
          <a:xfrm>
            <a:off x="195918" y="1234468"/>
            <a:ext cx="4591982" cy="638336"/>
          </a:xfrm>
          <a:prstGeom prst="rect">
            <a:avLst/>
          </a:prstGeom>
          <a:noFill/>
        </p:spPr>
        <p:txBody>
          <a:bodyPr>
            <a:noAutofit/>
          </a:bodyPr>
          <a:lstStyle>
            <a:lvl1pPr algn="ctr" defTabSz="914400" rtl="0" eaLnBrk="1" latinLnBrk="0" hangingPunct="1">
              <a:spcBef>
                <a:spcPct val="0"/>
              </a:spcBef>
              <a:buNone/>
              <a:defRPr sz="4400" kern="1200">
                <a:solidFill>
                  <a:srgbClr val="00AEEF"/>
                </a:solidFill>
                <a:latin typeface="Arial" pitchFamily="34" charset="0"/>
                <a:ea typeface="+mj-ea"/>
                <a:cs typeface="Arial" pitchFamily="34" charset="0"/>
              </a:defRPr>
            </a:lvl1pPr>
          </a:lstStyle>
          <a:p>
            <a:r>
              <a:rPr lang="fr-FR" sz="3600" dirty="0" smtClean="0">
                <a:solidFill>
                  <a:srgbClr val="92D050"/>
                </a:solidFill>
              </a:rPr>
              <a:t>Application </a:t>
            </a:r>
            <a:r>
              <a:rPr lang="fr-FR" sz="3600" dirty="0" err="1" smtClean="0">
                <a:solidFill>
                  <a:srgbClr val="92D050"/>
                </a:solidFill>
              </a:rPr>
              <a:t>mWater</a:t>
            </a:r>
            <a:endParaRPr lang="fr-FR" sz="3600" dirty="0" smtClean="0">
              <a:solidFill>
                <a:srgbClr val="92D050"/>
              </a:solidFill>
            </a:endParaRPr>
          </a:p>
        </p:txBody>
      </p:sp>
      <p:pic>
        <p:nvPicPr>
          <p:cNvPr id="4099" name="Picture 3" descr="G:\WaterAid\Programme Departement\Suivi-Evaluation\Rencontre Trimestrielle\2015\Capture_mWater.PN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198975" y="1975644"/>
            <a:ext cx="4949089" cy="411765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5178152" y="2172920"/>
            <a:ext cx="3779912" cy="3046988"/>
          </a:xfrm>
          <a:prstGeom prst="rect">
            <a:avLst/>
          </a:prstGeom>
          <a:noFill/>
        </p:spPr>
        <p:txBody>
          <a:bodyPr wrap="square" rtlCol="0">
            <a:spAutoFit/>
          </a:bodyPr>
          <a:lstStyle/>
          <a:p>
            <a:r>
              <a:rPr lang="fr-FR" sz="2400" dirty="0" smtClean="0">
                <a:latin typeface="Arial Unicode MS" panose="020B0604020202020204" pitchFamily="34" charset="-128"/>
                <a:ea typeface="Arial Unicode MS" panose="020B0604020202020204" pitchFamily="34" charset="-128"/>
                <a:cs typeface="Arial Unicode MS" panose="020B0604020202020204" pitchFamily="34" charset="-128"/>
              </a:rPr>
              <a:t>Plateforme en ligne pour la collecte, le stockage et le traitement des données utilisé par WaterAid global</a:t>
            </a:r>
          </a:p>
          <a:p>
            <a:endParaRPr lang="fr-FR" sz="24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fr-FR" sz="2400" dirty="0" smtClean="0">
                <a:latin typeface="Arial Unicode MS" panose="020B0604020202020204" pitchFamily="34" charset="-128"/>
                <a:ea typeface="Arial Unicode MS" panose="020B0604020202020204" pitchFamily="34" charset="-128"/>
                <a:cs typeface="Arial Unicode MS" panose="020B0604020202020204" pitchFamily="34" charset="-128"/>
              </a:rPr>
              <a:t>Les fiches de collecte sont  chargés dans la plateforme </a:t>
            </a:r>
            <a:r>
              <a:rPr lang="fr-FR" sz="2400" dirty="0" err="1" smtClean="0">
                <a:latin typeface="Arial Unicode MS" panose="020B0604020202020204" pitchFamily="34" charset="-128"/>
                <a:ea typeface="Arial Unicode MS" panose="020B0604020202020204" pitchFamily="34" charset="-128"/>
                <a:cs typeface="Arial Unicode MS" panose="020B0604020202020204" pitchFamily="34" charset="-128"/>
              </a:rPr>
              <a:t>mWater</a:t>
            </a:r>
            <a:endParaRPr lang="fr-FR" sz="2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xmlns="" val="19327116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50" name="Text Box 11"/>
          <p:cNvSpPr txBox="1">
            <a:spLocks noChangeArrowheads="1"/>
          </p:cNvSpPr>
          <p:nvPr/>
        </p:nvSpPr>
        <p:spPr bwMode="auto">
          <a:xfrm>
            <a:off x="4695825" y="1792288"/>
            <a:ext cx="184150" cy="366712"/>
          </a:xfrm>
          <a:prstGeom prst="rect">
            <a:avLst/>
          </a:prstGeom>
          <a:noFill/>
          <a:ln w="9525">
            <a:noFill/>
            <a:miter lim="800000"/>
            <a:headEnd/>
            <a:tailEnd/>
          </a:ln>
        </p:spPr>
        <p:txBody>
          <a:bodyPr wrap="none">
            <a:spAutoFit/>
          </a:bodyPr>
          <a:lstStyle/>
          <a:p>
            <a:endParaRPr lang="en-GB" dirty="0"/>
          </a:p>
        </p:txBody>
      </p:sp>
      <p:sp>
        <p:nvSpPr>
          <p:cNvPr id="3" name="Rectangle 2"/>
          <p:cNvSpPr txBox="1">
            <a:spLocks noChangeArrowheads="1"/>
          </p:cNvSpPr>
          <p:nvPr/>
        </p:nvSpPr>
        <p:spPr>
          <a:xfrm>
            <a:off x="7441" y="620688"/>
            <a:ext cx="8229600" cy="648072"/>
          </a:xfrm>
          <a:prstGeom prst="rect">
            <a:avLst/>
          </a:prstGeom>
          <a:noFill/>
        </p:spPr>
        <p:txBody>
          <a:bodyPr>
            <a:noAutofit/>
          </a:bodyPr>
          <a:lstStyle>
            <a:lvl1pPr algn="ctr" defTabSz="914400" rtl="0" eaLnBrk="1" latinLnBrk="0" hangingPunct="1">
              <a:spcBef>
                <a:spcPct val="0"/>
              </a:spcBef>
              <a:buNone/>
              <a:defRPr sz="4400" kern="1200">
                <a:solidFill>
                  <a:srgbClr val="00AEEF"/>
                </a:solidFill>
                <a:latin typeface="Arial" pitchFamily="34" charset="0"/>
                <a:ea typeface="+mj-ea"/>
                <a:cs typeface="Arial" pitchFamily="34" charset="0"/>
              </a:defRPr>
            </a:lvl1pPr>
          </a:lstStyle>
          <a:p>
            <a:r>
              <a:rPr lang="fr-FR" sz="3600" dirty="0"/>
              <a:t>MOYENS</a:t>
            </a:r>
            <a:r>
              <a:rPr lang="fr-FR" sz="3600" dirty="0" smtClean="0"/>
              <a:t> DE L’ENQUETE</a:t>
            </a:r>
          </a:p>
        </p:txBody>
      </p:sp>
      <p:pic>
        <p:nvPicPr>
          <p:cNvPr id="4" name="Picture 2" descr="G:\WaterAid\Programme Departement\Suivi-Evaluation\Rencontre Trimestrielle\2015\Capture_Smartphon.PN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827584" y="2130440"/>
            <a:ext cx="2303349" cy="3893964"/>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2"/>
          <p:cNvSpPr txBox="1">
            <a:spLocks noChangeArrowheads="1"/>
          </p:cNvSpPr>
          <p:nvPr/>
        </p:nvSpPr>
        <p:spPr>
          <a:xfrm>
            <a:off x="195918" y="1337308"/>
            <a:ext cx="4591982" cy="638336"/>
          </a:xfrm>
          <a:prstGeom prst="rect">
            <a:avLst/>
          </a:prstGeom>
          <a:noFill/>
        </p:spPr>
        <p:txBody>
          <a:bodyPr>
            <a:noAutofit/>
          </a:bodyPr>
          <a:lstStyle>
            <a:lvl1pPr algn="ctr" defTabSz="914400" rtl="0" eaLnBrk="1" latinLnBrk="0" hangingPunct="1">
              <a:spcBef>
                <a:spcPct val="0"/>
              </a:spcBef>
              <a:buNone/>
              <a:defRPr sz="4400" kern="1200">
                <a:solidFill>
                  <a:srgbClr val="00AEEF"/>
                </a:solidFill>
                <a:latin typeface="Arial" pitchFamily="34" charset="0"/>
                <a:ea typeface="+mj-ea"/>
                <a:cs typeface="Arial" pitchFamily="34" charset="0"/>
              </a:defRPr>
            </a:lvl1pPr>
          </a:lstStyle>
          <a:p>
            <a:r>
              <a:rPr lang="fr-FR" sz="3600" dirty="0" smtClean="0">
                <a:solidFill>
                  <a:srgbClr val="92D050"/>
                </a:solidFill>
              </a:rPr>
              <a:t>Smartphone</a:t>
            </a:r>
          </a:p>
        </p:txBody>
      </p:sp>
      <p:sp>
        <p:nvSpPr>
          <p:cNvPr id="2" name="TextBox 1"/>
          <p:cNvSpPr txBox="1"/>
          <p:nvPr/>
        </p:nvSpPr>
        <p:spPr>
          <a:xfrm>
            <a:off x="3556521" y="2924944"/>
            <a:ext cx="4680520" cy="1938992"/>
          </a:xfrm>
          <a:prstGeom prst="rect">
            <a:avLst/>
          </a:prstGeom>
          <a:noFill/>
        </p:spPr>
        <p:txBody>
          <a:bodyPr wrap="square" rtlCol="0">
            <a:spAutoFit/>
          </a:bodyPr>
          <a:lstStyle/>
          <a:p>
            <a:r>
              <a:rPr lang="fr-FR" sz="2400" dirty="0" smtClean="0">
                <a:latin typeface="Arial Unicode MS" panose="020B0604020202020204" pitchFamily="34" charset="-128"/>
                <a:ea typeface="Arial Unicode MS" panose="020B0604020202020204" pitchFamily="34" charset="-128"/>
                <a:cs typeface="Arial Unicode MS" panose="020B0604020202020204" pitchFamily="34" charset="-128"/>
              </a:rPr>
              <a:t>L’application </a:t>
            </a:r>
            <a:r>
              <a:rPr lang="fr-FR" sz="2400" dirty="0" err="1" smtClean="0">
                <a:latin typeface="Arial Unicode MS" panose="020B0604020202020204" pitchFamily="34" charset="-128"/>
                <a:ea typeface="Arial Unicode MS" panose="020B0604020202020204" pitchFamily="34" charset="-128"/>
                <a:cs typeface="Arial Unicode MS" panose="020B0604020202020204" pitchFamily="34" charset="-128"/>
              </a:rPr>
              <a:t>mWater</a:t>
            </a:r>
            <a:r>
              <a:rPr lang="fr-FR" sz="2400" dirty="0" smtClean="0">
                <a:latin typeface="Arial Unicode MS" panose="020B0604020202020204" pitchFamily="34" charset="-128"/>
                <a:ea typeface="Arial Unicode MS" panose="020B0604020202020204" pitchFamily="34" charset="-128"/>
                <a:cs typeface="Arial Unicode MS" panose="020B0604020202020204" pitchFamily="34" charset="-128"/>
              </a:rPr>
              <a:t> est téléchargée  et paramétrée sur des smartphones qui constituent les supports pour la collecte des données</a:t>
            </a:r>
            <a:endParaRPr lang="fr-FR" sz="2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xmlns="" val="193271166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MPB Item Updated</Name>
    <Type>10002</Type>
    <SequenceNumber>10000</SequenceNumber>
    <Assembly>WaterAid.MPBEventReceiver, Version=1.0.0.0, Culture=neutral, PublicKeyToken=e4ac420a305441bb</Assembly>
    <Class>WaterAid.MPBEventReceiver</Class>
    <Data/>
    <Filter/>
  </Receiver>
  <Receiver>
    <Name>MPB Item Deleting</Name>
    <Type>3</Type>
    <SequenceNumber>10000</SequenceNumber>
    <Assembly>WaterAid.MPBEventReceiver, Version=1.0.0.0, Culture=neutral, PublicKeyToken=e4ac420a305441bb</Assembly>
    <Class>WaterAid.MPBEventReceiver</Class>
    <Data/>
    <Filter/>
  </Receiver>
  <Receiver>
    <Name>MPB Item Updating</Name>
    <Type>2</Type>
    <SequenceNumber>10000</SequenceNumber>
    <Assembly>WaterAid.MPBEventReceiver, Version=1.0.0.0, Culture=neutral, PublicKeyToken=e4ac420a305441bb</Assembly>
    <Class>WaterAid.MPBEventReceiver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Template xmlns="d44933a0-8d38-476a-9f94-cb2dabf4dfa5">Presentation</Template>
    <Group xmlns="d44933a0-8d38-476a-9f94-cb2dabf4dfa5">Presentations</Group>
    <Document_x0020_Language xmlns="6b5994bc-e51e-4d1d-8911-7a485c487ef1">English</Document_x0020_Language>
    <Audience1 xmlns="6b5994bc-e51e-4d1d-8911-7a485c487ef1">
      <Value>Donor</Value>
      <Value>Supporter</Value>
      <Value>Partner</Value>
    </Audience1>
    <Sub_x002d_Group xmlns="d44933a0-8d38-476a-9f94-cb2dabf4dfa5">PowerPoint</Sub_x002d_Group>
    <Internal_x0020_Only xmlns="6b5994bc-e51e-4d1d-8911-7a485c487ef1">false</Internal_x0020_Only>
    <Language xmlns="d44933a0-8d38-476a-9f94-cb2dabf4dfa5">English</Language>
    <Country xmlns="http://schemas.microsoft.com/sharepoint/v3">
      <Value>All</Value>
    </Country>
    <Sort_x0020_by xmlns="e2e68419-8eb4-4547-a4e6-c77e2470aaf7" xsi:nil="true"/>
    <Format xmlns="d44933a0-8d38-476a-9f94-cb2dabf4dfa5">PowerPoint</Format>
    <Business_x005f_x0020_Area xmlns="e2e68419-8eb4-4547-a4e6-c77e2470aaf7">
      <Value>Communications</Value>
    </Business_x005f_x0020_Area>
    <Add_x0020_to_x0020_MPB_x0020_document_x0020_library xmlns="e2e68419-8eb4-4547-a4e6-c77e2470aaf7">false</Add_x0020_to_x0020_MPB_x0020_document_x0020_library>
  </documentManagement>
</p:properties>
</file>

<file path=customXml/item4.xml><?xml version="1.0" encoding="utf-8"?>
<ct:contentTypeSchema xmlns:ct="http://schemas.microsoft.com/office/2006/metadata/contentType" xmlns:ma="http://schemas.microsoft.com/office/2006/metadata/properties/metaAttributes" ct:_="" ma:_="" ma:contentTypeName="Agenda" ma:contentTypeID="0x0101007AD46FA00E444140A16749902B7C34F0010067E7628AD3E6B745A14726356FDB1C9A" ma:contentTypeVersion="34" ma:contentTypeDescription="" ma:contentTypeScope="" ma:versionID="f76c7e3e2a73da915c5dc867b579a981">
  <xsd:schema xmlns:xsd="http://www.w3.org/2001/XMLSchema" xmlns:p="http://schemas.microsoft.com/office/2006/metadata/properties" xmlns:ns1="http://schemas.microsoft.com/sharepoint/v3" xmlns:ns2="e2e68419-8eb4-4547-a4e6-c77e2470aaf7" xmlns:ns3="6b5994bc-e51e-4d1d-8911-7a485c487ef1" xmlns:ns5="d44933a0-8d38-476a-9f94-cb2dabf4dfa5" targetNamespace="http://schemas.microsoft.com/office/2006/metadata/properties" ma:root="true" ma:fieldsID="89c0fe30c9ec7d6c3bc2756be2e7e512" ns1:_="" ns2:_="" ns3:_="" ns5:_="">
    <xsd:import namespace="http://schemas.microsoft.com/sharepoint/v3"/>
    <xsd:import namespace="e2e68419-8eb4-4547-a4e6-c77e2470aaf7"/>
    <xsd:import namespace="6b5994bc-e51e-4d1d-8911-7a485c487ef1"/>
    <xsd:import namespace="d44933a0-8d38-476a-9f94-cb2dabf4dfa5"/>
    <xsd:element name="properties">
      <xsd:complexType>
        <xsd:sequence>
          <xsd:element name="documentManagement">
            <xsd:complexType>
              <xsd:all>
                <xsd:element ref="ns2:Business_x005f_x0020_Area" minOccurs="0"/>
                <xsd:element ref="ns1:Country" minOccurs="0"/>
                <xsd:element ref="ns3:Audience1" minOccurs="0"/>
                <xsd:element ref="ns3:Document_x0020_Language" minOccurs="0"/>
                <xsd:element ref="ns3:Internal_x0020_Only" minOccurs="0"/>
                <xsd:element ref="ns2:Sort_x0020_by" minOccurs="0"/>
                <xsd:element ref="ns5:Template" minOccurs="0"/>
                <xsd:element ref="ns5:Language" minOccurs="0"/>
                <xsd:element ref="ns5:Format" minOccurs="0"/>
                <xsd:element ref="ns5:Group" minOccurs="0"/>
                <xsd:element ref="ns5:Sub_x002d_Group" minOccurs="0"/>
                <xsd:element ref="ns2:Add_x0020_to_x0020_MPB_x0020_document_x0020_library"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Country" ma:index="3" nillable="true" ma:displayName="Country" ma:default="" ma:internalName="Country" ma:readOnly="false" ma:requiredMultiChoice="true">
      <xsd:complexType>
        <xsd:complexContent>
          <xsd:extension base="dms:MultiChoiceFillIn">
            <xsd:sequence>
              <xsd:element name="Value" maxOccurs="unbounded" minOccurs="0" nillable="true">
                <xsd:simpleType>
                  <xsd:union memberTypes="dms:Text">
                    <xsd:simpleType>
                      <xsd:restriction base="dms:Choice">
                        <xsd:enumeration value="America"/>
                        <xsd:enumeration value="Angola"/>
                        <xsd:enumeration value="Australia"/>
                        <xsd:enumeration value="Bangladesh"/>
                        <xsd:enumeration value="Burkina Faso"/>
                        <xsd:enumeration value="Ethiopia"/>
                        <xsd:enumeration value="Ghana"/>
                        <xsd:enumeration value="Global"/>
                        <xsd:enumeration value="India"/>
                        <xsd:enumeration value="Kenya"/>
                        <xsd:enumeration value="Laos"/>
                        <xsd:enumeration value="Lesotho"/>
                        <xsd:enumeration value="Liberia"/>
                        <xsd:enumeration value="Madagascar"/>
                        <xsd:enumeration value="Malawi"/>
                        <xsd:enumeration value="Mali"/>
                        <xsd:enumeration value="Mozambique"/>
                        <xsd:enumeration value="Nepal"/>
                        <xsd:enumeration value="Niger"/>
                        <xsd:enumeration value="Nigeria"/>
                        <xsd:enumeration value="Other"/>
                        <xsd:enumeration value="Pakistan"/>
                        <xsd:enumeration value="Papua New Guinea"/>
                        <xsd:enumeration value="Rwanda"/>
                        <xsd:enumeration value="Sierra Leone"/>
                        <xsd:enumeration value="Swaziland"/>
                        <xsd:enumeration value="Sweden"/>
                        <xsd:enumeration value="Tanzania"/>
                        <xsd:enumeration value="Timor Leste"/>
                        <xsd:enumeration value="Uganda"/>
                        <xsd:enumeration value="United Kingdom"/>
                        <xsd:enumeration value="Zambia"/>
                      </xsd:restriction>
                    </xsd:simpleType>
                  </xsd:union>
                </xsd:simpleType>
              </xsd:element>
            </xsd:sequence>
          </xsd:extension>
        </xsd:complexContent>
      </xsd:complexType>
    </xsd:element>
  </xsd:schema>
  <xsd:schema xmlns:xsd="http://www.w3.org/2001/XMLSchema" xmlns:dms="http://schemas.microsoft.com/office/2006/documentManagement/types" targetNamespace="e2e68419-8eb4-4547-a4e6-c77e2470aaf7" elementFormDefault="qualified">
    <xsd:import namespace="http://schemas.microsoft.com/office/2006/documentManagement/types"/>
    <xsd:element name="Business_x005f_x0020_Area" ma:index="2" nillable="true" ma:displayName="Business Area" ma:default="" ma:internalName="Business_x0020_Area" ma:requiredMultiChoice="true">
      <xsd:complexType>
        <xsd:complexContent>
          <xsd:extension base="dms:MultiChoiceFillIn">
            <xsd:sequence>
              <xsd:element name="Value" maxOccurs="unbounded" minOccurs="0" nillable="true">
                <xsd:simpleType>
                  <xsd:union memberTypes="dms:Text">
                    <xsd:simpleType>
                      <xsd:restriction base="dms:Choice">
                        <xsd:enumeration value="Administration"/>
                        <xsd:enumeration value="Communications"/>
                        <xsd:enumeration value="Directorate"/>
                        <xsd:enumeration value="Finance"/>
                        <xsd:enumeration value="Fundraising"/>
                        <xsd:enumeration value="Internal Audit"/>
                        <xsd:enumeration value="IT"/>
                        <xsd:enumeration value="Human Resources"/>
                        <xsd:enumeration value="International Programmes"/>
                        <xsd:enumeration value="Management Information Systems"/>
                        <xsd:enumeration value="Major Partnerships"/>
                        <xsd:enumeration value="Programme Funding"/>
                        <xsd:enumeration value="Programme Support Unit"/>
                        <xsd:enumeration value="Policy and Campaigns"/>
                        <xsd:enumeration value="Strategy and Governance"/>
                        <xsd:enumeration value="Supporter Development"/>
                      </xsd:restriction>
                    </xsd:simpleType>
                  </xsd:union>
                </xsd:simpleType>
              </xsd:element>
            </xsd:sequence>
          </xsd:extension>
        </xsd:complexContent>
      </xsd:complexType>
    </xsd:element>
    <xsd:element name="Sort_x0020_by" ma:index="9" nillable="true" ma:displayName="Sort by" ma:decimals="0" ma:internalName="Sort_x0020_by">
      <xsd:simpleType>
        <xsd:restriction base="dms:Number"/>
      </xsd:simpleType>
    </xsd:element>
    <xsd:element name="Add_x0020_to_x0020_MPB_x0020_document_x0020_library" ma:index="21" nillable="true" ma:displayName="Add to MPB document library" ma:default="0" ma:internalName="Add_x0020_to_x0020_MPB_x0020_document_x0020_library">
      <xsd:simpleType>
        <xsd:restriction base="dms:Boolean"/>
      </xsd:simpleType>
    </xsd:element>
  </xsd:schema>
  <xsd:schema xmlns:xsd="http://www.w3.org/2001/XMLSchema" xmlns:dms="http://schemas.microsoft.com/office/2006/documentManagement/types" targetNamespace="6b5994bc-e51e-4d1d-8911-7a485c487ef1" elementFormDefault="qualified">
    <xsd:import namespace="http://schemas.microsoft.com/office/2006/documentManagement/types"/>
    <xsd:element name="Audience1" ma:index="4" nillable="true" ma:displayName="Audience" ma:default="" ma:internalName="Audience1" ma:readOnly="false" ma:requiredMultiChoice="true">
      <xsd:complexType>
        <xsd:complexContent>
          <xsd:extension base="dms:MultiChoiceFillIn">
            <xsd:sequence>
              <xsd:element name="Value" maxOccurs="unbounded" minOccurs="0" nillable="true">
                <xsd:simpleType>
                  <xsd:union memberTypes="dms:Text">
                    <xsd:simpleType>
                      <xsd:restriction base="dms:Choice">
                        <xsd:enumeration value="Agency"/>
                        <xsd:enumeration value="Donor"/>
                        <xsd:enumeration value="Government"/>
                        <xsd:enumeration value="Media"/>
                        <xsd:enumeration value="Staff"/>
                        <xsd:enumeration value="Supporter"/>
                        <xsd:enumeration value="Partner"/>
                      </xsd:restriction>
                    </xsd:simpleType>
                  </xsd:union>
                </xsd:simpleType>
              </xsd:element>
            </xsd:sequence>
          </xsd:extension>
        </xsd:complexContent>
      </xsd:complexType>
    </xsd:element>
    <xsd:element name="Document_x0020_Language" ma:index="5" nillable="true" ma:displayName="Document Language" ma:default="" ma:format="Dropdown" ma:internalName="Document_x0020_Language">
      <xsd:simpleType>
        <xsd:union memberTypes="dms:Text">
          <xsd:simpleType>
            <xsd:restriction base="dms:Choice">
              <xsd:enumeration value="English"/>
              <xsd:enumeration value="French"/>
              <xsd:enumeration value="Portuguese"/>
            </xsd:restriction>
          </xsd:simpleType>
        </xsd:union>
      </xsd:simpleType>
    </xsd:element>
    <xsd:element name="Internal_x0020_Only" ma:index="7" nillable="true" ma:displayName="Internal Use Only" ma:default="1" ma:internalName="Internal_x0020_Only">
      <xsd:simpleType>
        <xsd:restriction base="dms:Boolean"/>
      </xsd:simpleType>
    </xsd:element>
  </xsd:schema>
  <xsd:schema xmlns:xsd="http://www.w3.org/2001/XMLSchema" xmlns:dms="http://schemas.microsoft.com/office/2006/documentManagement/types" targetNamespace="d44933a0-8d38-476a-9f94-cb2dabf4dfa5" elementFormDefault="qualified">
    <xsd:import namespace="http://schemas.microsoft.com/office/2006/documentManagement/types"/>
    <xsd:element name="Template" ma:index="16" nillable="true" ma:displayName="Template" ma:default="Briefing note" ma:format="Dropdown" ma:internalName="Template">
      <xsd:simpleType>
        <xsd:restriction base="dms:Choice">
          <xsd:enumeration value="Briefing note"/>
          <xsd:enumeration value="Newsletter"/>
          <xsd:enumeration value="Report"/>
          <xsd:enumeration value="Presentation"/>
        </xsd:restriction>
      </xsd:simpleType>
    </xsd:element>
    <xsd:element name="Language" ma:index="17" nillable="true" ma:displayName="Language" ma:default="English" ma:format="Dropdown" ma:internalName="Language">
      <xsd:simpleType>
        <xsd:restriction base="dms:Choice">
          <xsd:enumeration value="English"/>
          <xsd:enumeration value="French"/>
          <xsd:enumeration value="Portuguese"/>
        </xsd:restriction>
      </xsd:simpleType>
    </xsd:element>
    <xsd:element name="Format" ma:index="18" nillable="true" ma:displayName="Format" ma:default="PowerPoint" ma:format="Dropdown" ma:internalName="Format">
      <xsd:simpleType>
        <xsd:restriction base="dms:Choice">
          <xsd:enumeration value="PowerPoint"/>
          <xsd:enumeration value="Word"/>
          <xsd:enumeration value="InDesign"/>
        </xsd:restriction>
      </xsd:simpleType>
    </xsd:element>
    <xsd:element name="Group" ma:index="19" nillable="true" ma:displayName="Group" ma:default="Presentations" ma:format="Dropdown" ma:internalName="Group">
      <xsd:simpleType>
        <xsd:restriction base="dms:Choice">
          <xsd:enumeration value="Presentations"/>
          <xsd:enumeration value="Reports"/>
        </xsd:restriction>
      </xsd:simpleType>
    </xsd:element>
    <xsd:element name="Sub_x002d_Group" ma:index="20" nillable="true" ma:displayName="Sub-Group" ma:default="PowerPoint" ma:format="Dropdown" ma:internalName="Sub_x002d_Group">
      <xsd:simpleType>
        <xsd:restriction base="dms:Choice">
          <xsd:enumeration value="PowerPoint"/>
          <xsd:enumeration value="Newsletter"/>
          <xsd:enumeration value="Report"/>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8" ma:displayName="Author"/>
        <xsd:element ref="dcterms:created" minOccurs="0" maxOccurs="1"/>
        <xsd:element ref="dc:identifier" minOccurs="0" maxOccurs="1"/>
        <xsd:element name="contentType" minOccurs="0" maxOccurs="1" type="xsd:string" ma:index="15" ma:displayName="Content Type" ma:readOnly="true"/>
        <xsd:element ref="dc:title" maxOccurs="1" ma:index="1" ma:displayName="Title"/>
        <xsd:element ref="dc:subject" minOccurs="0" maxOccurs="1"/>
        <xsd:element ref="dc:description" minOccurs="0" maxOccurs="1"/>
        <xsd:element name="keywords" minOccurs="0" maxOccurs="1" type="xsd:string" ma:index="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5E298F3D-98AD-4274-B41F-DD90BEBAE1BE}">
  <ds:schemaRefs>
    <ds:schemaRef ds:uri="http://schemas.microsoft.com/sharepoint/events"/>
  </ds:schemaRefs>
</ds:datastoreItem>
</file>

<file path=customXml/itemProps2.xml><?xml version="1.0" encoding="utf-8"?>
<ds:datastoreItem xmlns:ds="http://schemas.openxmlformats.org/officeDocument/2006/customXml" ds:itemID="{2E6335AA-CDAD-47AD-9921-4D4DE2433E7C}">
  <ds:schemaRefs>
    <ds:schemaRef ds:uri="http://schemas.microsoft.com/sharepoint/v3/contenttype/forms"/>
  </ds:schemaRefs>
</ds:datastoreItem>
</file>

<file path=customXml/itemProps3.xml><?xml version="1.0" encoding="utf-8"?>
<ds:datastoreItem xmlns:ds="http://schemas.openxmlformats.org/officeDocument/2006/customXml" ds:itemID="{5927491C-8CBD-4E76-9AD5-73691C0A5AB2}">
  <ds:schemaRefs>
    <ds:schemaRef ds:uri="6b5994bc-e51e-4d1d-8911-7a485c487ef1"/>
    <ds:schemaRef ds:uri="http://schemas.microsoft.com/office/2006/documentManagement/types"/>
    <ds:schemaRef ds:uri="http://purl.org/dc/terms/"/>
    <ds:schemaRef ds:uri="http://schemas.microsoft.com/sharepoint/v3"/>
    <ds:schemaRef ds:uri="http://purl.org/dc/elements/1.1/"/>
    <ds:schemaRef ds:uri="http://purl.org/dc/dcmitype/"/>
    <ds:schemaRef ds:uri="http://schemas.microsoft.com/office/2006/metadata/properties"/>
    <ds:schemaRef ds:uri="http://www.w3.org/XML/1998/namespace"/>
    <ds:schemaRef ds:uri="d44933a0-8d38-476a-9f94-cb2dabf4dfa5"/>
    <ds:schemaRef ds:uri="http://schemas.openxmlformats.org/package/2006/metadata/core-properties"/>
    <ds:schemaRef ds:uri="e2e68419-8eb4-4547-a4e6-c77e2470aaf7"/>
  </ds:schemaRefs>
</ds:datastoreItem>
</file>

<file path=customXml/itemProps4.xml><?xml version="1.0" encoding="utf-8"?>
<ds:datastoreItem xmlns:ds="http://schemas.openxmlformats.org/officeDocument/2006/customXml" ds:itemID="{1A48FD6F-A417-4D79-B8CF-58AABCC36F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2e68419-8eb4-4547-a4e6-c77e2470aaf7"/>
    <ds:schemaRef ds:uri="6b5994bc-e51e-4d1d-8911-7a485c487ef1"/>
    <ds:schemaRef ds:uri="d44933a0-8d38-476a-9f94-cb2dabf4dfa5"/>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4605</TotalTime>
  <Words>881</Words>
  <Application>Microsoft Office PowerPoint</Application>
  <PresentationFormat>Affichage à l'écran (4:3)</PresentationFormat>
  <Paragraphs>137</Paragraphs>
  <Slides>20</Slides>
  <Notes>14</Notes>
  <HiddenSlides>0</HiddenSlides>
  <MMClips>0</MMClips>
  <ScaleCrop>false</ScaleCrop>
  <HeadingPairs>
    <vt:vector size="4" baseType="variant">
      <vt:variant>
        <vt:lpstr>Thème</vt:lpstr>
      </vt:variant>
      <vt:variant>
        <vt:i4>1</vt:i4>
      </vt:variant>
      <vt:variant>
        <vt:lpstr>Titres des diapositives</vt:lpstr>
      </vt:variant>
      <vt:variant>
        <vt:i4>20</vt:i4>
      </vt:variant>
    </vt:vector>
  </HeadingPairs>
  <TitlesOfParts>
    <vt:vector size="21" baseType="lpstr">
      <vt:lpstr>Office Theme</vt:lpstr>
      <vt:lpstr>POST IMPLEMENTATION MONITORING SURVEY (PIMS)</vt:lpstr>
      <vt:lpstr>Diapositive 2</vt:lpstr>
      <vt:lpstr>Diapositive 3</vt:lpstr>
      <vt:lpstr>Diapositive 4</vt:lpstr>
      <vt:lpstr>Echantillonnage</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Blank WaterAid presentation 2012</dc:title>
  <dc:creator>Alison Gentleman</dc:creator>
  <cp:keywords>powerpoint, blank, template</cp:keywords>
  <cp:lastModifiedBy>Sophie Charpentier</cp:lastModifiedBy>
  <cp:revision>319</cp:revision>
  <cp:lastPrinted>2014-03-14T09:28:42Z</cp:lastPrinted>
  <dcterms:created xsi:type="dcterms:W3CDTF">2012-01-11T09:47:07Z</dcterms:created>
  <dcterms:modified xsi:type="dcterms:W3CDTF">2016-02-04T14:54:12Z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0x0101007AD46FA00E444140A16749902B7C34F0010067E7628AD3E6B745A14726356FDB1C9A</vt:lpwstr>
  </property>
</Properties>
</file>