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59" r:id="rId5"/>
    <p:sldId id="269" r:id="rId6"/>
    <p:sldId id="270" r:id="rId7"/>
    <p:sldId id="261" r:id="rId8"/>
    <p:sldId id="258" r:id="rId9"/>
    <p:sldId id="263" r:id="rId10"/>
    <p:sldId id="265" r:id="rId11"/>
    <p:sldId id="264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-2730" y="-17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7223" y="1867436"/>
            <a:ext cx="12239223" cy="36949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sz="4400" dirty="0"/>
              <a:t>«</a:t>
            </a:r>
            <a:r>
              <a:rPr lang="fr-FR" sz="4400" b="1" dirty="0">
                <a:solidFill>
                  <a:srgbClr val="0070C0"/>
                </a:solidFill>
              </a:rPr>
              <a:t>Comment assurer la pérennité </a:t>
            </a:r>
            <a:r>
              <a:rPr lang="fr-FR" sz="4400" b="1" dirty="0" smtClean="0">
                <a:solidFill>
                  <a:srgbClr val="0070C0"/>
                </a:solidFill>
              </a:rPr>
              <a:t>des mécanismes </a:t>
            </a:r>
            <a:r>
              <a:rPr lang="fr-FR" sz="4400" b="1" dirty="0">
                <a:solidFill>
                  <a:srgbClr val="0070C0"/>
                </a:solidFill>
              </a:rPr>
              <a:t>de </a:t>
            </a:r>
            <a:r>
              <a:rPr lang="fr-FR" sz="4400" b="1" dirty="0" smtClean="0">
                <a:solidFill>
                  <a:srgbClr val="0070C0"/>
                </a:solidFill>
              </a:rPr>
              <a:t>suivi-évaluation</a:t>
            </a:r>
            <a:r>
              <a:rPr lang="fr-FR" sz="4400" b="1" dirty="0">
                <a:solidFill>
                  <a:srgbClr val="0070C0"/>
                </a:solidFill>
              </a:rPr>
              <a:t> </a:t>
            </a:r>
            <a:r>
              <a:rPr lang="fr-FR" sz="4400" b="1" dirty="0" smtClean="0">
                <a:solidFill>
                  <a:srgbClr val="0070C0"/>
                </a:solidFill>
              </a:rPr>
              <a:t>?</a:t>
            </a:r>
            <a:r>
              <a:rPr lang="fr-FR" sz="4400" dirty="0" smtClean="0">
                <a:solidFill>
                  <a:srgbClr val="0070C0"/>
                </a:solidFill>
              </a:rPr>
              <a:t>»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>*****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Expérience de DORI</a:t>
            </a: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38296" y="5779398"/>
            <a:ext cx="4636204" cy="816507"/>
          </a:xfrm>
        </p:spPr>
        <p:txBody>
          <a:bodyPr/>
          <a:lstStyle/>
          <a:p>
            <a:pPr algn="ctr"/>
            <a:r>
              <a:rPr lang="fr-FR" b="1" u="sng" dirty="0" smtClean="0"/>
              <a:t>SININI L. Amédée</a:t>
            </a:r>
          </a:p>
          <a:p>
            <a:pPr algn="ctr"/>
            <a:r>
              <a:rPr lang="fr-FR" sz="1600" b="1" dirty="0" smtClean="0"/>
              <a:t>Génie sanitaire et environnement</a:t>
            </a:r>
            <a:endParaRPr lang="fr-FR" sz="1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785610" y="4763"/>
            <a:ext cx="2109566" cy="7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5" descr="../COURRIERS/logoD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2" r="17949" b="6682"/>
          <a:stretch>
            <a:fillRect/>
          </a:stretch>
        </p:blipFill>
        <p:spPr bwMode="auto">
          <a:xfrm>
            <a:off x="5667360" y="28961"/>
            <a:ext cx="1570936" cy="14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2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741" y="134712"/>
            <a:ext cx="10144259" cy="128089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principaux indicateurs suivis au niveau de la commune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7741" y="1415602"/>
            <a:ext cx="10075057" cy="50495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indicateurs de bonne gouvernance </a:t>
            </a:r>
            <a:r>
              <a:rPr lang="fr-FR" sz="2400" dirty="0" smtClean="0"/>
              <a:t>(ténue des cadres de concertation, AG des AUE, etc.) 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indicateurs d’activités </a:t>
            </a:r>
            <a:r>
              <a:rPr lang="fr-FR" sz="2400" dirty="0" smtClean="0"/>
              <a:t>(activités réalisées/activités programmées) 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indicateurs de résultats </a:t>
            </a:r>
            <a:r>
              <a:rPr lang="fr-FR" sz="2400" dirty="0" smtClean="0"/>
              <a:t>(nombre d’ouvrages réalisés/ prévu; nombre de personnes touchées/prévu) 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indicateurs de performance technique </a:t>
            </a:r>
            <a:r>
              <a:rPr lang="fr-FR" sz="2400" dirty="0" smtClean="0"/>
              <a:t>(Taux de couverture, taux d’accès) 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indicateurs de performance financière </a:t>
            </a:r>
            <a:r>
              <a:rPr lang="fr-FR" sz="2400" dirty="0" smtClean="0"/>
              <a:t>(Taux d’absorption financière)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1402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8956" y="340775"/>
            <a:ext cx="6761409" cy="71529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Nos</a:t>
            </a:r>
            <a:r>
              <a:rPr lang="fr-FR" sz="2800" dirty="0" smtClean="0"/>
              <a:t> </a:t>
            </a:r>
            <a:r>
              <a:rPr lang="fr-FR" b="1" dirty="0">
                <a:solidFill>
                  <a:srgbClr val="0070C0"/>
                </a:solidFill>
              </a:rPr>
              <a:t>insuffisances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8956" y="2060620"/>
            <a:ext cx="8873545" cy="2717442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 smtClean="0"/>
              <a:t>L’Evaluation n’est pas </a:t>
            </a:r>
            <a:r>
              <a:rPr lang="fr-FR" sz="2800" b="1" dirty="0"/>
              <a:t>systématique en fin d’année et à l’issue d’un projet ou </a:t>
            </a:r>
            <a:r>
              <a:rPr lang="fr-FR" sz="2800" b="1" dirty="0" smtClean="0"/>
              <a:t>programme;</a:t>
            </a:r>
          </a:p>
          <a:p>
            <a:pPr marL="0" indent="0">
              <a:buNone/>
            </a:pPr>
            <a:endParaRPr lang="fr-FR" sz="2800" b="1" dirty="0" smtClean="0"/>
          </a:p>
          <a:p>
            <a:r>
              <a:rPr lang="fr-FR" sz="2800" b="1" dirty="0" smtClean="0"/>
              <a:t>Sérieux problème d’archivage;</a:t>
            </a:r>
          </a:p>
          <a:p>
            <a:pPr marL="0" indent="0">
              <a:buNone/>
            </a:pPr>
            <a:endParaRPr lang="fr-FR" sz="2800" b="1" dirty="0" smtClean="0"/>
          </a:p>
          <a:p>
            <a:r>
              <a:rPr lang="fr-FR" sz="2800" b="1" dirty="0" smtClean="0"/>
              <a:t>Manque d’assistance technique.</a:t>
            </a:r>
            <a:endParaRPr lang="fr-FR" sz="2800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424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108" y="211986"/>
            <a:ext cx="8911687" cy="75392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Recommandations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57" y="1592687"/>
            <a:ext cx="9297988" cy="3777622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L’harmonisation </a:t>
            </a:r>
            <a:r>
              <a:rPr lang="fr-FR" sz="2800" dirty="0"/>
              <a:t>des systèmes de suivi pour assurer le respect de certaines exigences minimales et la mise en place d’un cadre de suivi </a:t>
            </a:r>
            <a:r>
              <a:rPr lang="fr-FR" sz="2800" dirty="0" smtClean="0"/>
              <a:t>commun;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sz="2800" dirty="0" smtClean="0"/>
              <a:t>L’amélioration de l’archivage;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/>
            <a:r>
              <a:rPr lang="fr-FR" sz="2800" dirty="0" smtClean="0"/>
              <a:t>La systématisation de l’évaluation en fin de projet,</a:t>
            </a:r>
            <a:endParaRPr lang="fr-FR" sz="2800" dirty="0"/>
          </a:p>
          <a:p>
            <a:pPr algn="just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466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 smtClean="0"/>
              <a:t>FOFO</a:t>
            </a:r>
            <a:endParaRPr lang="fr-FR" sz="7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00" y="1905000"/>
            <a:ext cx="8710611" cy="4724400"/>
          </a:xfrm>
        </p:spPr>
      </p:pic>
    </p:spTree>
    <p:extLst>
      <p:ext uri="{BB962C8B-B14F-4D97-AF65-F5344CB8AC3E}">
        <p14:creationId xmlns:p14="http://schemas.microsoft.com/office/powerpoint/2010/main" xmlns="" val="8238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7320" y="0"/>
            <a:ext cx="8911687" cy="81832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Plan de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3657" y="1146220"/>
            <a:ext cx="8332632" cy="57117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smtClean="0"/>
              <a:t>I. Introduction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b="1" dirty="0" smtClean="0"/>
              <a:t>II. Présentation sommaire de la commune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/>
              <a:t> Quelques résultats en matière d’AEPHA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b="1" dirty="0" smtClean="0"/>
              <a:t>III. Mécanisme de suivi-évaluation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/>
              <a:t>Les principaux indicateurs suivis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/>
              <a:t>Les insuffisances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/>
              <a:t>Les recommandations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580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327896"/>
            <a:ext cx="8911687" cy="81832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I. Introduction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0779" y="1056068"/>
            <a:ext cx="10148552" cy="58019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Le </a:t>
            </a:r>
            <a:r>
              <a:rPr lang="fr-FR" sz="2400" dirty="0" smtClean="0"/>
              <a:t>suivi-évaluation </a:t>
            </a:r>
            <a:r>
              <a:rPr lang="fr-FR" sz="2400" dirty="0"/>
              <a:t>est essentiel pour établir une base factuelle </a:t>
            </a:r>
            <a:r>
              <a:rPr lang="fr-FR" sz="2400" dirty="0" smtClean="0"/>
              <a:t>solide  concernant un projet, un plan ou un programme </a:t>
            </a:r>
            <a:r>
              <a:rPr lang="fr-FR" sz="2400" dirty="0"/>
              <a:t>et pour évaluer la gamme des interventions mises en </a:t>
            </a:r>
            <a:r>
              <a:rPr lang="fr-FR" sz="2400" dirty="0" smtClean="0"/>
              <a:t>œuvre. </a:t>
            </a:r>
            <a:r>
              <a:rPr lang="fr-FR" sz="2400" dirty="0"/>
              <a:t>Au niveau </a:t>
            </a:r>
            <a:r>
              <a:rPr lang="fr-FR" sz="2400" dirty="0" smtClean="0"/>
              <a:t>communal, </a:t>
            </a:r>
            <a:r>
              <a:rPr lang="fr-FR" sz="2400" dirty="0"/>
              <a:t>c’est un outil qui permet </a:t>
            </a:r>
            <a:r>
              <a:rPr lang="fr-FR" sz="2400" dirty="0" smtClean="0"/>
              <a:t>non seulement de </a:t>
            </a:r>
            <a:r>
              <a:rPr lang="fr-FR" sz="2400" dirty="0"/>
              <a:t>surveiller les progrès par rapport aux indicateurs communs retenus dans des projets </a:t>
            </a:r>
            <a:r>
              <a:rPr lang="fr-FR" sz="2400" dirty="0" smtClean="0"/>
              <a:t>liés, mais aussi de justifier la formulation de nouveaux projets.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Il est donc important que le mécanisme de suivi-évaluation soit </a:t>
            </a:r>
            <a:r>
              <a:rPr lang="fr-FR" sz="2400" dirty="0" err="1" smtClean="0"/>
              <a:t>perrein</a:t>
            </a:r>
            <a:r>
              <a:rPr lang="fr-FR" sz="2400" dirty="0" smtClean="0"/>
              <a:t> afin de consolider les acquis et d’inscrire les différentes interventions dans la durabilité. 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010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1410" y="267724"/>
            <a:ext cx="8911687" cy="90203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II. Brève </a:t>
            </a:r>
            <a:r>
              <a:rPr lang="fr-FR" b="1" dirty="0">
                <a:solidFill>
                  <a:srgbClr val="0070C0"/>
                </a:solidFill>
              </a:rPr>
              <a:t>présentation de la commune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9809" y="1416676"/>
            <a:ext cx="5099476" cy="5441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Superficie: 2 532 </a:t>
            </a:r>
            <a:r>
              <a:rPr lang="fr-FR" sz="2000" b="1" dirty="0" smtClean="0"/>
              <a:t>km2</a:t>
            </a:r>
            <a:endParaRPr lang="fr-FR" sz="20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Population: environ 130 000 </a:t>
            </a:r>
            <a:r>
              <a:rPr lang="fr-FR" sz="2000" b="1" dirty="0" smtClean="0"/>
              <a:t>habitants</a:t>
            </a:r>
            <a:endParaRPr lang="fr-FR" sz="20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8 secteurs et 78 villages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Chef lieu de la Région du Sahel à 265 km de Ouagadougou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Taux d’accès à l’eau potable en fin 2013: 100% en ZU et 62,9% en ZR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/>
              <a:t>Taux d’accès à l’assainissement en fin 2013: 49% en ZU et moins de 1% en ZR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289442" y="2472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Picture 2" descr="dori da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85" y="1262130"/>
            <a:ext cx="5842715" cy="55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30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9894" y="199107"/>
            <a:ext cx="8911687" cy="80544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Quelques </a:t>
            </a:r>
            <a:r>
              <a:rPr lang="fr-FR" b="1" dirty="0" smtClean="0">
                <a:solidFill>
                  <a:srgbClr val="0070C0"/>
                </a:solidFill>
              </a:rPr>
              <a:t>résultats atteints en fin 2015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3991" y="2210873"/>
            <a:ext cx="485477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Eau potable</a:t>
            </a:r>
          </a:p>
          <a:p>
            <a:r>
              <a:rPr lang="fr-FR" sz="2000" dirty="0" smtClean="0"/>
              <a:t>384 PMH</a:t>
            </a:r>
          </a:p>
          <a:p>
            <a:r>
              <a:rPr lang="fr-FR" sz="2000" dirty="0" smtClean="0"/>
              <a:t>05 AEPS</a:t>
            </a:r>
          </a:p>
          <a:p>
            <a:r>
              <a:rPr lang="fr-FR" sz="2000" dirty="0" smtClean="0"/>
              <a:t>10 PEA à énergie solaire</a:t>
            </a:r>
          </a:p>
          <a:p>
            <a:r>
              <a:rPr lang="fr-FR" sz="2000" dirty="0" smtClean="0"/>
              <a:t>01 réseau ONEA avec 60 BF et 1850 BP dont 1060 subventionnés par la Mairie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37 AUE fonctionnelles sur 76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13,54% Taux de panne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366716" y="2206580"/>
            <a:ext cx="482528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Assainissement</a:t>
            </a:r>
            <a:r>
              <a:rPr lang="fr-FR" sz="2000" b="1" dirty="0" smtClean="0"/>
              <a:t> </a:t>
            </a:r>
          </a:p>
          <a:p>
            <a:r>
              <a:rPr lang="fr-FR" sz="2000" dirty="0" smtClean="0"/>
              <a:t>15 km de caniveaux et 05 mares aménagées (inondation)</a:t>
            </a:r>
          </a:p>
          <a:p>
            <a:r>
              <a:rPr lang="fr-FR" sz="2000" dirty="0" smtClean="0"/>
              <a:t>01 CTVD (EUE et OM)</a:t>
            </a:r>
          </a:p>
          <a:p>
            <a:r>
              <a:rPr lang="fr-FR" sz="2000" dirty="0" smtClean="0"/>
              <a:t>75 latrines publiques</a:t>
            </a:r>
          </a:p>
          <a:p>
            <a:r>
              <a:rPr lang="fr-FR" sz="2000" dirty="0" smtClean="0"/>
              <a:t>1087 latrines VIP familiales</a:t>
            </a:r>
          </a:p>
          <a:p>
            <a:r>
              <a:rPr lang="fr-FR" sz="2000" dirty="0" smtClean="0"/>
              <a:t>78 puisards</a:t>
            </a:r>
          </a:p>
          <a:p>
            <a:r>
              <a:rPr lang="fr-FR" sz="2000" dirty="0" smtClean="0"/>
              <a:t>03 comités de gestion de LP fonctionnels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0205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7893" y="624110"/>
            <a:ext cx="9366719" cy="2183484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rgbClr val="0070C0"/>
                </a:solidFill>
              </a:rPr>
              <a:t>Mécanisme de suivi-évaluation</a:t>
            </a: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3477296"/>
            <a:ext cx="8915400" cy="553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 smtClean="0"/>
              <a:t>Expérience de la commune de Dori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xmlns="" val="7684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379" y="96076"/>
            <a:ext cx="9191244" cy="10887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Quel mécanisme de suivi-évaluation </a:t>
            </a:r>
            <a:r>
              <a:rPr lang="fr-FR" b="1" dirty="0" err="1" smtClean="0">
                <a:solidFill>
                  <a:srgbClr val="0070C0"/>
                </a:solidFill>
              </a:rPr>
              <a:t>perrein</a:t>
            </a:r>
            <a:r>
              <a:rPr lang="fr-FR" b="1" dirty="0" smtClean="0">
                <a:solidFill>
                  <a:srgbClr val="0070C0"/>
                </a:solidFill>
              </a:rPr>
              <a:t>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5420" y="1184856"/>
            <a:ext cx="9826580" cy="514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I. Dispositions:</a:t>
            </a:r>
          </a:p>
          <a:p>
            <a:r>
              <a:rPr lang="fr-FR" sz="2400" dirty="0" smtClean="0"/>
              <a:t>Personnel technique et administratif formé</a:t>
            </a:r>
          </a:p>
          <a:p>
            <a:r>
              <a:rPr lang="fr-FR" sz="2400" dirty="0" smtClean="0"/>
              <a:t>Autorité communale responsable du volet AEPHA</a:t>
            </a:r>
          </a:p>
          <a:p>
            <a:r>
              <a:rPr lang="fr-FR" sz="2400" dirty="0" smtClean="0"/>
              <a:t>Responsable du service hygiène et assainissement</a:t>
            </a:r>
          </a:p>
          <a:p>
            <a:r>
              <a:rPr lang="fr-FR" sz="2400" dirty="0"/>
              <a:t>M</a:t>
            </a:r>
            <a:r>
              <a:rPr lang="fr-FR" sz="2400" dirty="0" smtClean="0"/>
              <a:t>aitrise d’ouvrage communal</a:t>
            </a:r>
          </a:p>
          <a:p>
            <a:r>
              <a:rPr lang="fr-FR" sz="2400" dirty="0" smtClean="0"/>
              <a:t>Rédaction, transmission et archivage des rapports</a:t>
            </a:r>
          </a:p>
          <a:p>
            <a:r>
              <a:rPr lang="fr-FR" sz="2400" dirty="0" smtClean="0"/>
              <a:t>MEO de la reforme AEPA</a:t>
            </a:r>
          </a:p>
          <a:p>
            <a:r>
              <a:rPr lang="fr-FR" sz="2400" dirty="0" smtClean="0"/>
              <a:t>MEP d’une commission communale pour l’eau potable et l’assainissement (CCEPA)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5852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339" y="1291145"/>
            <a:ext cx="11483662" cy="640685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II. Suivi </a:t>
            </a:r>
            <a:r>
              <a:rPr lang="fr-FR" sz="2400" b="1" dirty="0">
                <a:solidFill>
                  <a:schemeClr val="tx1"/>
                </a:solidFill>
              </a:rPr>
              <a:t>des services d’eau et d’assainissement à l’aide de téléphonie mobile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90196" y="1931830"/>
            <a:ext cx="5301804" cy="4314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b="1" dirty="0" smtClean="0">
                <a:solidFill>
                  <a:srgbClr val="00B050"/>
                </a:solidFill>
              </a:rPr>
              <a:t>Méthode avec </a:t>
            </a:r>
            <a:r>
              <a:rPr lang="fr-FR" sz="2600" b="1" dirty="0" err="1" smtClean="0">
                <a:solidFill>
                  <a:srgbClr val="00B050"/>
                </a:solidFill>
              </a:rPr>
              <a:t>Akvo</a:t>
            </a:r>
            <a:r>
              <a:rPr lang="fr-FR" sz="2600" b="1" dirty="0" smtClean="0">
                <a:solidFill>
                  <a:srgbClr val="00B050"/>
                </a:solidFill>
              </a:rPr>
              <a:t> flow/</a:t>
            </a:r>
            <a:r>
              <a:rPr lang="fr-FR" sz="2600" b="1" dirty="0" err="1" smtClean="0">
                <a:solidFill>
                  <a:srgbClr val="00B050"/>
                </a:solidFill>
              </a:rPr>
              <a:t>mWater</a:t>
            </a:r>
            <a:r>
              <a:rPr lang="fr-FR" sz="2600" b="1" dirty="0" smtClean="0">
                <a:solidFill>
                  <a:srgbClr val="00B050"/>
                </a:solidFill>
              </a:rPr>
              <a:t> à partir de mai 2015</a:t>
            </a:r>
          </a:p>
          <a:p>
            <a:pPr marL="0" indent="0">
              <a:buNone/>
            </a:pPr>
            <a:endParaRPr lang="fr-FR" sz="2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2200" b="1" dirty="0"/>
              <a:t>•</a:t>
            </a:r>
            <a:r>
              <a:rPr lang="fr-FR" sz="2200" b="1" dirty="0" smtClean="0"/>
              <a:t>Utilisation du smartphone </a:t>
            </a:r>
          </a:p>
          <a:p>
            <a:pPr marL="0" indent="0">
              <a:buNone/>
            </a:pPr>
            <a:r>
              <a:rPr lang="fr-FR" sz="2200" b="1" dirty="0" smtClean="0"/>
              <a:t>•</a:t>
            </a:r>
            <a:r>
              <a:rPr lang="fr-FR" sz="2200" b="1" dirty="0"/>
              <a:t>GPS intégré </a:t>
            </a:r>
            <a:endParaRPr lang="fr-FR" sz="2200" b="1" dirty="0" smtClean="0"/>
          </a:p>
          <a:p>
            <a:pPr marL="0" indent="0">
              <a:buNone/>
            </a:pPr>
            <a:r>
              <a:rPr lang="fr-FR" sz="2200" b="1" dirty="0" smtClean="0"/>
              <a:t>•Superviseurs communaux ont accès aux données sur </a:t>
            </a:r>
            <a:r>
              <a:rPr lang="fr-FR" sz="2200" b="1" dirty="0"/>
              <a:t>Internet </a:t>
            </a:r>
            <a:endParaRPr lang="fr-FR" sz="2200" b="1" dirty="0" smtClean="0"/>
          </a:p>
          <a:p>
            <a:pPr marL="0" indent="0">
              <a:buNone/>
            </a:pPr>
            <a:r>
              <a:rPr lang="fr-FR" sz="2200" b="1" dirty="0" smtClean="0"/>
              <a:t>•</a:t>
            </a:r>
            <a:r>
              <a:rPr lang="fr-FR" sz="2200" b="1" dirty="0"/>
              <a:t>Envoi de </a:t>
            </a:r>
            <a:r>
              <a:rPr lang="fr-FR" sz="2200" b="1" dirty="0" smtClean="0"/>
              <a:t>données directement dans la </a:t>
            </a:r>
            <a:r>
              <a:rPr lang="fr-FR" sz="2200" b="1" dirty="0"/>
              <a:t>base de </a:t>
            </a:r>
            <a:r>
              <a:rPr lang="fr-FR" sz="2200" b="1" dirty="0" smtClean="0"/>
              <a:t>données</a:t>
            </a:r>
          </a:p>
          <a:p>
            <a:pPr marL="0" indent="0">
              <a:buNone/>
            </a:pPr>
            <a:r>
              <a:rPr lang="fr-FR" sz="2200" b="1" dirty="0">
                <a:solidFill>
                  <a:srgbClr val="FF0000"/>
                </a:solidFill>
              </a:rPr>
              <a:t>Efficacité et fiabilité </a:t>
            </a:r>
            <a:r>
              <a:rPr lang="fr-FR" sz="2200" b="1" dirty="0" smtClean="0">
                <a:solidFill>
                  <a:srgbClr val="FF0000"/>
                </a:solidFill>
              </a:rPr>
              <a:t>augmentée</a:t>
            </a:r>
          </a:p>
          <a:p>
            <a:pPr marL="0" indent="0">
              <a:buNone/>
            </a:pPr>
            <a:endParaRPr lang="fr-FR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33728" y="2200694"/>
            <a:ext cx="5256467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Méthode </a:t>
            </a:r>
            <a:r>
              <a:rPr lang="fr-FR" sz="2400" b="1" dirty="0" smtClean="0">
                <a:solidFill>
                  <a:srgbClr val="00B0F0"/>
                </a:solidFill>
              </a:rPr>
              <a:t>Habituelle</a:t>
            </a:r>
          </a:p>
          <a:p>
            <a:endParaRPr lang="fr-FR" sz="2000" b="1" dirty="0"/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•Fiche d’enquête papier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•GPS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•Supervision de la collecte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données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•Transport des fiches et Opérateur de 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saisie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000" b="1" dirty="0">
                <a:solidFill>
                  <a:srgbClr val="FF0000"/>
                </a:solidFill>
              </a:rPr>
              <a:t>Risque d’erreurs à différents niveaux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33728" y="154545"/>
            <a:ext cx="1055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Quel mécanisme de suivi-évaluation </a:t>
            </a:r>
            <a:r>
              <a:rPr lang="fr-FR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perrein</a:t>
            </a:r>
            <a:r>
              <a:rPr lang="fr-FR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62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859" y="132214"/>
            <a:ext cx="10582141" cy="976136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Quel mécanisme de suivi-évaluation </a:t>
            </a:r>
            <a:r>
              <a:rPr lang="fr-FR" b="1" dirty="0" err="1">
                <a:solidFill>
                  <a:srgbClr val="0070C0"/>
                </a:solidFill>
              </a:rPr>
              <a:t>perrein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9058" y="1189145"/>
            <a:ext cx="4038125" cy="269307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          </a:t>
            </a:r>
            <a:r>
              <a:rPr lang="fr-FR" sz="2400" b="1" dirty="0" smtClean="0"/>
              <a:t>Suivi</a:t>
            </a:r>
            <a:r>
              <a:rPr lang="fr-FR" dirty="0" smtClean="0"/>
              <a:t> </a:t>
            </a:r>
          </a:p>
          <a:p>
            <a:r>
              <a:rPr lang="fr-FR" dirty="0"/>
              <a:t>d</a:t>
            </a:r>
            <a:r>
              <a:rPr lang="fr-FR" dirty="0" smtClean="0"/>
              <a:t>e façon intégrée et continue, </a:t>
            </a:r>
            <a:endParaRPr lang="fr-FR" dirty="0"/>
          </a:p>
          <a:p>
            <a:r>
              <a:rPr lang="fr-FR" dirty="0" smtClean="0"/>
              <a:t>CCEPA et autres rencontres,</a:t>
            </a:r>
          </a:p>
          <a:p>
            <a:r>
              <a:rPr lang="fr-FR" dirty="0" smtClean="0"/>
              <a:t>collecte de données,</a:t>
            </a:r>
            <a:endParaRPr lang="fr-FR" dirty="0"/>
          </a:p>
          <a:p>
            <a:r>
              <a:rPr lang="fr-FR" dirty="0" smtClean="0"/>
              <a:t>rédaction et transmission des rapports,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 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                                                           </a:t>
            </a:r>
            <a:endParaRPr lang="fr-FR" dirty="0"/>
          </a:p>
        </p:txBody>
      </p:sp>
      <p:cxnSp>
        <p:nvCxnSpPr>
          <p:cNvPr id="6" name="Connecteur droit avec flèche 5"/>
          <p:cNvCxnSpPr>
            <a:endCxn id="10" idx="0"/>
          </p:cNvCxnSpPr>
          <p:nvPr/>
        </p:nvCxnSpPr>
        <p:spPr>
          <a:xfrm>
            <a:off x="9355905" y="1981295"/>
            <a:ext cx="1500985" cy="5843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2725701" y="4665238"/>
            <a:ext cx="2562123" cy="16364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739179" y="1981295"/>
            <a:ext cx="2541157" cy="19145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8925060" y="5800333"/>
            <a:ext cx="1740279" cy="542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663584" y="2565598"/>
            <a:ext cx="2386612" cy="31906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Evaluation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systématique,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souvent par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PTF ou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STD,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Interne,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la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Mairie,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Annuelle le plus souvent,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01286" y="5618066"/>
            <a:ext cx="362377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Résolution</a:t>
            </a:r>
          </a:p>
          <a:p>
            <a:r>
              <a:rPr lang="fr-FR" dirty="0" smtClean="0"/>
              <a:t>MEO des recommandations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68192" y="3895797"/>
            <a:ext cx="3657599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Apprentissage </a:t>
            </a:r>
            <a:r>
              <a:rPr lang="fr-FR" dirty="0" smtClean="0"/>
              <a:t>                                     </a:t>
            </a:r>
            <a:r>
              <a:rPr lang="fr-FR" sz="2000" dirty="0"/>
              <a:t>Application des leçons tirés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931386" y="4114146"/>
            <a:ext cx="284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</a:rPr>
              <a:t>Archivage,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Capitalisation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125791" y="3895798"/>
            <a:ext cx="4537793" cy="17086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80499" y="1369462"/>
            <a:ext cx="3260829" cy="10772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DIAGNOSTIC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état des lieux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définition des indicateurs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892755" y="1655451"/>
            <a:ext cx="1406303" cy="9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13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3798</TotalTime>
  <Words>654</Words>
  <Application>Microsoft Office PowerPoint</Application>
  <PresentationFormat>Personnalisé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Brin</vt:lpstr>
      <vt:lpstr>«Comment assurer la pérennité des mécanismes de suivi-évaluation ?» ***** Expérience de DORI</vt:lpstr>
      <vt:lpstr>Plan de présentation</vt:lpstr>
      <vt:lpstr>I. Introduction </vt:lpstr>
      <vt:lpstr>II. Brève présentation de la commune</vt:lpstr>
      <vt:lpstr>Quelques résultats atteints en fin 2015</vt:lpstr>
      <vt:lpstr>Mécanisme de suivi-évaluation</vt:lpstr>
      <vt:lpstr>Quel mécanisme de suivi-évaluation perrein?</vt:lpstr>
      <vt:lpstr>II. Suivi des services d’eau et d’assainissement à l’aide de téléphonie mobile </vt:lpstr>
      <vt:lpstr>Quel mécanisme de suivi-évaluation perrein?</vt:lpstr>
      <vt:lpstr>Les principaux indicateurs suivis au niveau de la commune</vt:lpstr>
      <vt:lpstr>Nos insuffisances</vt:lpstr>
      <vt:lpstr>Recommandations</vt:lpstr>
      <vt:lpstr>FOFO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Sophie Charpentier</cp:lastModifiedBy>
  <cp:revision>46</cp:revision>
  <dcterms:created xsi:type="dcterms:W3CDTF">2016-01-06T10:05:21Z</dcterms:created>
  <dcterms:modified xsi:type="dcterms:W3CDTF">2016-02-04T14:04:07Z</dcterms:modified>
</cp:coreProperties>
</file>