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Masters/slideMaster6.xml" ContentType="application/vnd.openxmlformats-officedocument.presentationml.slideMaster+xml"/>
  <Override PartName="/ppt/theme/theme8.xml" ContentType="application/vnd.openxmlformats-officedocument.theme+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6" r:id="rId5"/>
    <p:sldMasterId id="2147483708" r:id="rId6"/>
    <p:sldMasterId id="2147483720" r:id="rId7"/>
    <p:sldMasterId id="2147483732" r:id="rId8"/>
    <p:sldMasterId id="2147483744" r:id="rId9"/>
  </p:sldMasterIdLst>
  <p:notesMasterIdLst>
    <p:notesMasterId r:id="rId29"/>
  </p:notesMasterIdLst>
  <p:handoutMasterIdLst>
    <p:handoutMasterId r:id="rId30"/>
  </p:handoutMasterIdLst>
  <p:sldIdLst>
    <p:sldId id="256" r:id="rId10"/>
    <p:sldId id="426" r:id="rId11"/>
    <p:sldId id="509" r:id="rId12"/>
    <p:sldId id="510" r:id="rId13"/>
    <p:sldId id="511" r:id="rId14"/>
    <p:sldId id="512" r:id="rId15"/>
    <p:sldId id="475" r:id="rId16"/>
    <p:sldId id="444" r:id="rId17"/>
    <p:sldId id="482" r:id="rId18"/>
    <p:sldId id="517" r:id="rId19"/>
    <p:sldId id="496" r:id="rId20"/>
    <p:sldId id="518" r:id="rId21"/>
    <p:sldId id="519" r:id="rId22"/>
    <p:sldId id="520" r:id="rId23"/>
    <p:sldId id="521" r:id="rId24"/>
    <p:sldId id="522" r:id="rId25"/>
    <p:sldId id="523" r:id="rId26"/>
    <p:sldId id="524" r:id="rId27"/>
    <p:sldId id="508" r:id="rId28"/>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guide id="3" orient="horz" pos="3131">
          <p15:clr>
            <a:srgbClr val="A4A3A4"/>
          </p15:clr>
        </p15:guide>
        <p15:guide id="4"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elle Pezon" initials="CP"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76" autoAdjust="0"/>
    <p:restoredTop sz="95737" autoAdjust="0"/>
  </p:normalViewPr>
  <p:slideViewPr>
    <p:cSldViewPr>
      <p:cViewPr>
        <p:scale>
          <a:sx n="78" d="100"/>
          <a:sy n="78" d="100"/>
        </p:scale>
        <p:origin x="-2400" y="-756"/>
      </p:cViewPr>
      <p:guideLst>
        <p:guide orient="horz" pos="2160"/>
        <p:guide pos="2880"/>
      </p:guideLst>
    </p:cSldViewPr>
  </p:slideViewPr>
  <p:notesTextViewPr>
    <p:cViewPr>
      <p:scale>
        <a:sx n="1" d="1"/>
        <a:sy n="1" d="1"/>
      </p:scale>
      <p:origin x="0" y="0"/>
    </p:cViewPr>
  </p:notesTextViewPr>
  <p:sorterViewPr>
    <p:cViewPr>
      <p:scale>
        <a:sx n="120" d="100"/>
        <a:sy n="120" d="100"/>
      </p:scale>
      <p:origin x="0" y="1518"/>
    </p:cViewPr>
  </p:sorterViewPr>
  <p:notesViewPr>
    <p:cSldViewPr>
      <p:cViewPr varScale="1">
        <p:scale>
          <a:sx n="54" d="100"/>
          <a:sy n="54" d="100"/>
        </p:scale>
        <p:origin x="-2304" y="-108"/>
      </p:cViewPr>
      <p:guideLst>
        <p:guide orient="horz" pos="2928"/>
        <p:guide orient="horz" pos="3131"/>
        <p:guide pos="2208"/>
        <p:guide pos="214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EAD781-3E99-426F-B0FD-8616741FAAC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4C27AD89-CA4F-4254-AF85-0941EF008A0B}">
      <dgm:prSet phldrT="[Texte]" custT="1"/>
      <dgm:spPr/>
      <dgm:t>
        <a:bodyPr/>
        <a:lstStyle/>
        <a:p>
          <a:r>
            <a:rPr lang="fr-FR" sz="2000" b="0" dirty="0" smtClean="0"/>
            <a:t>Diagnostic</a:t>
          </a:r>
          <a:endParaRPr lang="fr-FR" sz="1800" b="0" dirty="0"/>
        </a:p>
      </dgm:t>
    </dgm:pt>
    <dgm:pt modelId="{DF106480-9285-4196-BC26-2CDE7FF9339A}" type="parTrans" cxnId="{A76C800D-9169-4EC3-B5D3-721E2F1A1EAF}">
      <dgm:prSet/>
      <dgm:spPr/>
      <dgm:t>
        <a:bodyPr/>
        <a:lstStyle/>
        <a:p>
          <a:endParaRPr lang="fr-FR"/>
        </a:p>
      </dgm:t>
    </dgm:pt>
    <dgm:pt modelId="{06948A18-2DD4-4E51-82B6-DC7F057B1B1A}" type="sibTrans" cxnId="{A76C800D-9169-4EC3-B5D3-721E2F1A1EAF}">
      <dgm:prSet/>
      <dgm:spPr/>
      <dgm:t>
        <a:bodyPr/>
        <a:lstStyle/>
        <a:p>
          <a:endParaRPr lang="fr-FR"/>
        </a:p>
      </dgm:t>
    </dgm:pt>
    <dgm:pt modelId="{89CED2FC-2AC3-4BC4-A4F9-6FA6618F10C9}">
      <dgm:prSet phldrT="[Texte]" custT="1"/>
      <dgm:spPr/>
      <dgm:t>
        <a:bodyPr anchor="t"/>
        <a:lstStyle/>
        <a:p>
          <a:r>
            <a:rPr lang="fr-FR" sz="1400" dirty="0" smtClean="0"/>
            <a:t> Etablir une situation</a:t>
          </a:r>
          <a:r>
            <a:rPr lang="fr-FR" sz="1200" dirty="0" smtClean="0"/>
            <a:t> </a:t>
          </a:r>
          <a:r>
            <a:rPr lang="fr-FR" sz="1400" dirty="0" smtClean="0"/>
            <a:t>de base pour connaitre l’existant, les performances et les obstacles</a:t>
          </a:r>
          <a:endParaRPr lang="fr-FR" sz="1400" dirty="0"/>
        </a:p>
      </dgm:t>
    </dgm:pt>
    <dgm:pt modelId="{D57F2144-7FCD-4213-93CE-FE9AADC0D0F4}" type="parTrans" cxnId="{B2DE9C73-9198-4253-8FE2-6C1DEAF04D24}">
      <dgm:prSet/>
      <dgm:spPr/>
      <dgm:t>
        <a:bodyPr/>
        <a:lstStyle/>
        <a:p>
          <a:endParaRPr lang="fr-FR"/>
        </a:p>
      </dgm:t>
    </dgm:pt>
    <dgm:pt modelId="{E3C69F93-42F2-47CB-8879-1CC109F4B8BD}" type="sibTrans" cxnId="{B2DE9C73-9198-4253-8FE2-6C1DEAF04D24}">
      <dgm:prSet/>
      <dgm:spPr/>
      <dgm:t>
        <a:bodyPr/>
        <a:lstStyle/>
        <a:p>
          <a:endParaRPr lang="fr-FR"/>
        </a:p>
      </dgm:t>
    </dgm:pt>
    <dgm:pt modelId="{29330E17-790A-4EC9-B90E-27DBB30954E7}">
      <dgm:prSet phldrT="[Texte]" custT="1"/>
      <dgm:spPr/>
      <dgm:t>
        <a:bodyPr/>
        <a:lstStyle/>
        <a:p>
          <a:r>
            <a:rPr lang="fr-FR" sz="2000" dirty="0" smtClean="0"/>
            <a:t>Suivi</a:t>
          </a:r>
          <a:endParaRPr lang="fr-FR" sz="2000" dirty="0"/>
        </a:p>
      </dgm:t>
    </dgm:pt>
    <dgm:pt modelId="{CD790F72-8591-4E7D-9541-4C9A37493E0D}" type="parTrans" cxnId="{21AC4C2A-E25F-4383-83C9-75F8A9A5B7AC}">
      <dgm:prSet/>
      <dgm:spPr/>
      <dgm:t>
        <a:bodyPr/>
        <a:lstStyle/>
        <a:p>
          <a:endParaRPr lang="fr-FR"/>
        </a:p>
      </dgm:t>
    </dgm:pt>
    <dgm:pt modelId="{B920002E-2375-4D40-8AAE-C891439787B3}" type="sibTrans" cxnId="{21AC4C2A-E25F-4383-83C9-75F8A9A5B7AC}">
      <dgm:prSet/>
      <dgm:spPr/>
      <dgm:t>
        <a:bodyPr/>
        <a:lstStyle/>
        <a:p>
          <a:endParaRPr lang="fr-FR"/>
        </a:p>
      </dgm:t>
    </dgm:pt>
    <dgm:pt modelId="{0FEA8374-743C-4F96-B5F8-10EB3EB13DCB}">
      <dgm:prSet phldrT="[Texte]" custT="1"/>
      <dgm:spPr/>
      <dgm:t>
        <a:bodyPr anchor="t"/>
        <a:lstStyle/>
        <a:p>
          <a:pPr algn="just"/>
          <a:r>
            <a:rPr lang="fr-FR" sz="1400" dirty="0" smtClean="0"/>
            <a:t> Utiliser des indicateurs pour mesurer l'efficacité au fil du temps, y compris pendant un programme et après sa mise en œuvre. </a:t>
          </a:r>
          <a:endParaRPr lang="fr-FR" sz="1400" dirty="0"/>
        </a:p>
      </dgm:t>
    </dgm:pt>
    <dgm:pt modelId="{F683E8A0-BF8E-4CEF-8FD7-A8DCA4614E89}" type="parTrans" cxnId="{6BE93B1E-FDE1-4926-8F1C-1E888E665278}">
      <dgm:prSet/>
      <dgm:spPr/>
      <dgm:t>
        <a:bodyPr/>
        <a:lstStyle/>
        <a:p>
          <a:endParaRPr lang="fr-FR"/>
        </a:p>
      </dgm:t>
    </dgm:pt>
    <dgm:pt modelId="{7BA6BF04-170F-4593-A110-0D457535584C}" type="sibTrans" cxnId="{6BE93B1E-FDE1-4926-8F1C-1E888E665278}">
      <dgm:prSet/>
      <dgm:spPr/>
      <dgm:t>
        <a:bodyPr/>
        <a:lstStyle/>
        <a:p>
          <a:endParaRPr lang="fr-FR"/>
        </a:p>
      </dgm:t>
    </dgm:pt>
    <dgm:pt modelId="{81D5FA69-8A3D-449F-B7A8-21B302BE3661}">
      <dgm:prSet phldrT="[Texte]" custT="1"/>
      <dgm:spPr/>
      <dgm:t>
        <a:bodyPr/>
        <a:lstStyle/>
        <a:p>
          <a:pPr algn="l"/>
          <a:r>
            <a:rPr lang="fr-FR" sz="1400" dirty="0" smtClean="0"/>
            <a:t> Doit être systématique en fin d’année et à l’issue d’un projet ou programme</a:t>
          </a:r>
          <a:endParaRPr lang="fr-FR" sz="1400" dirty="0"/>
        </a:p>
      </dgm:t>
    </dgm:pt>
    <dgm:pt modelId="{1EA0A389-DF08-4D8B-A186-AB9AB26ACD05}" type="parTrans" cxnId="{64937D15-5A0D-4433-823B-1E59B2C72EA5}">
      <dgm:prSet/>
      <dgm:spPr/>
      <dgm:t>
        <a:bodyPr/>
        <a:lstStyle/>
        <a:p>
          <a:endParaRPr lang="fr-FR"/>
        </a:p>
      </dgm:t>
    </dgm:pt>
    <dgm:pt modelId="{C0B12248-2065-49AE-B821-546AEED88D96}" type="sibTrans" cxnId="{64937D15-5A0D-4433-823B-1E59B2C72EA5}">
      <dgm:prSet/>
      <dgm:spPr/>
      <dgm:t>
        <a:bodyPr/>
        <a:lstStyle/>
        <a:p>
          <a:endParaRPr lang="fr-FR"/>
        </a:p>
      </dgm:t>
    </dgm:pt>
    <dgm:pt modelId="{17C89BCE-794D-46BC-84FD-0C950C2A0FA5}">
      <dgm:prSet phldrT="[Texte]" custT="1"/>
      <dgm:spPr/>
      <dgm:t>
        <a:bodyPr/>
        <a:lstStyle/>
        <a:p>
          <a:r>
            <a:rPr lang="fr-FR" sz="2000" dirty="0" smtClean="0"/>
            <a:t>Evaluation</a:t>
          </a:r>
          <a:endParaRPr lang="fr-FR" sz="1300" dirty="0"/>
        </a:p>
      </dgm:t>
    </dgm:pt>
    <dgm:pt modelId="{3BAB86F6-B2EE-480E-9A28-CA1C2DAD92CD}" type="sibTrans" cxnId="{E549620E-7274-48C9-A587-506DC0F08A1E}">
      <dgm:prSet/>
      <dgm:spPr/>
      <dgm:t>
        <a:bodyPr/>
        <a:lstStyle/>
        <a:p>
          <a:endParaRPr lang="fr-FR"/>
        </a:p>
      </dgm:t>
    </dgm:pt>
    <dgm:pt modelId="{42FF293E-8DAD-4095-B10A-E25C024C2236}" type="parTrans" cxnId="{E549620E-7274-48C9-A587-506DC0F08A1E}">
      <dgm:prSet/>
      <dgm:spPr/>
      <dgm:t>
        <a:bodyPr/>
        <a:lstStyle/>
        <a:p>
          <a:endParaRPr lang="fr-FR"/>
        </a:p>
      </dgm:t>
    </dgm:pt>
    <dgm:pt modelId="{E61EBB14-D876-488C-AEE7-3D3E58B06416}">
      <dgm:prSet custT="1"/>
      <dgm:spPr/>
      <dgm:t>
        <a:bodyPr/>
        <a:lstStyle/>
        <a:p>
          <a:r>
            <a:rPr lang="fr-FR" sz="2000" dirty="0" smtClean="0"/>
            <a:t>Résolution</a:t>
          </a:r>
          <a:endParaRPr lang="fr-FR" sz="2400" dirty="0"/>
        </a:p>
      </dgm:t>
    </dgm:pt>
    <dgm:pt modelId="{E22F6ABD-727F-4277-AAAA-2BFAF2B85457}" type="parTrans" cxnId="{6142663C-9853-4E77-838E-07752AEAA1AF}">
      <dgm:prSet/>
      <dgm:spPr/>
      <dgm:t>
        <a:bodyPr/>
        <a:lstStyle/>
        <a:p>
          <a:endParaRPr lang="fr-FR"/>
        </a:p>
      </dgm:t>
    </dgm:pt>
    <dgm:pt modelId="{FAA79D03-31B3-4532-89E8-B606CF27E171}" type="sibTrans" cxnId="{6142663C-9853-4E77-838E-07752AEAA1AF}">
      <dgm:prSet/>
      <dgm:spPr/>
      <dgm:t>
        <a:bodyPr/>
        <a:lstStyle/>
        <a:p>
          <a:endParaRPr lang="fr-FR"/>
        </a:p>
      </dgm:t>
    </dgm:pt>
    <dgm:pt modelId="{95ACE971-AEE9-4A1E-BCEA-CC904AE1C0B5}">
      <dgm:prSet custT="1"/>
      <dgm:spPr/>
      <dgm:t>
        <a:bodyPr anchor="ctr"/>
        <a:lstStyle/>
        <a:p>
          <a:pPr algn="just"/>
          <a:endParaRPr lang="fr-FR" sz="1800" dirty="0"/>
        </a:p>
      </dgm:t>
    </dgm:pt>
    <dgm:pt modelId="{B12A882A-EC3E-4F39-9D1F-88ECA29B53BF}" type="parTrans" cxnId="{F32FD8F4-CC6E-4F94-B298-62AEF200B1FD}">
      <dgm:prSet/>
      <dgm:spPr/>
      <dgm:t>
        <a:bodyPr/>
        <a:lstStyle/>
        <a:p>
          <a:endParaRPr lang="fr-FR"/>
        </a:p>
      </dgm:t>
    </dgm:pt>
    <dgm:pt modelId="{9FC21DA2-3570-4CD4-BD53-29EF795FCE9E}" type="sibTrans" cxnId="{F32FD8F4-CC6E-4F94-B298-62AEF200B1FD}">
      <dgm:prSet/>
      <dgm:spPr/>
      <dgm:t>
        <a:bodyPr/>
        <a:lstStyle/>
        <a:p>
          <a:endParaRPr lang="fr-FR"/>
        </a:p>
      </dgm:t>
    </dgm:pt>
    <dgm:pt modelId="{38692DD9-01D2-4E51-952D-94AFF7D56A48}">
      <dgm:prSet custT="1"/>
      <dgm:spPr/>
      <dgm:t>
        <a:bodyPr anchor="ctr"/>
        <a:lstStyle/>
        <a:p>
          <a:pPr algn="just"/>
          <a:endParaRPr lang="fr-FR" sz="1800" dirty="0"/>
        </a:p>
      </dgm:t>
    </dgm:pt>
    <dgm:pt modelId="{DAC5B3F2-2721-4CFA-A909-58B39AFF96B7}" type="parTrans" cxnId="{015C6A61-B293-48A9-B02D-1281D12155D4}">
      <dgm:prSet/>
      <dgm:spPr/>
      <dgm:t>
        <a:bodyPr/>
        <a:lstStyle/>
        <a:p>
          <a:endParaRPr lang="fr-FR"/>
        </a:p>
      </dgm:t>
    </dgm:pt>
    <dgm:pt modelId="{33EFCE91-E65E-4D25-9A51-F2A64FA2E328}" type="sibTrans" cxnId="{015C6A61-B293-48A9-B02D-1281D12155D4}">
      <dgm:prSet/>
      <dgm:spPr/>
      <dgm:t>
        <a:bodyPr/>
        <a:lstStyle/>
        <a:p>
          <a:endParaRPr lang="fr-FR"/>
        </a:p>
      </dgm:t>
    </dgm:pt>
    <dgm:pt modelId="{54EE4CB3-9C1E-4D17-AFC3-4A51F6424AD7}">
      <dgm:prSet custT="1"/>
      <dgm:spPr/>
      <dgm:t>
        <a:bodyPr/>
        <a:lstStyle/>
        <a:p>
          <a:r>
            <a:rPr lang="fr-FR" sz="2000" dirty="0" smtClean="0"/>
            <a:t>Apprentissage</a:t>
          </a:r>
          <a:endParaRPr lang="fr-FR" sz="1400" dirty="0"/>
        </a:p>
      </dgm:t>
    </dgm:pt>
    <dgm:pt modelId="{E047F9F5-BD9D-479C-9653-6E186CB9940D}" type="parTrans" cxnId="{7B88A581-263E-4AF1-ABC8-DEAA65FF7FDE}">
      <dgm:prSet/>
      <dgm:spPr/>
      <dgm:t>
        <a:bodyPr/>
        <a:lstStyle/>
        <a:p>
          <a:endParaRPr lang="fr-FR"/>
        </a:p>
      </dgm:t>
    </dgm:pt>
    <dgm:pt modelId="{7B60012C-1BC6-4B1D-B99E-5012DA98E66F}" type="sibTrans" cxnId="{7B88A581-263E-4AF1-ABC8-DEAA65FF7FDE}">
      <dgm:prSet/>
      <dgm:spPr/>
      <dgm:t>
        <a:bodyPr/>
        <a:lstStyle/>
        <a:p>
          <a:endParaRPr lang="fr-FR"/>
        </a:p>
      </dgm:t>
    </dgm:pt>
    <dgm:pt modelId="{901D82E0-0D17-4E04-9655-9EEDB2D09517}">
      <dgm:prSet custT="1"/>
      <dgm:spPr/>
      <dgm:t>
        <a:bodyPr/>
        <a:lstStyle/>
        <a:p>
          <a:r>
            <a:rPr lang="fr-FR" sz="1400" dirty="0" smtClean="0"/>
            <a:t> Est le processus d'intégration des enseignements tirés des pratiques en cours pour accroître l'efficacité et la durabilité des services d’eau dans le temps. </a:t>
          </a:r>
          <a:endParaRPr lang="fr-FR" sz="1600" dirty="0"/>
        </a:p>
      </dgm:t>
    </dgm:pt>
    <dgm:pt modelId="{F49EF353-1843-4C53-9D46-B1D6F7B95E22}" type="parTrans" cxnId="{042DA958-E69A-4B4A-A75D-F375DCCADAB9}">
      <dgm:prSet/>
      <dgm:spPr/>
      <dgm:t>
        <a:bodyPr/>
        <a:lstStyle/>
        <a:p>
          <a:endParaRPr lang="fr-FR"/>
        </a:p>
      </dgm:t>
    </dgm:pt>
    <dgm:pt modelId="{CABE488A-81AC-45CF-A351-38B32A2315BE}" type="sibTrans" cxnId="{042DA958-E69A-4B4A-A75D-F375DCCADAB9}">
      <dgm:prSet/>
      <dgm:spPr/>
      <dgm:t>
        <a:bodyPr/>
        <a:lstStyle/>
        <a:p>
          <a:endParaRPr lang="fr-FR"/>
        </a:p>
      </dgm:t>
    </dgm:pt>
    <dgm:pt modelId="{BBD745DB-7013-44F7-9978-D5B882A047EF}">
      <dgm:prSet custT="1"/>
      <dgm:spPr/>
      <dgm:t>
        <a:bodyPr anchor="ctr"/>
        <a:lstStyle/>
        <a:p>
          <a:pPr algn="just"/>
          <a:r>
            <a:rPr lang="fr-FR" sz="1400" dirty="0" smtClean="0"/>
            <a:t> Est le processus de résolution des problèmes identifiés grâce au suivi et à l’évaluation des résultats</a:t>
          </a:r>
          <a:endParaRPr lang="fr-FR" sz="1400" dirty="0"/>
        </a:p>
      </dgm:t>
    </dgm:pt>
    <dgm:pt modelId="{FC10B526-7E49-4752-AF11-56D0828E001B}" type="parTrans" cxnId="{0474BDE1-32F2-4EB4-9461-B4FE6246FB16}">
      <dgm:prSet/>
      <dgm:spPr/>
      <dgm:t>
        <a:bodyPr/>
        <a:lstStyle/>
        <a:p>
          <a:endParaRPr lang="fr-FR"/>
        </a:p>
      </dgm:t>
    </dgm:pt>
    <dgm:pt modelId="{AE8C7B6A-9A31-4977-97A4-A707D138685E}" type="sibTrans" cxnId="{0474BDE1-32F2-4EB4-9461-B4FE6246FB16}">
      <dgm:prSet/>
      <dgm:spPr/>
      <dgm:t>
        <a:bodyPr/>
        <a:lstStyle/>
        <a:p>
          <a:endParaRPr lang="fr-FR"/>
        </a:p>
      </dgm:t>
    </dgm:pt>
    <dgm:pt modelId="{DBAFDEA5-E657-44A7-9BF3-DF55463903E2}">
      <dgm:prSet phldrT="[Texte]" custT="1"/>
      <dgm:spPr/>
      <dgm:t>
        <a:bodyPr anchor="t"/>
        <a:lstStyle/>
        <a:p>
          <a:r>
            <a:rPr lang="fr-FR" sz="1400" dirty="0" smtClean="0"/>
            <a:t> « On ne peut pas améliorer ce qu’on ne connait pas »</a:t>
          </a:r>
          <a:endParaRPr lang="fr-FR" sz="1400" dirty="0"/>
        </a:p>
      </dgm:t>
    </dgm:pt>
    <dgm:pt modelId="{36158D70-5451-460D-9BB3-7D67A16B4795}" type="parTrans" cxnId="{41821FE7-2F2B-4678-8535-E36D2C2AFC64}">
      <dgm:prSet/>
      <dgm:spPr/>
      <dgm:t>
        <a:bodyPr/>
        <a:lstStyle/>
        <a:p>
          <a:endParaRPr lang="en-GB"/>
        </a:p>
      </dgm:t>
    </dgm:pt>
    <dgm:pt modelId="{BE4CCF43-83A8-4EC7-8D9F-CA5341012C89}" type="sibTrans" cxnId="{41821FE7-2F2B-4678-8535-E36D2C2AFC64}">
      <dgm:prSet/>
      <dgm:spPr/>
      <dgm:t>
        <a:bodyPr/>
        <a:lstStyle/>
        <a:p>
          <a:endParaRPr lang="en-GB"/>
        </a:p>
      </dgm:t>
    </dgm:pt>
    <dgm:pt modelId="{3D541F86-DFCA-4CDD-ACE0-09837BC8E796}">
      <dgm:prSet phldrT="[Texte]" custT="1"/>
      <dgm:spPr/>
      <dgm:t>
        <a:bodyPr anchor="t"/>
        <a:lstStyle/>
        <a:p>
          <a:pPr algn="just"/>
          <a:r>
            <a:rPr lang="fr-FR" sz="1400" dirty="0" smtClean="0"/>
            <a:t> Le suivi post-mise en œuvre survient après l'installation du service ou l'achèvement d'un projet</a:t>
          </a:r>
          <a:endParaRPr lang="fr-FR" sz="1400" dirty="0"/>
        </a:p>
      </dgm:t>
    </dgm:pt>
    <dgm:pt modelId="{15A16744-E96A-4833-B90F-648D1FBEFA87}" type="parTrans" cxnId="{AE07D400-6C00-4FEF-A811-2F9A0986246C}">
      <dgm:prSet/>
      <dgm:spPr/>
      <dgm:t>
        <a:bodyPr/>
        <a:lstStyle/>
        <a:p>
          <a:endParaRPr lang="en-GB"/>
        </a:p>
      </dgm:t>
    </dgm:pt>
    <dgm:pt modelId="{DC92CAD9-00D3-44B9-BFDD-56DCE2E279A6}" type="sibTrans" cxnId="{AE07D400-6C00-4FEF-A811-2F9A0986246C}">
      <dgm:prSet/>
      <dgm:spPr/>
      <dgm:t>
        <a:bodyPr/>
        <a:lstStyle/>
        <a:p>
          <a:endParaRPr lang="en-GB"/>
        </a:p>
      </dgm:t>
    </dgm:pt>
    <dgm:pt modelId="{F1BD5E4C-4C20-4710-93DF-69EEC97A4928}">
      <dgm:prSet phldrT="[Texte]" custT="1"/>
      <dgm:spPr/>
      <dgm:t>
        <a:bodyPr/>
        <a:lstStyle/>
        <a:p>
          <a:pPr algn="l"/>
          <a:r>
            <a:rPr lang="fr-FR" sz="1400" dirty="0" smtClean="0"/>
            <a:t> Doit aider à vérifier l’atteinte des résultats et des objectifs à long terme et améliorer la conception, la mise en œuvre et les résultats des années  et projets suivants</a:t>
          </a:r>
          <a:endParaRPr lang="fr-FR" sz="1400" dirty="0"/>
        </a:p>
      </dgm:t>
    </dgm:pt>
    <dgm:pt modelId="{4C766D09-3174-489A-8C4C-4DEF3F01DAB1}" type="parTrans" cxnId="{E469472A-FF8F-4AF9-B512-761EA9F48B81}">
      <dgm:prSet/>
      <dgm:spPr/>
      <dgm:t>
        <a:bodyPr/>
        <a:lstStyle/>
        <a:p>
          <a:endParaRPr lang="en-GB"/>
        </a:p>
      </dgm:t>
    </dgm:pt>
    <dgm:pt modelId="{62841134-AAEF-47D2-8C6F-EBAAE6440C9D}" type="sibTrans" cxnId="{E469472A-FF8F-4AF9-B512-761EA9F48B81}">
      <dgm:prSet/>
      <dgm:spPr/>
      <dgm:t>
        <a:bodyPr/>
        <a:lstStyle/>
        <a:p>
          <a:endParaRPr lang="en-GB"/>
        </a:p>
      </dgm:t>
    </dgm:pt>
    <dgm:pt modelId="{AE5B0700-9F0D-447F-A255-12C3BEE541A5}">
      <dgm:prSet custT="1"/>
      <dgm:spPr/>
      <dgm:t>
        <a:bodyPr/>
        <a:lstStyle/>
        <a:p>
          <a:r>
            <a:rPr lang="fr-FR" sz="1400" dirty="0" smtClean="0"/>
            <a:t> L’apprentissage suppose de documenter et de partager les meilleures pratiques et les enseignements tirés avec toutes les parties prenantes.</a:t>
          </a:r>
          <a:endParaRPr lang="fr-FR" sz="1600" dirty="0"/>
        </a:p>
      </dgm:t>
    </dgm:pt>
    <dgm:pt modelId="{47AA4493-3550-4356-A759-4FEE8E599E97}" type="parTrans" cxnId="{49C5DA1B-7D01-4505-9D39-AF1F49FFBC8C}">
      <dgm:prSet/>
      <dgm:spPr/>
      <dgm:t>
        <a:bodyPr/>
        <a:lstStyle/>
        <a:p>
          <a:endParaRPr lang="en-GB"/>
        </a:p>
      </dgm:t>
    </dgm:pt>
    <dgm:pt modelId="{9D1F0AC8-9DCE-4C4D-9929-D9D050DD4482}" type="sibTrans" cxnId="{49C5DA1B-7D01-4505-9D39-AF1F49FFBC8C}">
      <dgm:prSet/>
      <dgm:spPr/>
      <dgm:t>
        <a:bodyPr/>
        <a:lstStyle/>
        <a:p>
          <a:endParaRPr lang="en-GB"/>
        </a:p>
      </dgm:t>
    </dgm:pt>
    <dgm:pt modelId="{D3EFCB6B-5BC8-42DF-8EED-15118AA0246A}" type="pres">
      <dgm:prSet presAssocID="{5EEAD781-3E99-426F-B0FD-8616741FAAC3}" presName="Name0" presStyleCnt="0">
        <dgm:presLayoutVars>
          <dgm:dir/>
          <dgm:animLvl val="lvl"/>
          <dgm:resizeHandles val="exact"/>
        </dgm:presLayoutVars>
      </dgm:prSet>
      <dgm:spPr/>
      <dgm:t>
        <a:bodyPr/>
        <a:lstStyle/>
        <a:p>
          <a:endParaRPr lang="fr-FR"/>
        </a:p>
      </dgm:t>
    </dgm:pt>
    <dgm:pt modelId="{9F13F489-468A-4182-BDC2-0ECD86D622B2}" type="pres">
      <dgm:prSet presAssocID="{4C27AD89-CA4F-4254-AF85-0941EF008A0B}" presName="linNode" presStyleCnt="0"/>
      <dgm:spPr/>
    </dgm:pt>
    <dgm:pt modelId="{09A83D1B-CC42-4849-911F-478921FF4E56}" type="pres">
      <dgm:prSet presAssocID="{4C27AD89-CA4F-4254-AF85-0941EF008A0B}" presName="parentText" presStyleLbl="node1" presStyleIdx="0" presStyleCnt="5" custScaleX="78116">
        <dgm:presLayoutVars>
          <dgm:chMax val="1"/>
          <dgm:bulletEnabled val="1"/>
        </dgm:presLayoutVars>
      </dgm:prSet>
      <dgm:spPr/>
      <dgm:t>
        <a:bodyPr/>
        <a:lstStyle/>
        <a:p>
          <a:endParaRPr lang="fr-FR"/>
        </a:p>
      </dgm:t>
    </dgm:pt>
    <dgm:pt modelId="{8DC1E996-78F6-4B7C-B3FE-93A5B1DD2C2C}" type="pres">
      <dgm:prSet presAssocID="{4C27AD89-CA4F-4254-AF85-0941EF008A0B}" presName="descendantText" presStyleLbl="alignAccFollowNode1" presStyleIdx="0" presStyleCnt="5" custScaleX="169497">
        <dgm:presLayoutVars>
          <dgm:bulletEnabled val="1"/>
        </dgm:presLayoutVars>
      </dgm:prSet>
      <dgm:spPr/>
      <dgm:t>
        <a:bodyPr/>
        <a:lstStyle/>
        <a:p>
          <a:endParaRPr lang="fr-FR"/>
        </a:p>
      </dgm:t>
    </dgm:pt>
    <dgm:pt modelId="{1F20E8F9-831A-4C0A-8FB6-B5AD5AD17D31}" type="pres">
      <dgm:prSet presAssocID="{06948A18-2DD4-4E51-82B6-DC7F057B1B1A}" presName="sp" presStyleCnt="0"/>
      <dgm:spPr/>
    </dgm:pt>
    <dgm:pt modelId="{61126B37-4EB5-4D69-850D-161113878D3E}" type="pres">
      <dgm:prSet presAssocID="{29330E17-790A-4EC9-B90E-27DBB30954E7}" presName="linNode" presStyleCnt="0"/>
      <dgm:spPr/>
    </dgm:pt>
    <dgm:pt modelId="{76D3E9B0-D2CD-4424-B87F-FD1A29F2FC8D}" type="pres">
      <dgm:prSet presAssocID="{29330E17-790A-4EC9-B90E-27DBB30954E7}" presName="parentText" presStyleLbl="node1" presStyleIdx="1" presStyleCnt="5" custScaleX="55327" custLinFactNeighborX="1391" custLinFactNeighborY="1216">
        <dgm:presLayoutVars>
          <dgm:chMax val="1"/>
          <dgm:bulletEnabled val="1"/>
        </dgm:presLayoutVars>
      </dgm:prSet>
      <dgm:spPr/>
      <dgm:t>
        <a:bodyPr/>
        <a:lstStyle/>
        <a:p>
          <a:endParaRPr lang="fr-FR"/>
        </a:p>
      </dgm:t>
    </dgm:pt>
    <dgm:pt modelId="{B6D6076D-9A90-4D92-BC53-A76CD9308481}" type="pres">
      <dgm:prSet presAssocID="{29330E17-790A-4EC9-B90E-27DBB30954E7}" presName="descendantText" presStyleLbl="alignAccFollowNode1" presStyleIdx="1" presStyleCnt="5" custScaleX="128078" custScaleY="135931">
        <dgm:presLayoutVars>
          <dgm:bulletEnabled val="1"/>
        </dgm:presLayoutVars>
      </dgm:prSet>
      <dgm:spPr/>
      <dgm:t>
        <a:bodyPr/>
        <a:lstStyle/>
        <a:p>
          <a:endParaRPr lang="fr-FR"/>
        </a:p>
      </dgm:t>
    </dgm:pt>
    <dgm:pt modelId="{D55B2765-7D3A-4AD1-B409-FB5FC580BA3D}" type="pres">
      <dgm:prSet presAssocID="{B920002E-2375-4D40-8AAE-C891439787B3}" presName="sp" presStyleCnt="0"/>
      <dgm:spPr/>
    </dgm:pt>
    <dgm:pt modelId="{7EBBC226-A50E-4AF5-A871-BD55275E5A22}" type="pres">
      <dgm:prSet presAssocID="{17C89BCE-794D-46BC-84FD-0C950C2A0FA5}" presName="linNode" presStyleCnt="0"/>
      <dgm:spPr/>
    </dgm:pt>
    <dgm:pt modelId="{2E9A8A8E-37BE-4089-9145-D01BD8EAF22C}" type="pres">
      <dgm:prSet presAssocID="{17C89BCE-794D-46BC-84FD-0C950C2A0FA5}" presName="parentText" presStyleLbl="node1" presStyleIdx="2" presStyleCnt="5" custScaleX="55356">
        <dgm:presLayoutVars>
          <dgm:chMax val="1"/>
          <dgm:bulletEnabled val="1"/>
        </dgm:presLayoutVars>
      </dgm:prSet>
      <dgm:spPr/>
      <dgm:t>
        <a:bodyPr/>
        <a:lstStyle/>
        <a:p>
          <a:endParaRPr lang="fr-FR"/>
        </a:p>
      </dgm:t>
    </dgm:pt>
    <dgm:pt modelId="{616B0AC0-313E-4D9F-A9EC-EC288B174ED1}" type="pres">
      <dgm:prSet presAssocID="{17C89BCE-794D-46BC-84FD-0C950C2A0FA5}" presName="descendantText" presStyleLbl="alignAccFollowNode1" presStyleIdx="2" presStyleCnt="5" custScaleX="125087">
        <dgm:presLayoutVars>
          <dgm:bulletEnabled val="1"/>
        </dgm:presLayoutVars>
      </dgm:prSet>
      <dgm:spPr/>
      <dgm:t>
        <a:bodyPr/>
        <a:lstStyle/>
        <a:p>
          <a:endParaRPr lang="fr-FR"/>
        </a:p>
      </dgm:t>
    </dgm:pt>
    <dgm:pt modelId="{01F36FB5-181E-4CA0-AE4F-29CA4E8FBA67}" type="pres">
      <dgm:prSet presAssocID="{3BAB86F6-B2EE-480E-9A28-CA1C2DAD92CD}" presName="sp" presStyleCnt="0"/>
      <dgm:spPr/>
    </dgm:pt>
    <dgm:pt modelId="{B2B82218-B0A3-4133-90BF-A15400B0D0D3}" type="pres">
      <dgm:prSet presAssocID="{E61EBB14-D876-488C-AEE7-3D3E58B06416}" presName="linNode" presStyleCnt="0"/>
      <dgm:spPr/>
    </dgm:pt>
    <dgm:pt modelId="{C09EFE90-6CCF-411E-9EF3-855CE7462218}" type="pres">
      <dgm:prSet presAssocID="{E61EBB14-D876-488C-AEE7-3D3E58B06416}" presName="parentText" presStyleLbl="node1" presStyleIdx="3" presStyleCnt="5" custScaleX="58730">
        <dgm:presLayoutVars>
          <dgm:chMax val="1"/>
          <dgm:bulletEnabled val="1"/>
        </dgm:presLayoutVars>
      </dgm:prSet>
      <dgm:spPr/>
      <dgm:t>
        <a:bodyPr/>
        <a:lstStyle/>
        <a:p>
          <a:endParaRPr lang="fr-FR"/>
        </a:p>
      </dgm:t>
    </dgm:pt>
    <dgm:pt modelId="{D89C6C15-4867-4949-8BC3-200006EE21AE}" type="pres">
      <dgm:prSet presAssocID="{E61EBB14-D876-488C-AEE7-3D3E58B06416}" presName="descendantText" presStyleLbl="alignAccFollowNode1" presStyleIdx="3" presStyleCnt="5" custScaleX="136608" custScaleY="82424">
        <dgm:presLayoutVars>
          <dgm:bulletEnabled val="1"/>
        </dgm:presLayoutVars>
      </dgm:prSet>
      <dgm:spPr/>
      <dgm:t>
        <a:bodyPr/>
        <a:lstStyle/>
        <a:p>
          <a:endParaRPr lang="fr-FR"/>
        </a:p>
      </dgm:t>
    </dgm:pt>
    <dgm:pt modelId="{8CFFAC2E-213F-4847-A852-A739466C2CE1}" type="pres">
      <dgm:prSet presAssocID="{FAA79D03-31B3-4532-89E8-B606CF27E171}" presName="sp" presStyleCnt="0"/>
      <dgm:spPr/>
    </dgm:pt>
    <dgm:pt modelId="{F72B959B-708A-46BB-99E6-F4A9E55511DB}" type="pres">
      <dgm:prSet presAssocID="{54EE4CB3-9C1E-4D17-AFC3-4A51F6424AD7}" presName="linNode" presStyleCnt="0"/>
      <dgm:spPr/>
    </dgm:pt>
    <dgm:pt modelId="{2C3599E9-07C2-449F-B82F-C7A706B14CB8}" type="pres">
      <dgm:prSet presAssocID="{54EE4CB3-9C1E-4D17-AFC3-4A51F6424AD7}" presName="parentText" presStyleLbl="node1" presStyleIdx="4" presStyleCnt="5" custScaleX="112308" custScaleY="144110">
        <dgm:presLayoutVars>
          <dgm:chMax val="1"/>
          <dgm:bulletEnabled val="1"/>
        </dgm:presLayoutVars>
      </dgm:prSet>
      <dgm:spPr/>
      <dgm:t>
        <a:bodyPr/>
        <a:lstStyle/>
        <a:p>
          <a:endParaRPr lang="fr-FR"/>
        </a:p>
      </dgm:t>
    </dgm:pt>
    <dgm:pt modelId="{032EC79A-FDAC-4E14-AA9E-39D79BBE9AFC}" type="pres">
      <dgm:prSet presAssocID="{54EE4CB3-9C1E-4D17-AFC3-4A51F6424AD7}" presName="descendantText" presStyleLbl="alignAccFollowNode1" presStyleIdx="4" presStyleCnt="5" custScaleX="207084" custScaleY="176744">
        <dgm:presLayoutVars>
          <dgm:bulletEnabled val="1"/>
        </dgm:presLayoutVars>
      </dgm:prSet>
      <dgm:spPr/>
      <dgm:t>
        <a:bodyPr/>
        <a:lstStyle/>
        <a:p>
          <a:endParaRPr lang="fr-FR"/>
        </a:p>
      </dgm:t>
    </dgm:pt>
  </dgm:ptLst>
  <dgm:cxnLst>
    <dgm:cxn modelId="{97F2D738-CDD1-4AB1-B32B-A9133C647D93}" type="presOf" srcId="{F1BD5E4C-4C20-4710-93DF-69EEC97A4928}" destId="{616B0AC0-313E-4D9F-A9EC-EC288B174ED1}" srcOrd="0" destOrd="1" presId="urn:microsoft.com/office/officeart/2005/8/layout/vList5"/>
    <dgm:cxn modelId="{266AA5B0-170C-4DE0-BEA2-05C0077BAB77}" type="presOf" srcId="{901D82E0-0D17-4E04-9655-9EEDB2D09517}" destId="{032EC79A-FDAC-4E14-AA9E-39D79BBE9AFC}" srcOrd="0" destOrd="0" presId="urn:microsoft.com/office/officeart/2005/8/layout/vList5"/>
    <dgm:cxn modelId="{7B88A581-263E-4AF1-ABC8-DEAA65FF7FDE}" srcId="{5EEAD781-3E99-426F-B0FD-8616741FAAC3}" destId="{54EE4CB3-9C1E-4D17-AFC3-4A51F6424AD7}" srcOrd="4" destOrd="0" parTransId="{E047F9F5-BD9D-479C-9653-6E186CB9940D}" sibTransId="{7B60012C-1BC6-4B1D-B99E-5012DA98E66F}"/>
    <dgm:cxn modelId="{81D142FD-C22D-4A47-B01E-7F34037D8C0D}" type="presOf" srcId="{DBAFDEA5-E657-44A7-9BF3-DF55463903E2}" destId="{8DC1E996-78F6-4B7C-B3FE-93A5B1DD2C2C}" srcOrd="0" destOrd="1" presId="urn:microsoft.com/office/officeart/2005/8/layout/vList5"/>
    <dgm:cxn modelId="{F32FD8F4-CC6E-4F94-B298-62AEF200B1FD}" srcId="{E61EBB14-D876-488C-AEE7-3D3E58B06416}" destId="{95ACE971-AEE9-4A1E-BCEA-CC904AE1C0B5}" srcOrd="0" destOrd="0" parTransId="{B12A882A-EC3E-4F39-9D1F-88ECA29B53BF}" sibTransId="{9FC21DA2-3570-4CD4-BD53-29EF795FCE9E}"/>
    <dgm:cxn modelId="{21AC4C2A-E25F-4383-83C9-75F8A9A5B7AC}" srcId="{5EEAD781-3E99-426F-B0FD-8616741FAAC3}" destId="{29330E17-790A-4EC9-B90E-27DBB30954E7}" srcOrd="1" destOrd="0" parTransId="{CD790F72-8591-4E7D-9541-4C9A37493E0D}" sibTransId="{B920002E-2375-4D40-8AAE-C891439787B3}"/>
    <dgm:cxn modelId="{07D7C087-049D-45EF-A89C-FA8AA1E21D5C}" type="presOf" srcId="{17C89BCE-794D-46BC-84FD-0C950C2A0FA5}" destId="{2E9A8A8E-37BE-4089-9145-D01BD8EAF22C}" srcOrd="0" destOrd="0" presId="urn:microsoft.com/office/officeart/2005/8/layout/vList5"/>
    <dgm:cxn modelId="{134BE47E-7172-4B88-A31B-14EC73D740B4}" type="presOf" srcId="{AE5B0700-9F0D-447F-A255-12C3BEE541A5}" destId="{032EC79A-FDAC-4E14-AA9E-39D79BBE9AFC}" srcOrd="0" destOrd="1" presId="urn:microsoft.com/office/officeart/2005/8/layout/vList5"/>
    <dgm:cxn modelId="{E549620E-7274-48C9-A587-506DC0F08A1E}" srcId="{5EEAD781-3E99-426F-B0FD-8616741FAAC3}" destId="{17C89BCE-794D-46BC-84FD-0C950C2A0FA5}" srcOrd="2" destOrd="0" parTransId="{42FF293E-8DAD-4095-B10A-E25C024C2236}" sibTransId="{3BAB86F6-B2EE-480E-9A28-CA1C2DAD92CD}"/>
    <dgm:cxn modelId="{042DA958-E69A-4B4A-A75D-F375DCCADAB9}" srcId="{54EE4CB3-9C1E-4D17-AFC3-4A51F6424AD7}" destId="{901D82E0-0D17-4E04-9655-9EEDB2D09517}" srcOrd="0" destOrd="0" parTransId="{F49EF353-1843-4C53-9D46-B1D6F7B95E22}" sibTransId="{CABE488A-81AC-45CF-A351-38B32A2315BE}"/>
    <dgm:cxn modelId="{49C5DA1B-7D01-4505-9D39-AF1F49FFBC8C}" srcId="{54EE4CB3-9C1E-4D17-AFC3-4A51F6424AD7}" destId="{AE5B0700-9F0D-447F-A255-12C3BEE541A5}" srcOrd="1" destOrd="0" parTransId="{47AA4493-3550-4356-A759-4FEE8E599E97}" sibTransId="{9D1F0AC8-9DCE-4C4D-9929-D9D050DD4482}"/>
    <dgm:cxn modelId="{7E8E70A8-90D0-4622-AE00-0258083C9573}" type="presOf" srcId="{3D541F86-DFCA-4CDD-ACE0-09837BC8E796}" destId="{B6D6076D-9A90-4D92-BC53-A76CD9308481}" srcOrd="0" destOrd="1" presId="urn:microsoft.com/office/officeart/2005/8/layout/vList5"/>
    <dgm:cxn modelId="{E2FFF815-C53B-41D2-ACF1-0E2063E83A8B}" type="presOf" srcId="{29330E17-790A-4EC9-B90E-27DBB30954E7}" destId="{76D3E9B0-D2CD-4424-B87F-FD1A29F2FC8D}" srcOrd="0" destOrd="0" presId="urn:microsoft.com/office/officeart/2005/8/layout/vList5"/>
    <dgm:cxn modelId="{769E73F4-6BB3-43A2-9F16-2B78859AD5B7}" type="presOf" srcId="{5EEAD781-3E99-426F-B0FD-8616741FAAC3}" destId="{D3EFCB6B-5BC8-42DF-8EED-15118AA0246A}" srcOrd="0" destOrd="0" presId="urn:microsoft.com/office/officeart/2005/8/layout/vList5"/>
    <dgm:cxn modelId="{41821FE7-2F2B-4678-8535-E36D2C2AFC64}" srcId="{4C27AD89-CA4F-4254-AF85-0941EF008A0B}" destId="{DBAFDEA5-E657-44A7-9BF3-DF55463903E2}" srcOrd="1" destOrd="0" parTransId="{36158D70-5451-460D-9BB3-7D67A16B4795}" sibTransId="{BE4CCF43-83A8-4EC7-8D9F-CA5341012C89}"/>
    <dgm:cxn modelId="{E60EDAB7-83C1-4C46-95FE-B5063196B38D}" type="presOf" srcId="{89CED2FC-2AC3-4BC4-A4F9-6FA6618F10C9}" destId="{8DC1E996-78F6-4B7C-B3FE-93A5B1DD2C2C}" srcOrd="0" destOrd="0" presId="urn:microsoft.com/office/officeart/2005/8/layout/vList5"/>
    <dgm:cxn modelId="{46C5ED72-D90A-48B1-BBAC-B070D3682376}" type="presOf" srcId="{E61EBB14-D876-488C-AEE7-3D3E58B06416}" destId="{C09EFE90-6CCF-411E-9EF3-855CE7462218}" srcOrd="0" destOrd="0" presId="urn:microsoft.com/office/officeart/2005/8/layout/vList5"/>
    <dgm:cxn modelId="{B2DE9C73-9198-4253-8FE2-6C1DEAF04D24}" srcId="{4C27AD89-CA4F-4254-AF85-0941EF008A0B}" destId="{89CED2FC-2AC3-4BC4-A4F9-6FA6618F10C9}" srcOrd="0" destOrd="0" parTransId="{D57F2144-7FCD-4213-93CE-FE9AADC0D0F4}" sibTransId="{E3C69F93-42F2-47CB-8879-1CC109F4B8BD}"/>
    <dgm:cxn modelId="{AE07D400-6C00-4FEF-A811-2F9A0986246C}" srcId="{29330E17-790A-4EC9-B90E-27DBB30954E7}" destId="{3D541F86-DFCA-4CDD-ACE0-09837BC8E796}" srcOrd="1" destOrd="0" parTransId="{15A16744-E96A-4833-B90F-648D1FBEFA87}" sibTransId="{DC92CAD9-00D3-44B9-BFDD-56DCE2E279A6}"/>
    <dgm:cxn modelId="{06A9264F-81E7-412D-9858-E55601EFB465}" type="presOf" srcId="{81D5FA69-8A3D-449F-B7A8-21B302BE3661}" destId="{616B0AC0-313E-4D9F-A9EC-EC288B174ED1}" srcOrd="0" destOrd="0" presId="urn:microsoft.com/office/officeart/2005/8/layout/vList5"/>
    <dgm:cxn modelId="{0E7A9B5E-5CC3-488F-843A-36960A82E995}" type="presOf" srcId="{54EE4CB3-9C1E-4D17-AFC3-4A51F6424AD7}" destId="{2C3599E9-07C2-449F-B82F-C7A706B14CB8}" srcOrd="0" destOrd="0" presId="urn:microsoft.com/office/officeart/2005/8/layout/vList5"/>
    <dgm:cxn modelId="{6142663C-9853-4E77-838E-07752AEAA1AF}" srcId="{5EEAD781-3E99-426F-B0FD-8616741FAAC3}" destId="{E61EBB14-D876-488C-AEE7-3D3E58B06416}" srcOrd="3" destOrd="0" parTransId="{E22F6ABD-727F-4277-AAAA-2BFAF2B85457}" sibTransId="{FAA79D03-31B3-4532-89E8-B606CF27E171}"/>
    <dgm:cxn modelId="{6BE93B1E-FDE1-4926-8F1C-1E888E665278}" srcId="{29330E17-790A-4EC9-B90E-27DBB30954E7}" destId="{0FEA8374-743C-4F96-B5F8-10EB3EB13DCB}" srcOrd="0" destOrd="0" parTransId="{F683E8A0-BF8E-4CEF-8FD7-A8DCA4614E89}" sibTransId="{7BA6BF04-170F-4593-A110-0D457535584C}"/>
    <dgm:cxn modelId="{64937D15-5A0D-4433-823B-1E59B2C72EA5}" srcId="{17C89BCE-794D-46BC-84FD-0C950C2A0FA5}" destId="{81D5FA69-8A3D-449F-B7A8-21B302BE3661}" srcOrd="0" destOrd="0" parTransId="{1EA0A389-DF08-4D8B-A186-AB9AB26ACD05}" sibTransId="{C0B12248-2065-49AE-B821-546AEED88D96}"/>
    <dgm:cxn modelId="{BFC99159-03A1-4E12-AC7B-1ED132D62FC3}" type="presOf" srcId="{0FEA8374-743C-4F96-B5F8-10EB3EB13DCB}" destId="{B6D6076D-9A90-4D92-BC53-A76CD9308481}" srcOrd="0" destOrd="0" presId="urn:microsoft.com/office/officeart/2005/8/layout/vList5"/>
    <dgm:cxn modelId="{0474BDE1-32F2-4EB4-9461-B4FE6246FB16}" srcId="{E61EBB14-D876-488C-AEE7-3D3E58B06416}" destId="{BBD745DB-7013-44F7-9978-D5B882A047EF}" srcOrd="1" destOrd="0" parTransId="{FC10B526-7E49-4752-AF11-56D0828E001B}" sibTransId="{AE8C7B6A-9A31-4977-97A4-A707D138685E}"/>
    <dgm:cxn modelId="{A53C5CAC-2AD4-4FDF-9FFA-136431BEF98D}" type="presOf" srcId="{4C27AD89-CA4F-4254-AF85-0941EF008A0B}" destId="{09A83D1B-CC42-4849-911F-478921FF4E56}" srcOrd="0" destOrd="0" presId="urn:microsoft.com/office/officeart/2005/8/layout/vList5"/>
    <dgm:cxn modelId="{E17AAB83-CD3E-4869-8ABA-41FD5A64081E}" type="presOf" srcId="{BBD745DB-7013-44F7-9978-D5B882A047EF}" destId="{D89C6C15-4867-4949-8BC3-200006EE21AE}" srcOrd="0" destOrd="1" presId="urn:microsoft.com/office/officeart/2005/8/layout/vList5"/>
    <dgm:cxn modelId="{AC454E23-2D15-456F-A9ED-B3D327929034}" type="presOf" srcId="{38692DD9-01D2-4E51-952D-94AFF7D56A48}" destId="{D89C6C15-4867-4949-8BC3-200006EE21AE}" srcOrd="0" destOrd="2" presId="urn:microsoft.com/office/officeart/2005/8/layout/vList5"/>
    <dgm:cxn modelId="{A76C800D-9169-4EC3-B5D3-721E2F1A1EAF}" srcId="{5EEAD781-3E99-426F-B0FD-8616741FAAC3}" destId="{4C27AD89-CA4F-4254-AF85-0941EF008A0B}" srcOrd="0" destOrd="0" parTransId="{DF106480-9285-4196-BC26-2CDE7FF9339A}" sibTransId="{06948A18-2DD4-4E51-82B6-DC7F057B1B1A}"/>
    <dgm:cxn modelId="{8D204C95-9A09-4CC1-A635-961084810DDA}" type="presOf" srcId="{95ACE971-AEE9-4A1E-BCEA-CC904AE1C0B5}" destId="{D89C6C15-4867-4949-8BC3-200006EE21AE}" srcOrd="0" destOrd="0" presId="urn:microsoft.com/office/officeart/2005/8/layout/vList5"/>
    <dgm:cxn modelId="{015C6A61-B293-48A9-B02D-1281D12155D4}" srcId="{E61EBB14-D876-488C-AEE7-3D3E58B06416}" destId="{38692DD9-01D2-4E51-952D-94AFF7D56A48}" srcOrd="2" destOrd="0" parTransId="{DAC5B3F2-2721-4CFA-A909-58B39AFF96B7}" sibTransId="{33EFCE91-E65E-4D25-9A51-F2A64FA2E328}"/>
    <dgm:cxn modelId="{E469472A-FF8F-4AF9-B512-761EA9F48B81}" srcId="{17C89BCE-794D-46BC-84FD-0C950C2A0FA5}" destId="{F1BD5E4C-4C20-4710-93DF-69EEC97A4928}" srcOrd="1" destOrd="0" parTransId="{4C766D09-3174-489A-8C4C-4DEF3F01DAB1}" sibTransId="{62841134-AAEF-47D2-8C6F-EBAAE6440C9D}"/>
    <dgm:cxn modelId="{BC755C0F-2C8F-4461-B6E9-45E8E75DA6F2}" type="presParOf" srcId="{D3EFCB6B-5BC8-42DF-8EED-15118AA0246A}" destId="{9F13F489-468A-4182-BDC2-0ECD86D622B2}" srcOrd="0" destOrd="0" presId="urn:microsoft.com/office/officeart/2005/8/layout/vList5"/>
    <dgm:cxn modelId="{2E987BC8-68B5-40D7-BF5A-DDF9423E7458}" type="presParOf" srcId="{9F13F489-468A-4182-BDC2-0ECD86D622B2}" destId="{09A83D1B-CC42-4849-911F-478921FF4E56}" srcOrd="0" destOrd="0" presId="urn:microsoft.com/office/officeart/2005/8/layout/vList5"/>
    <dgm:cxn modelId="{24E532E1-F2BE-4FAD-B2AE-5A4EA8564E96}" type="presParOf" srcId="{9F13F489-468A-4182-BDC2-0ECD86D622B2}" destId="{8DC1E996-78F6-4B7C-B3FE-93A5B1DD2C2C}" srcOrd="1" destOrd="0" presId="urn:microsoft.com/office/officeart/2005/8/layout/vList5"/>
    <dgm:cxn modelId="{417321A9-CE6A-4F91-9824-2DCCE4090EA4}" type="presParOf" srcId="{D3EFCB6B-5BC8-42DF-8EED-15118AA0246A}" destId="{1F20E8F9-831A-4C0A-8FB6-B5AD5AD17D31}" srcOrd="1" destOrd="0" presId="urn:microsoft.com/office/officeart/2005/8/layout/vList5"/>
    <dgm:cxn modelId="{63A91EDC-5A54-4023-AA40-804ADB53778A}" type="presParOf" srcId="{D3EFCB6B-5BC8-42DF-8EED-15118AA0246A}" destId="{61126B37-4EB5-4D69-850D-161113878D3E}" srcOrd="2" destOrd="0" presId="urn:microsoft.com/office/officeart/2005/8/layout/vList5"/>
    <dgm:cxn modelId="{E2646BC5-C1BA-457A-9806-2C27FCA649F3}" type="presParOf" srcId="{61126B37-4EB5-4D69-850D-161113878D3E}" destId="{76D3E9B0-D2CD-4424-B87F-FD1A29F2FC8D}" srcOrd="0" destOrd="0" presId="urn:microsoft.com/office/officeart/2005/8/layout/vList5"/>
    <dgm:cxn modelId="{A93AABC2-5542-494C-9738-505EDE7B07D2}" type="presParOf" srcId="{61126B37-4EB5-4D69-850D-161113878D3E}" destId="{B6D6076D-9A90-4D92-BC53-A76CD9308481}" srcOrd="1" destOrd="0" presId="urn:microsoft.com/office/officeart/2005/8/layout/vList5"/>
    <dgm:cxn modelId="{40021CD6-3680-4774-9B27-20B62F7C3366}" type="presParOf" srcId="{D3EFCB6B-5BC8-42DF-8EED-15118AA0246A}" destId="{D55B2765-7D3A-4AD1-B409-FB5FC580BA3D}" srcOrd="3" destOrd="0" presId="urn:microsoft.com/office/officeart/2005/8/layout/vList5"/>
    <dgm:cxn modelId="{812F8EE7-74FC-48B6-8724-3F23D3CEB42F}" type="presParOf" srcId="{D3EFCB6B-5BC8-42DF-8EED-15118AA0246A}" destId="{7EBBC226-A50E-4AF5-A871-BD55275E5A22}" srcOrd="4" destOrd="0" presId="urn:microsoft.com/office/officeart/2005/8/layout/vList5"/>
    <dgm:cxn modelId="{C647CB26-86A8-4C10-85DF-CBCBA4531E8A}" type="presParOf" srcId="{7EBBC226-A50E-4AF5-A871-BD55275E5A22}" destId="{2E9A8A8E-37BE-4089-9145-D01BD8EAF22C}" srcOrd="0" destOrd="0" presId="urn:microsoft.com/office/officeart/2005/8/layout/vList5"/>
    <dgm:cxn modelId="{06BA3865-97B6-43AD-8B6C-F3CE727CF3BC}" type="presParOf" srcId="{7EBBC226-A50E-4AF5-A871-BD55275E5A22}" destId="{616B0AC0-313E-4D9F-A9EC-EC288B174ED1}" srcOrd="1" destOrd="0" presId="urn:microsoft.com/office/officeart/2005/8/layout/vList5"/>
    <dgm:cxn modelId="{D6817151-B633-4AF7-9B24-0150D9664DEC}" type="presParOf" srcId="{D3EFCB6B-5BC8-42DF-8EED-15118AA0246A}" destId="{01F36FB5-181E-4CA0-AE4F-29CA4E8FBA67}" srcOrd="5" destOrd="0" presId="urn:microsoft.com/office/officeart/2005/8/layout/vList5"/>
    <dgm:cxn modelId="{CF20EF66-19F8-4F23-8790-F484CB2D9E63}" type="presParOf" srcId="{D3EFCB6B-5BC8-42DF-8EED-15118AA0246A}" destId="{B2B82218-B0A3-4133-90BF-A15400B0D0D3}" srcOrd="6" destOrd="0" presId="urn:microsoft.com/office/officeart/2005/8/layout/vList5"/>
    <dgm:cxn modelId="{28EA956B-A75B-425B-9632-15BD441C793F}" type="presParOf" srcId="{B2B82218-B0A3-4133-90BF-A15400B0D0D3}" destId="{C09EFE90-6CCF-411E-9EF3-855CE7462218}" srcOrd="0" destOrd="0" presId="urn:microsoft.com/office/officeart/2005/8/layout/vList5"/>
    <dgm:cxn modelId="{C3A3372E-399C-4802-AB00-8D4170789D21}" type="presParOf" srcId="{B2B82218-B0A3-4133-90BF-A15400B0D0D3}" destId="{D89C6C15-4867-4949-8BC3-200006EE21AE}" srcOrd="1" destOrd="0" presId="urn:microsoft.com/office/officeart/2005/8/layout/vList5"/>
    <dgm:cxn modelId="{561CD90C-8F33-4810-AF55-AFC636957FB5}" type="presParOf" srcId="{D3EFCB6B-5BC8-42DF-8EED-15118AA0246A}" destId="{8CFFAC2E-213F-4847-A852-A739466C2CE1}" srcOrd="7" destOrd="0" presId="urn:microsoft.com/office/officeart/2005/8/layout/vList5"/>
    <dgm:cxn modelId="{CD614240-DF15-4B56-9E76-AC415F2EA924}" type="presParOf" srcId="{D3EFCB6B-5BC8-42DF-8EED-15118AA0246A}" destId="{F72B959B-708A-46BB-99E6-F4A9E55511DB}" srcOrd="8" destOrd="0" presId="urn:microsoft.com/office/officeart/2005/8/layout/vList5"/>
    <dgm:cxn modelId="{C714E25B-3D85-425F-B2A3-C5BDF0F4A4B9}" type="presParOf" srcId="{F72B959B-708A-46BB-99E6-F4A9E55511DB}" destId="{2C3599E9-07C2-449F-B82F-C7A706B14CB8}" srcOrd="0" destOrd="0" presId="urn:microsoft.com/office/officeart/2005/8/layout/vList5"/>
    <dgm:cxn modelId="{2164C5CE-5F1A-40BC-93B6-9C8E340D93B9}" type="presParOf" srcId="{F72B959B-708A-46BB-99E6-F4A9E55511DB}" destId="{032EC79A-FDAC-4E14-AA9E-39D79BBE9AFC}"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DC1E996-78F6-4B7C-B3FE-93A5B1DD2C2C}">
      <dsp:nvSpPr>
        <dsp:cNvPr id="0" name=""/>
        <dsp:cNvSpPr/>
      </dsp:nvSpPr>
      <dsp:spPr>
        <a:xfrm rot="5400000">
          <a:off x="4758367" y="-2906929"/>
          <a:ext cx="766167" cy="677168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t" anchorCtr="0">
          <a:noAutofit/>
        </a:bodyPr>
        <a:lstStyle/>
        <a:p>
          <a:pPr marL="114300" lvl="1" indent="-114300" algn="l" defTabSz="622300">
            <a:lnSpc>
              <a:spcPct val="90000"/>
            </a:lnSpc>
            <a:spcBef>
              <a:spcPct val="0"/>
            </a:spcBef>
            <a:spcAft>
              <a:spcPct val="15000"/>
            </a:spcAft>
            <a:buChar char="••"/>
          </a:pPr>
          <a:r>
            <a:rPr lang="fr-FR" sz="1400" kern="1200" dirty="0" smtClean="0"/>
            <a:t> Etablir une situation</a:t>
          </a:r>
          <a:r>
            <a:rPr lang="fr-FR" sz="1200" kern="1200" dirty="0" smtClean="0"/>
            <a:t> </a:t>
          </a:r>
          <a:r>
            <a:rPr lang="fr-FR" sz="1400" kern="1200" dirty="0" smtClean="0"/>
            <a:t>de base pour connaitre l’existant, les performances et les obstacles</a:t>
          </a:r>
          <a:endParaRPr lang="fr-FR" sz="1400" kern="1200" dirty="0"/>
        </a:p>
        <a:p>
          <a:pPr marL="114300" lvl="1" indent="-114300" algn="l" defTabSz="622300">
            <a:lnSpc>
              <a:spcPct val="90000"/>
            </a:lnSpc>
            <a:spcBef>
              <a:spcPct val="0"/>
            </a:spcBef>
            <a:spcAft>
              <a:spcPct val="15000"/>
            </a:spcAft>
            <a:buChar char="••"/>
          </a:pPr>
          <a:r>
            <a:rPr lang="fr-FR" sz="1400" kern="1200" dirty="0" smtClean="0"/>
            <a:t> « On ne peut pas améliorer ce qu’on ne connait pas »</a:t>
          </a:r>
          <a:endParaRPr lang="fr-FR" sz="1400" kern="1200" dirty="0"/>
        </a:p>
      </dsp:txBody>
      <dsp:txXfrm rot="5400000">
        <a:off x="4758367" y="-2906929"/>
        <a:ext cx="766167" cy="6771686"/>
      </dsp:txXfrm>
    </dsp:sp>
    <dsp:sp modelId="{09A83D1B-CC42-4849-911F-478921FF4E56}">
      <dsp:nvSpPr>
        <dsp:cNvPr id="0" name=""/>
        <dsp:cNvSpPr/>
      </dsp:nvSpPr>
      <dsp:spPr>
        <a:xfrm>
          <a:off x="121" y="59"/>
          <a:ext cx="1755485" cy="9577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fr-FR" sz="2000" b="0" kern="1200" dirty="0" smtClean="0"/>
            <a:t>Diagnostic</a:t>
          </a:r>
          <a:endParaRPr lang="fr-FR" sz="1800" b="0" kern="1200" dirty="0"/>
        </a:p>
      </dsp:txBody>
      <dsp:txXfrm>
        <a:off x="121" y="59"/>
        <a:ext cx="1755485" cy="957708"/>
      </dsp:txXfrm>
    </dsp:sp>
    <dsp:sp modelId="{B6D6076D-9A90-4D92-BC53-A76CD9308481}">
      <dsp:nvSpPr>
        <dsp:cNvPr id="0" name=""/>
        <dsp:cNvSpPr/>
      </dsp:nvSpPr>
      <dsp:spPr>
        <a:xfrm rot="5400000">
          <a:off x="4580629" y="-1906536"/>
          <a:ext cx="1041458" cy="686583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t" anchorCtr="0">
          <a:noAutofit/>
        </a:bodyPr>
        <a:lstStyle/>
        <a:p>
          <a:pPr marL="114300" lvl="1" indent="-114300" algn="just" defTabSz="622300">
            <a:lnSpc>
              <a:spcPct val="90000"/>
            </a:lnSpc>
            <a:spcBef>
              <a:spcPct val="0"/>
            </a:spcBef>
            <a:spcAft>
              <a:spcPct val="15000"/>
            </a:spcAft>
            <a:buChar char="••"/>
          </a:pPr>
          <a:r>
            <a:rPr lang="fr-FR" sz="1400" kern="1200" dirty="0" smtClean="0"/>
            <a:t> Utiliser des indicateurs pour mesurer l'efficacité au fil du temps, y compris pendant un programme et après sa mise en œuvre. </a:t>
          </a:r>
          <a:endParaRPr lang="fr-FR" sz="1400" kern="1200" dirty="0"/>
        </a:p>
        <a:p>
          <a:pPr marL="114300" lvl="1" indent="-114300" algn="just" defTabSz="622300">
            <a:lnSpc>
              <a:spcPct val="90000"/>
            </a:lnSpc>
            <a:spcBef>
              <a:spcPct val="0"/>
            </a:spcBef>
            <a:spcAft>
              <a:spcPct val="15000"/>
            </a:spcAft>
            <a:buChar char="••"/>
          </a:pPr>
          <a:r>
            <a:rPr lang="fr-FR" sz="1400" kern="1200" dirty="0" smtClean="0"/>
            <a:t> Le suivi post-mise en œuvre survient après l'installation du service ou l'achèvement d'un projet</a:t>
          </a:r>
          <a:endParaRPr lang="fr-FR" sz="1400" kern="1200" dirty="0"/>
        </a:p>
      </dsp:txBody>
      <dsp:txXfrm rot="5400000">
        <a:off x="4580629" y="-1906536"/>
        <a:ext cx="1041458" cy="6865838"/>
      </dsp:txXfrm>
    </dsp:sp>
    <dsp:sp modelId="{76D3E9B0-D2CD-4424-B87F-FD1A29F2FC8D}">
      <dsp:nvSpPr>
        <dsp:cNvPr id="0" name=""/>
        <dsp:cNvSpPr/>
      </dsp:nvSpPr>
      <dsp:spPr>
        <a:xfrm>
          <a:off x="74688" y="1059174"/>
          <a:ext cx="1668317" cy="9577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fr-FR" sz="2000" kern="1200" dirty="0" smtClean="0"/>
            <a:t>Suivi</a:t>
          </a:r>
          <a:endParaRPr lang="fr-FR" sz="2000" kern="1200" dirty="0"/>
        </a:p>
      </dsp:txBody>
      <dsp:txXfrm>
        <a:off x="74688" y="1059174"/>
        <a:ext cx="1668317" cy="957708"/>
      </dsp:txXfrm>
    </dsp:sp>
    <dsp:sp modelId="{616B0AC0-313E-4D9F-A9EC-EC288B174ED1}">
      <dsp:nvSpPr>
        <dsp:cNvPr id="0" name=""/>
        <dsp:cNvSpPr/>
      </dsp:nvSpPr>
      <dsp:spPr>
        <a:xfrm rot="5400000">
          <a:off x="4733923" y="-842283"/>
          <a:ext cx="766167" cy="683227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FR" sz="1400" kern="1200" dirty="0" smtClean="0"/>
            <a:t> Doit être systématique en fin d’année et à l’issue d’un projet ou programme</a:t>
          </a:r>
          <a:endParaRPr lang="fr-FR" sz="1400" kern="1200" dirty="0"/>
        </a:p>
        <a:p>
          <a:pPr marL="114300" lvl="1" indent="-114300" algn="l" defTabSz="622300">
            <a:lnSpc>
              <a:spcPct val="90000"/>
            </a:lnSpc>
            <a:spcBef>
              <a:spcPct val="0"/>
            </a:spcBef>
            <a:spcAft>
              <a:spcPct val="15000"/>
            </a:spcAft>
            <a:buChar char="••"/>
          </a:pPr>
          <a:r>
            <a:rPr lang="fr-FR" sz="1400" kern="1200" dirty="0" smtClean="0"/>
            <a:t> Doit aider à vérifier l’atteinte des résultats et des objectifs à long terme et améliorer la conception, la mise en œuvre et les résultats des années  et projets suivants</a:t>
          </a:r>
          <a:endParaRPr lang="fr-FR" sz="1400" kern="1200" dirty="0"/>
        </a:p>
      </dsp:txBody>
      <dsp:txXfrm rot="5400000">
        <a:off x="4733923" y="-842283"/>
        <a:ext cx="766167" cy="6832271"/>
      </dsp:txXfrm>
    </dsp:sp>
    <dsp:sp modelId="{2E9A8A8E-37BE-4089-9145-D01BD8EAF22C}">
      <dsp:nvSpPr>
        <dsp:cNvPr id="0" name=""/>
        <dsp:cNvSpPr/>
      </dsp:nvSpPr>
      <dsp:spPr>
        <a:xfrm>
          <a:off x="121" y="2094997"/>
          <a:ext cx="1700748" cy="9577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fr-FR" sz="2000" kern="1200" dirty="0" smtClean="0"/>
            <a:t>Evaluation</a:t>
          </a:r>
          <a:endParaRPr lang="fr-FR" sz="1300" kern="1200" dirty="0"/>
        </a:p>
      </dsp:txBody>
      <dsp:txXfrm>
        <a:off x="121" y="2094997"/>
        <a:ext cx="1700748" cy="957708"/>
      </dsp:txXfrm>
    </dsp:sp>
    <dsp:sp modelId="{D89C6C15-4867-4949-8BC3-200006EE21AE}">
      <dsp:nvSpPr>
        <dsp:cNvPr id="0" name=""/>
        <dsp:cNvSpPr/>
      </dsp:nvSpPr>
      <dsp:spPr>
        <a:xfrm rot="5400000">
          <a:off x="4781713" y="143781"/>
          <a:ext cx="631505" cy="687133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endParaRPr lang="fr-FR" sz="1800" kern="1200" dirty="0"/>
        </a:p>
        <a:p>
          <a:pPr marL="114300" lvl="1" indent="-114300" algn="just" defTabSz="622300">
            <a:lnSpc>
              <a:spcPct val="90000"/>
            </a:lnSpc>
            <a:spcBef>
              <a:spcPct val="0"/>
            </a:spcBef>
            <a:spcAft>
              <a:spcPct val="15000"/>
            </a:spcAft>
            <a:buChar char="••"/>
          </a:pPr>
          <a:r>
            <a:rPr lang="fr-FR" sz="1400" kern="1200" dirty="0" smtClean="0"/>
            <a:t> Est le processus de résolution des problèmes identifiés grâce au suivi et à l’évaluation des résultats</a:t>
          </a:r>
          <a:endParaRPr lang="fr-FR" sz="1400" kern="1200" dirty="0"/>
        </a:p>
        <a:p>
          <a:pPr marL="171450" lvl="1" indent="-171450" algn="just" defTabSz="800100">
            <a:lnSpc>
              <a:spcPct val="90000"/>
            </a:lnSpc>
            <a:spcBef>
              <a:spcPct val="0"/>
            </a:spcBef>
            <a:spcAft>
              <a:spcPct val="15000"/>
            </a:spcAft>
            <a:buChar char="••"/>
          </a:pPr>
          <a:endParaRPr lang="fr-FR" sz="1800" kern="1200" dirty="0"/>
        </a:p>
      </dsp:txBody>
      <dsp:txXfrm rot="5400000">
        <a:off x="4781713" y="143781"/>
        <a:ext cx="631505" cy="6871330"/>
      </dsp:txXfrm>
    </dsp:sp>
    <dsp:sp modelId="{C09EFE90-6CCF-411E-9EF3-855CE7462218}">
      <dsp:nvSpPr>
        <dsp:cNvPr id="0" name=""/>
        <dsp:cNvSpPr/>
      </dsp:nvSpPr>
      <dsp:spPr>
        <a:xfrm>
          <a:off x="121" y="3100592"/>
          <a:ext cx="1661679" cy="9577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fr-FR" sz="2000" kern="1200" dirty="0" smtClean="0"/>
            <a:t>Résolution</a:t>
          </a:r>
          <a:endParaRPr lang="fr-FR" sz="2400" kern="1200" dirty="0"/>
        </a:p>
      </dsp:txBody>
      <dsp:txXfrm>
        <a:off x="121" y="3100592"/>
        <a:ext cx="1661679" cy="957708"/>
      </dsp:txXfrm>
    </dsp:sp>
    <dsp:sp modelId="{032EC79A-FDAC-4E14-AA9E-39D79BBE9AFC}">
      <dsp:nvSpPr>
        <dsp:cNvPr id="0" name=""/>
        <dsp:cNvSpPr/>
      </dsp:nvSpPr>
      <dsp:spPr>
        <a:xfrm rot="5400000">
          <a:off x="4587458" y="1526689"/>
          <a:ext cx="1354154" cy="653914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FR" sz="1400" kern="1200" dirty="0" smtClean="0"/>
            <a:t> Est le processus d'intégration des enseignements tirés des pratiques en cours pour accroître l'efficacité et la durabilité des services d’eau dans le temps. </a:t>
          </a:r>
          <a:endParaRPr lang="fr-FR" sz="1600" kern="1200" dirty="0"/>
        </a:p>
        <a:p>
          <a:pPr marL="114300" lvl="1" indent="-114300" algn="l" defTabSz="622300">
            <a:lnSpc>
              <a:spcPct val="90000"/>
            </a:lnSpc>
            <a:spcBef>
              <a:spcPct val="0"/>
            </a:spcBef>
            <a:spcAft>
              <a:spcPct val="15000"/>
            </a:spcAft>
            <a:buChar char="••"/>
          </a:pPr>
          <a:r>
            <a:rPr lang="fr-FR" sz="1400" kern="1200" dirty="0" smtClean="0"/>
            <a:t> L’apprentissage suppose de documenter et de partager les meilleures pratiques et les enseignements tirés avec toutes les parties prenantes.</a:t>
          </a:r>
          <a:endParaRPr lang="fr-FR" sz="1600" kern="1200" dirty="0"/>
        </a:p>
      </dsp:txBody>
      <dsp:txXfrm rot="5400000">
        <a:off x="4587458" y="1526689"/>
        <a:ext cx="1354154" cy="6539149"/>
      </dsp:txXfrm>
    </dsp:sp>
    <dsp:sp modelId="{2C3599E9-07C2-449F-B82F-C7A706B14CB8}">
      <dsp:nvSpPr>
        <dsp:cNvPr id="0" name=""/>
        <dsp:cNvSpPr/>
      </dsp:nvSpPr>
      <dsp:spPr>
        <a:xfrm>
          <a:off x="121" y="4106186"/>
          <a:ext cx="1994839" cy="13801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fr-FR" sz="2000" kern="1200" dirty="0" smtClean="0"/>
            <a:t>Apprentissage</a:t>
          </a:r>
          <a:endParaRPr lang="fr-FR" sz="1400" kern="1200" dirty="0"/>
        </a:p>
      </dsp:txBody>
      <dsp:txXfrm>
        <a:off x="121" y="4106186"/>
        <a:ext cx="1994839" cy="138015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55838" y="0"/>
            <a:ext cx="2949787" cy="496967"/>
          </a:xfrm>
          <a:prstGeom prst="rect">
            <a:avLst/>
          </a:prstGeom>
        </p:spPr>
        <p:txBody>
          <a:bodyPr vert="horz" lIns="93177" tIns="46589" rIns="93177" bIns="46589" rtlCol="0"/>
          <a:lstStyle>
            <a:lvl1pPr algn="r">
              <a:defRPr sz="1200"/>
            </a:lvl1pPr>
          </a:lstStyle>
          <a:p>
            <a:fld id="{F60FBADE-C6DC-4AC2-822F-7827BB569AD9}" type="datetimeFigureOut">
              <a:rPr lang="en-US" smtClean="0"/>
              <a:pPr/>
              <a:t>2/4/2016</a:t>
            </a:fld>
            <a:endParaRPr lang="en-US"/>
          </a:p>
        </p:txBody>
      </p:sp>
      <p:sp>
        <p:nvSpPr>
          <p:cNvPr id="4" name="Footer Placeholder 3"/>
          <p:cNvSpPr>
            <a:spLocks noGrp="1"/>
          </p:cNvSpPr>
          <p:nvPr>
            <p:ph type="ftr" sz="quarter" idx="2"/>
          </p:nvPr>
        </p:nvSpPr>
        <p:spPr>
          <a:xfrm>
            <a:off x="0" y="9440646"/>
            <a:ext cx="2949787" cy="496967"/>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3177" tIns="46589" rIns="93177" bIns="46589" rtlCol="0" anchor="b"/>
          <a:lstStyle>
            <a:lvl1pPr algn="r">
              <a:defRPr sz="1200"/>
            </a:lvl1pPr>
          </a:lstStyle>
          <a:p>
            <a:fld id="{CB91F16F-CD5B-48E5-B5FE-926558F17F3F}" type="slidenum">
              <a:rPr lang="en-US" smtClean="0"/>
              <a:pPr/>
              <a:t>‹N°›</a:t>
            </a:fld>
            <a:endParaRPr lang="en-US"/>
          </a:p>
        </p:txBody>
      </p:sp>
    </p:spTree>
    <p:extLst>
      <p:ext uri="{BB962C8B-B14F-4D97-AF65-F5344CB8AC3E}">
        <p14:creationId xmlns:p14="http://schemas.microsoft.com/office/powerpoint/2010/main" xmlns="" val="2313278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55838" y="0"/>
            <a:ext cx="2949787" cy="496967"/>
          </a:xfrm>
          <a:prstGeom prst="rect">
            <a:avLst/>
          </a:prstGeom>
        </p:spPr>
        <p:txBody>
          <a:bodyPr vert="horz" lIns="93177" tIns="46589" rIns="93177" bIns="46589" rtlCol="0"/>
          <a:lstStyle>
            <a:lvl1pPr algn="r">
              <a:defRPr sz="1200"/>
            </a:lvl1pPr>
          </a:lstStyle>
          <a:p>
            <a:fld id="{D4A8E402-BBD4-4C3D-9F63-69E47C29AF42}" type="datetimeFigureOut">
              <a:rPr lang="en-US" smtClean="0"/>
              <a:pPr/>
              <a:t>2/4/2016</a:t>
            </a:fld>
            <a:endParaRPr lang="en-US"/>
          </a:p>
        </p:txBody>
      </p:sp>
      <p:sp>
        <p:nvSpPr>
          <p:cNvPr id="4" name="Slide Image Placeholder 3"/>
          <p:cNvSpPr>
            <a:spLocks noGrp="1" noRot="1" noChangeAspect="1"/>
          </p:cNvSpPr>
          <p:nvPr>
            <p:ph type="sldImg" idx="2"/>
          </p:nvPr>
        </p:nvSpPr>
        <p:spPr>
          <a:xfrm>
            <a:off x="919163" y="744538"/>
            <a:ext cx="4968875" cy="37274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0646"/>
            <a:ext cx="2949787" cy="496967"/>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3177" tIns="46589" rIns="93177" bIns="46589" rtlCol="0" anchor="b"/>
          <a:lstStyle>
            <a:lvl1pPr algn="r">
              <a:defRPr sz="1200"/>
            </a:lvl1pPr>
          </a:lstStyle>
          <a:p>
            <a:fld id="{7FC01D25-A58A-4695-ADB4-F98398A0A8DA}" type="slidenum">
              <a:rPr lang="en-US" smtClean="0"/>
              <a:pPr/>
              <a:t>‹N°›</a:t>
            </a:fld>
            <a:endParaRPr lang="en-US"/>
          </a:p>
        </p:txBody>
      </p:sp>
    </p:spTree>
    <p:extLst>
      <p:ext uri="{BB962C8B-B14F-4D97-AF65-F5344CB8AC3E}">
        <p14:creationId xmlns:p14="http://schemas.microsoft.com/office/powerpoint/2010/main" xmlns="" val="164240294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C01D25-A58A-4695-ADB4-F98398A0A8DA}" type="slidenum">
              <a:rPr lang="en-US" smtClean="0"/>
              <a:pPr/>
              <a:t>1</a:t>
            </a:fld>
            <a:endParaRPr lang="en-US"/>
          </a:p>
        </p:txBody>
      </p:sp>
    </p:spTree>
    <p:extLst>
      <p:ext uri="{BB962C8B-B14F-4D97-AF65-F5344CB8AC3E}">
        <p14:creationId xmlns:p14="http://schemas.microsoft.com/office/powerpoint/2010/main" xmlns="" val="3829004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FC01D25-A58A-4695-ADB4-F98398A0A8DA}" type="slidenum">
              <a:rPr lang="en-US" smtClean="0"/>
              <a:pPr/>
              <a:t>2</a:t>
            </a:fld>
            <a:endParaRPr lang="en-US"/>
          </a:p>
        </p:txBody>
      </p:sp>
    </p:spTree>
    <p:extLst>
      <p:ext uri="{BB962C8B-B14F-4D97-AF65-F5344CB8AC3E}">
        <p14:creationId xmlns:p14="http://schemas.microsoft.com/office/powerpoint/2010/main" xmlns="" val="3997634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FC01D25-A58A-4695-ADB4-F98398A0A8DA}" type="slidenum">
              <a:rPr lang="en-US" smtClean="0"/>
              <a:pPr/>
              <a:t>11</a:t>
            </a:fld>
            <a:endParaRPr lang="en-US"/>
          </a:p>
        </p:txBody>
      </p:sp>
    </p:spTree>
    <p:extLst>
      <p:ext uri="{BB962C8B-B14F-4D97-AF65-F5344CB8AC3E}">
        <p14:creationId xmlns:p14="http://schemas.microsoft.com/office/powerpoint/2010/main" xmlns="" val="3997634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FC01D25-A58A-4695-ADB4-F98398A0A8DA}" type="slidenum">
              <a:rPr lang="en-US" smtClean="0"/>
              <a:pPr/>
              <a:t>12</a:t>
            </a:fld>
            <a:endParaRPr lang="en-US"/>
          </a:p>
        </p:txBody>
      </p:sp>
    </p:spTree>
    <p:extLst>
      <p:ext uri="{BB962C8B-B14F-4D97-AF65-F5344CB8AC3E}">
        <p14:creationId xmlns:p14="http://schemas.microsoft.com/office/powerpoint/2010/main" xmlns="" val="3997634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FC01D25-A58A-4695-ADB4-F98398A0A8DA}" type="slidenum">
              <a:rPr lang="en-US" smtClean="0"/>
              <a:pPr/>
              <a:t>13</a:t>
            </a:fld>
            <a:endParaRPr lang="en-US"/>
          </a:p>
        </p:txBody>
      </p:sp>
    </p:spTree>
    <p:extLst>
      <p:ext uri="{BB962C8B-B14F-4D97-AF65-F5344CB8AC3E}">
        <p14:creationId xmlns:p14="http://schemas.microsoft.com/office/powerpoint/2010/main" xmlns="" val="3997634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FC01D25-A58A-4695-ADB4-F98398A0A8DA}" type="slidenum">
              <a:rPr lang="en-US" smtClean="0"/>
              <a:pPr/>
              <a:t>14</a:t>
            </a:fld>
            <a:endParaRPr lang="en-US"/>
          </a:p>
        </p:txBody>
      </p:sp>
    </p:spTree>
    <p:extLst>
      <p:ext uri="{BB962C8B-B14F-4D97-AF65-F5344CB8AC3E}">
        <p14:creationId xmlns:p14="http://schemas.microsoft.com/office/powerpoint/2010/main" xmlns="" val="3997634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85800" y="1371600"/>
            <a:ext cx="8001000" cy="1143000"/>
          </a:xfrm>
          <a:prstGeom prst="rect">
            <a:avLst/>
          </a:prstGeom>
        </p:spPr>
        <p:txBody>
          <a:bodyPr/>
          <a:lstStyle/>
          <a:p>
            <a:r>
              <a:rPr lang="fr-FR" dirty="0" smtClean="0"/>
              <a:t>Modifiez le style du titre</a:t>
            </a:r>
            <a:endParaRPr lang="fr-FR" dirty="0"/>
          </a:p>
        </p:txBody>
      </p:sp>
      <p:sp>
        <p:nvSpPr>
          <p:cNvPr id="3" name="Espace réservé du contenu 2"/>
          <p:cNvSpPr>
            <a:spLocks noGrp="1"/>
          </p:cNvSpPr>
          <p:nvPr>
            <p:ph idx="1"/>
          </p:nvPr>
        </p:nvSpPr>
        <p:spPr>
          <a:xfrm>
            <a:off x="685800" y="2590800"/>
            <a:ext cx="8001000" cy="3535363"/>
          </a:xfrm>
          <a:prstGeom prst="rect">
            <a:avLst/>
          </a:prstGeo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F8BA0842-AC9C-4EA8-928C-F136A9884D93}" type="datetimeFigureOut">
              <a:rPr lang="fr-FR" smtClean="0"/>
              <a:pPr/>
              <a:t>04/02/2016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DAE86DF-A76B-47AF-ABD0-6083AC12AC75}" type="slidenum">
              <a:rPr lang="fr-FR" smtClean="0"/>
              <a:pPr/>
              <a:t>‹N°›</a:t>
            </a:fld>
            <a:endParaRPr lang="fr-FR"/>
          </a:p>
        </p:txBody>
      </p:sp>
    </p:spTree>
    <p:extLst>
      <p:ext uri="{BB962C8B-B14F-4D97-AF65-F5344CB8AC3E}">
        <p14:creationId xmlns:p14="http://schemas.microsoft.com/office/powerpoint/2010/main" xmlns="" val="12510193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8BA0842-AC9C-4EA8-928C-F136A9884D93}" type="datetimeFigureOut">
              <a:rPr lang="fr-FR" smtClean="0"/>
              <a:pPr/>
              <a:t>04/02/2016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DAE86DF-A76B-47AF-ABD0-6083AC12AC75}" type="slidenum">
              <a:rPr lang="fr-FR" smtClean="0"/>
              <a:pPr/>
              <a:t>‹N°›</a:t>
            </a:fld>
            <a:endParaRPr lang="fr-FR"/>
          </a:p>
        </p:txBody>
      </p:sp>
    </p:spTree>
    <p:extLst>
      <p:ext uri="{BB962C8B-B14F-4D97-AF65-F5344CB8AC3E}">
        <p14:creationId xmlns:p14="http://schemas.microsoft.com/office/powerpoint/2010/main" xmlns="" val="38250141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85800" y="1371600"/>
            <a:ext cx="8001000" cy="1143000"/>
          </a:xfrm>
          <a:prstGeom prst="rect">
            <a:avLst/>
          </a:prstGeom>
        </p:spPr>
        <p:txBody>
          <a:bodyPr/>
          <a:lstStyle/>
          <a:p>
            <a:r>
              <a:rPr lang="fr-FR" dirty="0" smtClean="0"/>
              <a:t>Modifiez le style du titre</a:t>
            </a:r>
            <a:endParaRPr lang="fr-FR" dirty="0"/>
          </a:p>
        </p:txBody>
      </p:sp>
      <p:sp>
        <p:nvSpPr>
          <p:cNvPr id="3" name="Espace réservé du contenu 2"/>
          <p:cNvSpPr>
            <a:spLocks noGrp="1"/>
          </p:cNvSpPr>
          <p:nvPr>
            <p:ph idx="1"/>
          </p:nvPr>
        </p:nvSpPr>
        <p:spPr>
          <a:xfrm>
            <a:off x="685800" y="2590800"/>
            <a:ext cx="8001000" cy="3535363"/>
          </a:xfrm>
          <a:prstGeom prst="rect">
            <a:avLst/>
          </a:prstGeo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F8BA0842-AC9C-4EA8-928C-F136A9884D93}" type="datetimeFigureOut">
              <a:rPr lang="fr-FR" smtClean="0">
                <a:solidFill>
                  <a:prstClr val="black">
                    <a:tint val="75000"/>
                  </a:prstClr>
                </a:solidFill>
              </a:rPr>
              <a:pPr/>
              <a:t>04/02/2016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DAE86DF-A76B-47AF-ABD0-6083AC12AC7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215323163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F8BA0842-AC9C-4EA8-928C-F136A9884D93}" type="datetimeFigureOut">
              <a:rPr lang="fr-FR" smtClean="0">
                <a:solidFill>
                  <a:prstClr val="black">
                    <a:tint val="75000"/>
                  </a:prstClr>
                </a:solidFill>
              </a:rPr>
              <a:pPr/>
              <a:t>04/02/2016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DAE86DF-A76B-47AF-ABD0-6083AC12AC7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372336141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8BA0842-AC9C-4EA8-928C-F136A9884D93}" type="datetimeFigureOut">
              <a:rPr lang="fr-FR" smtClean="0">
                <a:solidFill>
                  <a:prstClr val="black">
                    <a:tint val="75000"/>
                  </a:prstClr>
                </a:solidFill>
              </a:rPr>
              <a:pPr/>
              <a:t>04/02/2016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DAE86DF-A76B-47AF-ABD0-6083AC12AC7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46126195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F8BA0842-AC9C-4EA8-928C-F136A9884D93}" type="datetimeFigureOut">
              <a:rPr lang="fr-FR" smtClean="0">
                <a:solidFill>
                  <a:prstClr val="black">
                    <a:tint val="75000"/>
                  </a:prstClr>
                </a:solidFill>
              </a:rPr>
              <a:pPr/>
              <a:t>04/02/2016</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3DAE86DF-A76B-47AF-ABD0-6083AC12AC7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229311923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F8BA0842-AC9C-4EA8-928C-F136A9884D93}" type="datetimeFigureOut">
              <a:rPr lang="fr-FR" smtClean="0">
                <a:solidFill>
                  <a:prstClr val="black">
                    <a:tint val="75000"/>
                  </a:prstClr>
                </a:solidFill>
              </a:rPr>
              <a:pPr/>
              <a:t>04/02/2016</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3DAE86DF-A76B-47AF-ABD0-6083AC12AC7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343655059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8BA0842-AC9C-4EA8-928C-F136A9884D93}" type="datetimeFigureOut">
              <a:rPr lang="fr-FR" smtClean="0">
                <a:solidFill>
                  <a:prstClr val="black">
                    <a:tint val="75000"/>
                  </a:prstClr>
                </a:solidFill>
              </a:rPr>
              <a:pPr/>
              <a:t>04/02/2016</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3DAE86DF-A76B-47AF-ABD0-6083AC12AC7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363808253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8BA0842-AC9C-4EA8-928C-F136A9884D93}" type="datetimeFigureOut">
              <a:rPr lang="fr-FR" smtClean="0">
                <a:solidFill>
                  <a:prstClr val="black">
                    <a:tint val="75000"/>
                  </a:prstClr>
                </a:solidFill>
              </a:rPr>
              <a:pPr/>
              <a:t>04/02/2016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DAE86DF-A76B-47AF-ABD0-6083AC12AC7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120039742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8BA0842-AC9C-4EA8-928C-F136A9884D93}" type="datetimeFigureOut">
              <a:rPr lang="fr-FR" smtClean="0">
                <a:solidFill>
                  <a:prstClr val="black">
                    <a:tint val="75000"/>
                  </a:prstClr>
                </a:solidFill>
              </a:rPr>
              <a:pPr/>
              <a:t>04/02/2016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DAE86DF-A76B-47AF-ABD0-6083AC12AC7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137887377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8BA0842-AC9C-4EA8-928C-F136A9884D93}" type="datetimeFigureOut">
              <a:rPr lang="fr-FR" smtClean="0">
                <a:solidFill>
                  <a:prstClr val="black">
                    <a:tint val="75000"/>
                  </a:prstClr>
                </a:solidFill>
              </a:rPr>
              <a:pPr/>
              <a:t>04/02/2016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DAE86DF-A76B-47AF-ABD0-6083AC12AC7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105730852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F8BA0842-AC9C-4EA8-928C-F136A9884D93}" type="datetimeFigureOut">
              <a:rPr lang="fr-FR" smtClean="0"/>
              <a:pPr/>
              <a:t>04/02/2016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DAE86DF-A76B-47AF-ABD0-6083AC12AC75}" type="slidenum">
              <a:rPr lang="fr-FR" smtClean="0"/>
              <a:pPr/>
              <a:t>‹N°›</a:t>
            </a:fld>
            <a:endParaRPr lang="fr-FR"/>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4190999" y="6248400"/>
            <a:ext cx="681789"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1017530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8BA0842-AC9C-4EA8-928C-F136A9884D93}" type="datetimeFigureOut">
              <a:rPr lang="fr-FR" smtClean="0">
                <a:solidFill>
                  <a:prstClr val="black">
                    <a:tint val="75000"/>
                  </a:prstClr>
                </a:solidFill>
              </a:rPr>
              <a:pPr/>
              <a:t>04/02/2016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DAE86DF-A76B-47AF-ABD0-6083AC12AC7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3017092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1252728"/>
          </a:xfrm>
          <a:prstGeom prst="rect">
            <a:avLst/>
          </a:prstGeom>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6B4A9C7-2ECC-41FF-AFFD-CC66FE4F6A05}" type="datetime1">
              <a:rPr lang="en-US" smtClean="0">
                <a:solidFill>
                  <a:prstClr val="black">
                    <a:tint val="75000"/>
                  </a:prstClr>
                </a:solidFill>
              </a:rPr>
              <a:pPr/>
              <a:t>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A35A7F-90B0-4260-A989-8958DCE110BC}" type="slidenum">
              <a:rPr lang="en-US" smtClean="0">
                <a:solidFill>
                  <a:prstClr val="black">
                    <a:tint val="75000"/>
                  </a:prstClr>
                </a:solidFill>
              </a:rPr>
              <a:pPr/>
              <a:t>‹N°›</a:t>
            </a:fld>
            <a:endParaRPr lang="en-US">
              <a:solidFill>
                <a:prstClr val="black">
                  <a:tint val="75000"/>
                </a:prstClr>
              </a:solidFill>
            </a:endParaRPr>
          </a:p>
        </p:txBody>
      </p:sp>
      <p:sp>
        <p:nvSpPr>
          <p:cNvPr id="9" name="Content Placeholder 8"/>
          <p:cNvSpPr>
            <a:spLocks noGrp="1"/>
          </p:cNvSpPr>
          <p:nvPr>
            <p:ph sz="quarter" idx="13"/>
          </p:nvPr>
        </p:nvSpPr>
        <p:spPr>
          <a:xfrm>
            <a:off x="676655" y="2679192"/>
            <a:ext cx="3822192" cy="34472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33058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85800" y="1371600"/>
            <a:ext cx="8001000" cy="1143000"/>
          </a:xfrm>
          <a:prstGeom prst="rect">
            <a:avLst/>
          </a:prstGeom>
        </p:spPr>
        <p:txBody>
          <a:bodyPr/>
          <a:lstStyle/>
          <a:p>
            <a:r>
              <a:rPr lang="fr-FR" dirty="0" smtClean="0"/>
              <a:t>Modifiez le style du titre</a:t>
            </a:r>
            <a:endParaRPr lang="fr-FR" dirty="0"/>
          </a:p>
        </p:txBody>
      </p:sp>
      <p:sp>
        <p:nvSpPr>
          <p:cNvPr id="3" name="Espace réservé du contenu 2"/>
          <p:cNvSpPr>
            <a:spLocks noGrp="1"/>
          </p:cNvSpPr>
          <p:nvPr>
            <p:ph idx="1"/>
          </p:nvPr>
        </p:nvSpPr>
        <p:spPr>
          <a:xfrm>
            <a:off x="685800" y="2590800"/>
            <a:ext cx="8001000" cy="3535363"/>
          </a:xfrm>
          <a:prstGeom prst="rect">
            <a:avLst/>
          </a:prstGeo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14B20A3B-FE46-4B57-80D6-BB2240757768}" type="datetime1">
              <a:rPr lang="fr-FR" smtClean="0">
                <a:solidFill>
                  <a:prstClr val="black">
                    <a:tint val="75000"/>
                  </a:prstClr>
                </a:solidFill>
              </a:rPr>
              <a:pPr/>
              <a:t>04/02/2016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DAE86DF-A76B-47AF-ABD0-6083AC12AC7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178352692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A14CF73F-DA18-4FC2-BEAC-0E82EADE59C4}" type="datetime1">
              <a:rPr lang="fr-FR" smtClean="0">
                <a:solidFill>
                  <a:prstClr val="black">
                    <a:tint val="75000"/>
                  </a:prstClr>
                </a:solidFill>
              </a:rPr>
              <a:pPr/>
              <a:t>04/02/2016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DAE86DF-A76B-47AF-ABD0-6083AC12AC7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135765632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B068C1A-9554-4BA2-BC70-91BBB77A4030}" type="datetime1">
              <a:rPr lang="fr-FR" smtClean="0">
                <a:solidFill>
                  <a:prstClr val="black">
                    <a:tint val="75000"/>
                  </a:prstClr>
                </a:solidFill>
              </a:rPr>
              <a:pPr/>
              <a:t>04/02/2016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DAE86DF-A76B-47AF-ABD0-6083AC12AC7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53431734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A83110F8-52E2-4481-8C54-2A336DE99DE4}" type="datetime1">
              <a:rPr lang="fr-FR" smtClean="0">
                <a:solidFill>
                  <a:prstClr val="black">
                    <a:tint val="75000"/>
                  </a:prstClr>
                </a:solidFill>
              </a:rPr>
              <a:pPr/>
              <a:t>04/02/2016</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3DAE86DF-A76B-47AF-ABD0-6083AC12AC7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68301443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22C8D32B-B085-4C30-A372-1CB96579F193}" type="datetime1">
              <a:rPr lang="fr-FR" smtClean="0">
                <a:solidFill>
                  <a:prstClr val="black">
                    <a:tint val="75000"/>
                  </a:prstClr>
                </a:solidFill>
              </a:rPr>
              <a:pPr/>
              <a:t>04/02/2016</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3DAE86DF-A76B-47AF-ABD0-6083AC12AC7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381751675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C1E231B-630E-4655-AB88-FE6CC94E5B8E}" type="datetime1">
              <a:rPr lang="fr-FR" smtClean="0">
                <a:solidFill>
                  <a:prstClr val="black">
                    <a:tint val="75000"/>
                  </a:prstClr>
                </a:solidFill>
              </a:rPr>
              <a:pPr/>
              <a:t>04/02/2016</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3DAE86DF-A76B-47AF-ABD0-6083AC12AC7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395419991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783BA8E-E634-4CE0-A21C-7ABEAFE90FB1}" type="datetime1">
              <a:rPr lang="fr-FR" smtClean="0">
                <a:solidFill>
                  <a:prstClr val="black">
                    <a:tint val="75000"/>
                  </a:prstClr>
                </a:solidFill>
              </a:rPr>
              <a:pPr/>
              <a:t>04/02/2016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DAE86DF-A76B-47AF-ABD0-6083AC12AC7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238849667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694F7B4-1225-4BB8-BFFF-1558BB3E3ED6}" type="datetime1">
              <a:rPr lang="fr-FR" smtClean="0">
                <a:solidFill>
                  <a:prstClr val="black">
                    <a:tint val="75000"/>
                  </a:prstClr>
                </a:solidFill>
              </a:rPr>
              <a:pPr/>
              <a:t>04/02/2016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DAE86DF-A76B-47AF-ABD0-6083AC12AC7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23354194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8BA0842-AC9C-4EA8-928C-F136A9884D93}" type="datetimeFigureOut">
              <a:rPr lang="fr-FR" smtClean="0"/>
              <a:pPr/>
              <a:t>04/02/2016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DAE86DF-A76B-47AF-ABD0-6083AC12AC75}" type="slidenum">
              <a:rPr lang="fr-FR" smtClean="0"/>
              <a:pPr/>
              <a:t>‹N°›</a:t>
            </a:fld>
            <a:endParaRPr lang="fr-FR"/>
          </a:p>
        </p:txBody>
      </p:sp>
    </p:spTree>
    <p:extLst>
      <p:ext uri="{BB962C8B-B14F-4D97-AF65-F5344CB8AC3E}">
        <p14:creationId xmlns:p14="http://schemas.microsoft.com/office/powerpoint/2010/main" xmlns="" val="57744674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DBE67C2-AC0A-4B34-8CB9-D35D25A15E05}" type="datetime1">
              <a:rPr lang="fr-FR" smtClean="0">
                <a:solidFill>
                  <a:prstClr val="black">
                    <a:tint val="75000"/>
                  </a:prstClr>
                </a:solidFill>
              </a:rPr>
              <a:pPr/>
              <a:t>04/02/2016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DAE86DF-A76B-47AF-ABD0-6083AC12AC7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391957839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D267F66-E10D-4EA3-856A-6FBA9C432851}" type="datetime1">
              <a:rPr lang="fr-FR" smtClean="0">
                <a:solidFill>
                  <a:prstClr val="black">
                    <a:tint val="75000"/>
                  </a:prstClr>
                </a:solidFill>
              </a:rPr>
              <a:pPr/>
              <a:t>04/02/2016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DAE86DF-A76B-47AF-ABD0-6083AC12AC7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90127938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1252728"/>
          </a:xfrm>
          <a:prstGeom prst="rect">
            <a:avLst/>
          </a:prstGeom>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BBDCF89-1039-4460-BE4A-22ED779214D2}" type="datetime1">
              <a:rPr lang="fr-FR" smtClean="0">
                <a:solidFill>
                  <a:prstClr val="black">
                    <a:tint val="75000"/>
                  </a:prstClr>
                </a:solidFill>
              </a:rPr>
              <a:pPr/>
              <a:t>04/02/2016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A35A7F-90B0-4260-A989-8958DCE110BC}" type="slidenum">
              <a:rPr lang="en-US" smtClean="0">
                <a:solidFill>
                  <a:prstClr val="black">
                    <a:tint val="75000"/>
                  </a:prstClr>
                </a:solidFill>
              </a:rPr>
              <a:pPr/>
              <a:t>‹N°›</a:t>
            </a:fld>
            <a:endParaRPr lang="en-US">
              <a:solidFill>
                <a:prstClr val="black">
                  <a:tint val="75000"/>
                </a:prstClr>
              </a:solidFill>
            </a:endParaRPr>
          </a:p>
        </p:txBody>
      </p:sp>
      <p:sp>
        <p:nvSpPr>
          <p:cNvPr id="9" name="Content Placeholder 8"/>
          <p:cNvSpPr>
            <a:spLocks noGrp="1"/>
          </p:cNvSpPr>
          <p:nvPr>
            <p:ph sz="quarter" idx="13"/>
          </p:nvPr>
        </p:nvSpPr>
        <p:spPr>
          <a:xfrm>
            <a:off x="676655" y="2679192"/>
            <a:ext cx="3822192" cy="34472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6161067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85800" y="1371600"/>
            <a:ext cx="8001000" cy="1143000"/>
          </a:xfrm>
          <a:prstGeom prst="rect">
            <a:avLst/>
          </a:prstGeom>
        </p:spPr>
        <p:txBody>
          <a:bodyPr/>
          <a:lstStyle/>
          <a:p>
            <a:r>
              <a:rPr lang="fr-FR" dirty="0" smtClean="0"/>
              <a:t>Modifiez le style du titre</a:t>
            </a:r>
            <a:endParaRPr lang="fr-FR" dirty="0"/>
          </a:p>
        </p:txBody>
      </p:sp>
      <p:sp>
        <p:nvSpPr>
          <p:cNvPr id="3" name="Espace réservé du contenu 2"/>
          <p:cNvSpPr>
            <a:spLocks noGrp="1"/>
          </p:cNvSpPr>
          <p:nvPr>
            <p:ph idx="1"/>
          </p:nvPr>
        </p:nvSpPr>
        <p:spPr>
          <a:xfrm>
            <a:off x="685800" y="2590800"/>
            <a:ext cx="8001000" cy="3535363"/>
          </a:xfrm>
          <a:prstGeom prst="rect">
            <a:avLst/>
          </a:prstGeo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14B20A3B-FE46-4B57-80D6-BB2240757768}" type="datetime1">
              <a:rPr lang="fr-FR" smtClean="0">
                <a:solidFill>
                  <a:prstClr val="black">
                    <a:tint val="75000"/>
                  </a:prstClr>
                </a:solidFill>
              </a:rPr>
              <a:pPr/>
              <a:t>04/02/2016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DAE86DF-A76B-47AF-ABD0-6083AC12AC7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79311307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A14CF73F-DA18-4FC2-BEAC-0E82EADE59C4}" type="datetime1">
              <a:rPr lang="fr-FR" smtClean="0">
                <a:solidFill>
                  <a:prstClr val="black">
                    <a:tint val="75000"/>
                  </a:prstClr>
                </a:solidFill>
              </a:rPr>
              <a:pPr/>
              <a:t>04/02/2016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DAE86DF-A76B-47AF-ABD0-6083AC12AC7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408410704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B068C1A-9554-4BA2-BC70-91BBB77A4030}" type="datetime1">
              <a:rPr lang="fr-FR" smtClean="0">
                <a:solidFill>
                  <a:prstClr val="black">
                    <a:tint val="75000"/>
                  </a:prstClr>
                </a:solidFill>
              </a:rPr>
              <a:pPr/>
              <a:t>04/02/2016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DAE86DF-A76B-47AF-ABD0-6083AC12AC7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369772620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A83110F8-52E2-4481-8C54-2A336DE99DE4}" type="datetime1">
              <a:rPr lang="fr-FR" smtClean="0">
                <a:solidFill>
                  <a:prstClr val="black">
                    <a:tint val="75000"/>
                  </a:prstClr>
                </a:solidFill>
              </a:rPr>
              <a:pPr/>
              <a:t>04/02/2016</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3DAE86DF-A76B-47AF-ABD0-6083AC12AC7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294690831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22C8D32B-B085-4C30-A372-1CB96579F193}" type="datetime1">
              <a:rPr lang="fr-FR" smtClean="0">
                <a:solidFill>
                  <a:prstClr val="black">
                    <a:tint val="75000"/>
                  </a:prstClr>
                </a:solidFill>
              </a:rPr>
              <a:pPr/>
              <a:t>04/02/2016</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3DAE86DF-A76B-47AF-ABD0-6083AC12AC7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336708999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C1E231B-630E-4655-AB88-FE6CC94E5B8E}" type="datetime1">
              <a:rPr lang="fr-FR" smtClean="0">
                <a:solidFill>
                  <a:prstClr val="black">
                    <a:tint val="75000"/>
                  </a:prstClr>
                </a:solidFill>
              </a:rPr>
              <a:pPr/>
              <a:t>04/02/2016</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3DAE86DF-A76B-47AF-ABD0-6083AC12AC7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220921934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783BA8E-E634-4CE0-A21C-7ABEAFE90FB1}" type="datetime1">
              <a:rPr lang="fr-FR" smtClean="0">
                <a:solidFill>
                  <a:prstClr val="black">
                    <a:tint val="75000"/>
                  </a:prstClr>
                </a:solidFill>
              </a:rPr>
              <a:pPr/>
              <a:t>04/02/2016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DAE86DF-A76B-47AF-ABD0-6083AC12AC7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78632129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F8BA0842-AC9C-4EA8-928C-F136A9884D93}" type="datetimeFigureOut">
              <a:rPr lang="fr-FR" smtClean="0"/>
              <a:pPr/>
              <a:t>04/02/2016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DAE86DF-A76B-47AF-ABD0-6083AC12AC75}" type="slidenum">
              <a:rPr lang="fr-FR" smtClean="0"/>
              <a:pPr/>
              <a:t>‹N°›</a:t>
            </a:fld>
            <a:endParaRPr lang="fr-FR"/>
          </a:p>
        </p:txBody>
      </p:sp>
    </p:spTree>
    <p:extLst>
      <p:ext uri="{BB962C8B-B14F-4D97-AF65-F5344CB8AC3E}">
        <p14:creationId xmlns:p14="http://schemas.microsoft.com/office/powerpoint/2010/main" xmlns="" val="205903234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694F7B4-1225-4BB8-BFFF-1558BB3E3ED6}" type="datetime1">
              <a:rPr lang="fr-FR" smtClean="0">
                <a:solidFill>
                  <a:prstClr val="black">
                    <a:tint val="75000"/>
                  </a:prstClr>
                </a:solidFill>
              </a:rPr>
              <a:pPr/>
              <a:t>04/02/2016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DAE86DF-A76B-47AF-ABD0-6083AC12AC7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135380006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DBE67C2-AC0A-4B34-8CB9-D35D25A15E05}" type="datetime1">
              <a:rPr lang="fr-FR" smtClean="0">
                <a:solidFill>
                  <a:prstClr val="black">
                    <a:tint val="75000"/>
                  </a:prstClr>
                </a:solidFill>
              </a:rPr>
              <a:pPr/>
              <a:t>04/02/2016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DAE86DF-A76B-47AF-ABD0-6083AC12AC7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190552216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D267F66-E10D-4EA3-856A-6FBA9C432851}" type="datetime1">
              <a:rPr lang="fr-FR" smtClean="0">
                <a:solidFill>
                  <a:prstClr val="black">
                    <a:tint val="75000"/>
                  </a:prstClr>
                </a:solidFill>
              </a:rPr>
              <a:pPr/>
              <a:t>04/02/2016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DAE86DF-A76B-47AF-ABD0-6083AC12AC7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260508283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1252728"/>
          </a:xfrm>
          <a:prstGeom prst="rect">
            <a:avLst/>
          </a:prstGeom>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BBDCF89-1039-4460-BE4A-22ED779214D2}" type="datetime1">
              <a:rPr lang="fr-FR" smtClean="0">
                <a:solidFill>
                  <a:prstClr val="black">
                    <a:tint val="75000"/>
                  </a:prstClr>
                </a:solidFill>
              </a:rPr>
              <a:pPr/>
              <a:t>04/02/2016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A35A7F-90B0-4260-A989-8958DCE110BC}" type="slidenum">
              <a:rPr lang="en-US" smtClean="0">
                <a:solidFill>
                  <a:prstClr val="black">
                    <a:tint val="75000"/>
                  </a:prstClr>
                </a:solidFill>
              </a:rPr>
              <a:pPr/>
              <a:t>‹N°›</a:t>
            </a:fld>
            <a:endParaRPr lang="en-US">
              <a:solidFill>
                <a:prstClr val="black">
                  <a:tint val="75000"/>
                </a:prstClr>
              </a:solidFill>
            </a:endParaRPr>
          </a:p>
        </p:txBody>
      </p:sp>
      <p:sp>
        <p:nvSpPr>
          <p:cNvPr id="9" name="Content Placeholder 8"/>
          <p:cNvSpPr>
            <a:spLocks noGrp="1"/>
          </p:cNvSpPr>
          <p:nvPr>
            <p:ph sz="quarter" idx="13"/>
          </p:nvPr>
        </p:nvSpPr>
        <p:spPr>
          <a:xfrm>
            <a:off x="676655" y="2679192"/>
            <a:ext cx="3822192" cy="34472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0189531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85800" y="1371600"/>
            <a:ext cx="8001000" cy="1143000"/>
          </a:xfrm>
          <a:prstGeom prst="rect">
            <a:avLst/>
          </a:prstGeom>
        </p:spPr>
        <p:txBody>
          <a:bodyPr/>
          <a:lstStyle/>
          <a:p>
            <a:r>
              <a:rPr lang="fr-FR" dirty="0" smtClean="0"/>
              <a:t>Modifiez le style du titre</a:t>
            </a:r>
            <a:endParaRPr lang="fr-FR" dirty="0"/>
          </a:p>
        </p:txBody>
      </p:sp>
      <p:sp>
        <p:nvSpPr>
          <p:cNvPr id="3" name="Espace réservé du contenu 2"/>
          <p:cNvSpPr>
            <a:spLocks noGrp="1"/>
          </p:cNvSpPr>
          <p:nvPr>
            <p:ph idx="1"/>
          </p:nvPr>
        </p:nvSpPr>
        <p:spPr>
          <a:xfrm>
            <a:off x="685800" y="2590800"/>
            <a:ext cx="8001000" cy="3535363"/>
          </a:xfrm>
          <a:prstGeom prst="rect">
            <a:avLst/>
          </a:prstGeo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14B20A3B-FE46-4B57-80D6-BB2240757768}" type="datetime1">
              <a:rPr lang="fr-FR" smtClean="0">
                <a:solidFill>
                  <a:prstClr val="black">
                    <a:tint val="75000"/>
                  </a:prstClr>
                </a:solidFill>
              </a:rPr>
              <a:pPr/>
              <a:t>04/02/2016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DAE86DF-A76B-47AF-ABD0-6083AC12AC7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2577110037"/>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A14CF73F-DA18-4FC2-BEAC-0E82EADE59C4}" type="datetime1">
              <a:rPr lang="fr-FR" smtClean="0">
                <a:solidFill>
                  <a:prstClr val="black">
                    <a:tint val="75000"/>
                  </a:prstClr>
                </a:solidFill>
              </a:rPr>
              <a:pPr/>
              <a:t>04/02/2016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DAE86DF-A76B-47AF-ABD0-6083AC12AC7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190067390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B068C1A-9554-4BA2-BC70-91BBB77A4030}" type="datetime1">
              <a:rPr lang="fr-FR" smtClean="0">
                <a:solidFill>
                  <a:prstClr val="black">
                    <a:tint val="75000"/>
                  </a:prstClr>
                </a:solidFill>
              </a:rPr>
              <a:pPr/>
              <a:t>04/02/2016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DAE86DF-A76B-47AF-ABD0-6083AC12AC7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64457580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A83110F8-52E2-4481-8C54-2A336DE99DE4}" type="datetime1">
              <a:rPr lang="fr-FR" smtClean="0">
                <a:solidFill>
                  <a:prstClr val="black">
                    <a:tint val="75000"/>
                  </a:prstClr>
                </a:solidFill>
              </a:rPr>
              <a:pPr/>
              <a:t>04/02/2016</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3DAE86DF-A76B-47AF-ABD0-6083AC12AC7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315793272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22C8D32B-B085-4C30-A372-1CB96579F193}" type="datetime1">
              <a:rPr lang="fr-FR" smtClean="0">
                <a:solidFill>
                  <a:prstClr val="black">
                    <a:tint val="75000"/>
                  </a:prstClr>
                </a:solidFill>
              </a:rPr>
              <a:pPr/>
              <a:t>04/02/2016</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3DAE86DF-A76B-47AF-ABD0-6083AC12AC7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375969401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C1E231B-630E-4655-AB88-FE6CC94E5B8E}" type="datetime1">
              <a:rPr lang="fr-FR" smtClean="0">
                <a:solidFill>
                  <a:prstClr val="black">
                    <a:tint val="75000"/>
                  </a:prstClr>
                </a:solidFill>
              </a:rPr>
              <a:pPr/>
              <a:t>04/02/2016</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3DAE86DF-A76B-47AF-ABD0-6083AC12AC7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27343983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F8BA0842-AC9C-4EA8-928C-F136A9884D93}" type="datetimeFigureOut">
              <a:rPr lang="fr-FR" smtClean="0"/>
              <a:pPr/>
              <a:t>04/02/2016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DAE86DF-A76B-47AF-ABD0-6083AC12AC75}" type="slidenum">
              <a:rPr lang="fr-FR" smtClean="0"/>
              <a:pPr/>
              <a:t>‹N°›</a:t>
            </a:fld>
            <a:endParaRPr lang="fr-FR"/>
          </a:p>
        </p:txBody>
      </p:sp>
    </p:spTree>
    <p:extLst>
      <p:ext uri="{BB962C8B-B14F-4D97-AF65-F5344CB8AC3E}">
        <p14:creationId xmlns:p14="http://schemas.microsoft.com/office/powerpoint/2010/main" xmlns="" val="2343759813"/>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783BA8E-E634-4CE0-A21C-7ABEAFE90FB1}" type="datetime1">
              <a:rPr lang="fr-FR" smtClean="0">
                <a:solidFill>
                  <a:prstClr val="black">
                    <a:tint val="75000"/>
                  </a:prstClr>
                </a:solidFill>
              </a:rPr>
              <a:pPr/>
              <a:t>04/02/2016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DAE86DF-A76B-47AF-ABD0-6083AC12AC7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368700561"/>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694F7B4-1225-4BB8-BFFF-1558BB3E3ED6}" type="datetime1">
              <a:rPr lang="fr-FR" smtClean="0">
                <a:solidFill>
                  <a:prstClr val="black">
                    <a:tint val="75000"/>
                  </a:prstClr>
                </a:solidFill>
              </a:rPr>
              <a:pPr/>
              <a:t>04/02/2016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DAE86DF-A76B-47AF-ABD0-6083AC12AC7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3767828649"/>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DBE67C2-AC0A-4B34-8CB9-D35D25A15E05}" type="datetime1">
              <a:rPr lang="fr-FR" smtClean="0">
                <a:solidFill>
                  <a:prstClr val="black">
                    <a:tint val="75000"/>
                  </a:prstClr>
                </a:solidFill>
              </a:rPr>
              <a:pPr/>
              <a:t>04/02/2016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DAE86DF-A76B-47AF-ABD0-6083AC12AC7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40549811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D267F66-E10D-4EA3-856A-6FBA9C432851}" type="datetime1">
              <a:rPr lang="fr-FR" smtClean="0">
                <a:solidFill>
                  <a:prstClr val="black">
                    <a:tint val="75000"/>
                  </a:prstClr>
                </a:solidFill>
              </a:rPr>
              <a:pPr/>
              <a:t>04/02/2016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DAE86DF-A76B-47AF-ABD0-6083AC12AC7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814475252"/>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1252728"/>
          </a:xfrm>
          <a:prstGeom prst="rect">
            <a:avLst/>
          </a:prstGeom>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BBDCF89-1039-4460-BE4A-22ED779214D2}" type="datetime1">
              <a:rPr lang="fr-FR" smtClean="0">
                <a:solidFill>
                  <a:prstClr val="black">
                    <a:tint val="75000"/>
                  </a:prstClr>
                </a:solidFill>
              </a:rPr>
              <a:pPr/>
              <a:t>04/02/2016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A35A7F-90B0-4260-A989-8958DCE110BC}" type="slidenum">
              <a:rPr lang="en-US" smtClean="0">
                <a:solidFill>
                  <a:prstClr val="black">
                    <a:tint val="75000"/>
                  </a:prstClr>
                </a:solidFill>
              </a:rPr>
              <a:pPr/>
              <a:t>‹N°›</a:t>
            </a:fld>
            <a:endParaRPr lang="en-US">
              <a:solidFill>
                <a:prstClr val="black">
                  <a:tint val="75000"/>
                </a:prstClr>
              </a:solidFill>
            </a:endParaRPr>
          </a:p>
        </p:txBody>
      </p:sp>
      <p:sp>
        <p:nvSpPr>
          <p:cNvPr id="9" name="Content Placeholder 8"/>
          <p:cNvSpPr>
            <a:spLocks noGrp="1"/>
          </p:cNvSpPr>
          <p:nvPr>
            <p:ph sz="quarter" idx="13"/>
          </p:nvPr>
        </p:nvSpPr>
        <p:spPr>
          <a:xfrm>
            <a:off x="676655" y="2679192"/>
            <a:ext cx="3822192" cy="34472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9109715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85800" y="1371600"/>
            <a:ext cx="8001000" cy="1143000"/>
          </a:xfrm>
          <a:prstGeom prst="rect">
            <a:avLst/>
          </a:prstGeom>
        </p:spPr>
        <p:txBody>
          <a:bodyPr/>
          <a:lstStyle/>
          <a:p>
            <a:r>
              <a:rPr lang="fr-FR" dirty="0" smtClean="0"/>
              <a:t>Modifiez le style du titre</a:t>
            </a:r>
            <a:endParaRPr lang="fr-FR" dirty="0"/>
          </a:p>
        </p:txBody>
      </p:sp>
      <p:sp>
        <p:nvSpPr>
          <p:cNvPr id="3" name="Espace réservé du contenu 2"/>
          <p:cNvSpPr>
            <a:spLocks noGrp="1"/>
          </p:cNvSpPr>
          <p:nvPr>
            <p:ph idx="1"/>
          </p:nvPr>
        </p:nvSpPr>
        <p:spPr>
          <a:xfrm>
            <a:off x="685800" y="2590800"/>
            <a:ext cx="8001000" cy="3535363"/>
          </a:xfrm>
          <a:prstGeom prst="rect">
            <a:avLst/>
          </a:prstGeo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14B20A3B-FE46-4B57-80D6-BB2240757768}" type="datetime1">
              <a:rPr lang="fr-FR" smtClean="0">
                <a:solidFill>
                  <a:prstClr val="black">
                    <a:tint val="75000"/>
                  </a:prstClr>
                </a:solidFill>
              </a:rPr>
              <a:pPr/>
              <a:t>04/02/2016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DAE86DF-A76B-47AF-ABD0-6083AC12AC7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3600151124"/>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A14CF73F-DA18-4FC2-BEAC-0E82EADE59C4}" type="datetime1">
              <a:rPr lang="fr-FR" smtClean="0">
                <a:solidFill>
                  <a:prstClr val="black">
                    <a:tint val="75000"/>
                  </a:prstClr>
                </a:solidFill>
              </a:rPr>
              <a:pPr/>
              <a:t>04/02/2016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DAE86DF-A76B-47AF-ABD0-6083AC12AC7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392222142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B068C1A-9554-4BA2-BC70-91BBB77A4030}" type="datetime1">
              <a:rPr lang="fr-FR" smtClean="0">
                <a:solidFill>
                  <a:prstClr val="black">
                    <a:tint val="75000"/>
                  </a:prstClr>
                </a:solidFill>
              </a:rPr>
              <a:pPr/>
              <a:t>04/02/2016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DAE86DF-A76B-47AF-ABD0-6083AC12AC7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1632524052"/>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A83110F8-52E2-4481-8C54-2A336DE99DE4}" type="datetime1">
              <a:rPr lang="fr-FR" smtClean="0">
                <a:solidFill>
                  <a:prstClr val="black">
                    <a:tint val="75000"/>
                  </a:prstClr>
                </a:solidFill>
              </a:rPr>
              <a:pPr/>
              <a:t>04/02/2016</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3DAE86DF-A76B-47AF-ABD0-6083AC12AC7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3373612887"/>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22C8D32B-B085-4C30-A372-1CB96579F193}" type="datetime1">
              <a:rPr lang="fr-FR" smtClean="0">
                <a:solidFill>
                  <a:prstClr val="black">
                    <a:tint val="75000"/>
                  </a:prstClr>
                </a:solidFill>
              </a:rPr>
              <a:pPr/>
              <a:t>04/02/2016</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3DAE86DF-A76B-47AF-ABD0-6083AC12AC7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80757901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8BA0842-AC9C-4EA8-928C-F136A9884D93}" type="datetimeFigureOut">
              <a:rPr lang="fr-FR" smtClean="0"/>
              <a:pPr/>
              <a:t>04/02/2016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DAE86DF-A76B-47AF-ABD0-6083AC12AC75}" type="slidenum">
              <a:rPr lang="fr-FR" smtClean="0"/>
              <a:pPr/>
              <a:t>‹N°›</a:t>
            </a:fld>
            <a:endParaRPr lang="fr-FR"/>
          </a:p>
        </p:txBody>
      </p:sp>
    </p:spTree>
    <p:extLst>
      <p:ext uri="{BB962C8B-B14F-4D97-AF65-F5344CB8AC3E}">
        <p14:creationId xmlns:p14="http://schemas.microsoft.com/office/powerpoint/2010/main" xmlns="" val="2263690456"/>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C1E231B-630E-4655-AB88-FE6CC94E5B8E}" type="datetime1">
              <a:rPr lang="fr-FR" smtClean="0">
                <a:solidFill>
                  <a:prstClr val="black">
                    <a:tint val="75000"/>
                  </a:prstClr>
                </a:solidFill>
              </a:rPr>
              <a:pPr/>
              <a:t>04/02/2016</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3DAE86DF-A76B-47AF-ABD0-6083AC12AC7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2085207688"/>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783BA8E-E634-4CE0-A21C-7ABEAFE90FB1}" type="datetime1">
              <a:rPr lang="fr-FR" smtClean="0">
                <a:solidFill>
                  <a:prstClr val="black">
                    <a:tint val="75000"/>
                  </a:prstClr>
                </a:solidFill>
              </a:rPr>
              <a:pPr/>
              <a:t>04/02/2016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DAE86DF-A76B-47AF-ABD0-6083AC12AC7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29472043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694F7B4-1225-4BB8-BFFF-1558BB3E3ED6}" type="datetime1">
              <a:rPr lang="fr-FR" smtClean="0">
                <a:solidFill>
                  <a:prstClr val="black">
                    <a:tint val="75000"/>
                  </a:prstClr>
                </a:solidFill>
              </a:rPr>
              <a:pPr/>
              <a:t>04/02/2016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DAE86DF-A76B-47AF-ABD0-6083AC12AC7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12838125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DBE67C2-AC0A-4B34-8CB9-D35D25A15E05}" type="datetime1">
              <a:rPr lang="fr-FR" smtClean="0">
                <a:solidFill>
                  <a:prstClr val="black">
                    <a:tint val="75000"/>
                  </a:prstClr>
                </a:solidFill>
              </a:rPr>
              <a:pPr/>
              <a:t>04/02/2016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DAE86DF-A76B-47AF-ABD0-6083AC12AC7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1171665610"/>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D267F66-E10D-4EA3-856A-6FBA9C432851}" type="datetime1">
              <a:rPr lang="fr-FR" smtClean="0">
                <a:solidFill>
                  <a:prstClr val="black">
                    <a:tint val="75000"/>
                  </a:prstClr>
                </a:solidFill>
              </a:rPr>
              <a:pPr/>
              <a:t>04/02/2016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DAE86DF-A76B-47AF-ABD0-6083AC12AC7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742705068"/>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1252728"/>
          </a:xfrm>
          <a:prstGeom prst="rect">
            <a:avLst/>
          </a:prstGeom>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BBDCF89-1039-4460-BE4A-22ED779214D2}" type="datetime1">
              <a:rPr lang="fr-FR" smtClean="0">
                <a:solidFill>
                  <a:prstClr val="black">
                    <a:tint val="75000"/>
                  </a:prstClr>
                </a:solidFill>
              </a:rPr>
              <a:pPr/>
              <a:t>04/02/2016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A35A7F-90B0-4260-A989-8958DCE110BC}" type="slidenum">
              <a:rPr lang="en-US" smtClean="0">
                <a:solidFill>
                  <a:prstClr val="black">
                    <a:tint val="75000"/>
                  </a:prstClr>
                </a:solidFill>
              </a:rPr>
              <a:pPr/>
              <a:t>‹N°›</a:t>
            </a:fld>
            <a:endParaRPr lang="en-US">
              <a:solidFill>
                <a:prstClr val="black">
                  <a:tint val="75000"/>
                </a:prstClr>
              </a:solidFill>
            </a:endParaRPr>
          </a:p>
        </p:txBody>
      </p:sp>
      <p:sp>
        <p:nvSpPr>
          <p:cNvPr id="9" name="Content Placeholder 8"/>
          <p:cNvSpPr>
            <a:spLocks noGrp="1"/>
          </p:cNvSpPr>
          <p:nvPr>
            <p:ph sz="quarter" idx="13"/>
          </p:nvPr>
        </p:nvSpPr>
        <p:spPr>
          <a:xfrm>
            <a:off x="676655" y="2679192"/>
            <a:ext cx="3822192" cy="34472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530409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8BA0842-AC9C-4EA8-928C-F136A9884D93}" type="datetimeFigureOut">
              <a:rPr lang="fr-FR" smtClean="0"/>
              <a:pPr/>
              <a:t>04/02/2016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DAE86DF-A76B-47AF-ABD0-6083AC12AC75}" type="slidenum">
              <a:rPr lang="fr-FR" smtClean="0"/>
              <a:pPr/>
              <a:t>‹N°›</a:t>
            </a:fld>
            <a:endParaRPr lang="fr-FR"/>
          </a:p>
        </p:txBody>
      </p:sp>
    </p:spTree>
    <p:extLst>
      <p:ext uri="{BB962C8B-B14F-4D97-AF65-F5344CB8AC3E}">
        <p14:creationId xmlns:p14="http://schemas.microsoft.com/office/powerpoint/2010/main" xmlns="" val="10060111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8BA0842-AC9C-4EA8-928C-F136A9884D93}" type="datetimeFigureOut">
              <a:rPr lang="fr-FR" smtClean="0"/>
              <a:pPr/>
              <a:t>04/02/2016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DAE86DF-A76B-47AF-ABD0-6083AC12AC75}" type="slidenum">
              <a:rPr lang="fr-FR" smtClean="0"/>
              <a:pPr/>
              <a:t>‹N°›</a:t>
            </a:fld>
            <a:endParaRPr lang="fr-FR"/>
          </a:p>
        </p:txBody>
      </p:sp>
    </p:spTree>
    <p:extLst>
      <p:ext uri="{BB962C8B-B14F-4D97-AF65-F5344CB8AC3E}">
        <p14:creationId xmlns:p14="http://schemas.microsoft.com/office/powerpoint/2010/main" xmlns="" val="349294258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8BA0842-AC9C-4EA8-928C-F136A9884D93}" type="datetimeFigureOut">
              <a:rPr lang="fr-FR" smtClean="0"/>
              <a:pPr/>
              <a:t>04/02/2016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DAE86DF-A76B-47AF-ABD0-6083AC12AC75}" type="slidenum">
              <a:rPr lang="fr-FR" smtClean="0"/>
              <a:pPr/>
              <a:t>‹N°›</a:t>
            </a:fld>
            <a:endParaRPr lang="fr-FR"/>
          </a:p>
        </p:txBody>
      </p:sp>
    </p:spTree>
    <p:extLst>
      <p:ext uri="{BB962C8B-B14F-4D97-AF65-F5344CB8AC3E}">
        <p14:creationId xmlns:p14="http://schemas.microsoft.com/office/powerpoint/2010/main" xmlns="" val="227680210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5.jpe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6.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5.jpe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5.jpe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6.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image" Target="../media/image5.jpe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image" Target="../media/image6.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5.jpe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BA0842-AC9C-4EA8-928C-F136A9884D93}" type="datetimeFigureOut">
              <a:rPr lang="fr-FR" smtClean="0"/>
              <a:pPr/>
              <a:t>04/02/2016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AE86DF-A76B-47AF-ABD0-6083AC12AC75}" type="slidenum">
              <a:rPr lang="fr-FR" smtClean="0"/>
              <a:pPr/>
              <a:t>‹N°›</a:t>
            </a:fld>
            <a:endParaRPr lang="fr-FR"/>
          </a:p>
        </p:txBody>
      </p:sp>
      <p:cxnSp>
        <p:nvCxnSpPr>
          <p:cNvPr id="12" name="Connecteur droit 11"/>
          <p:cNvCxnSpPr/>
          <p:nvPr userDrawn="1"/>
        </p:nvCxnSpPr>
        <p:spPr>
          <a:xfrm>
            <a:off x="228600" y="1066800"/>
            <a:ext cx="0" cy="5410200"/>
          </a:xfrm>
          <a:prstGeom prst="line">
            <a:avLst/>
          </a:prstGeom>
          <a:ln w="1079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userDrawn="1"/>
        </p:nvCxnSpPr>
        <p:spPr>
          <a:xfrm>
            <a:off x="172840" y="1055368"/>
            <a:ext cx="8534400" cy="1"/>
          </a:xfrm>
          <a:prstGeom prst="line">
            <a:avLst/>
          </a:prstGeom>
          <a:ln w="107950" cmpd="sng">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9" name="Groupe 18"/>
          <p:cNvGrpSpPr/>
          <p:nvPr userDrawn="1"/>
        </p:nvGrpSpPr>
        <p:grpSpPr>
          <a:xfrm>
            <a:off x="314326" y="76200"/>
            <a:ext cx="8256674" cy="817562"/>
            <a:chOff x="314326" y="76200"/>
            <a:chExt cx="8256674" cy="817562"/>
          </a:xfrm>
        </p:grpSpPr>
        <p:pic>
          <p:nvPicPr>
            <p:cNvPr id="13" name="Picture 4" descr="USAID_logo_brief"/>
            <p:cNvPicPr/>
            <p:nvPr userDrawn="1"/>
          </p:nvPicPr>
          <p:blipFill>
            <a:blip r:embed="rId12" cstate="print">
              <a:extLst>
                <a:ext uri="{28A0092B-C50C-407E-A947-70E740481C1C}">
                  <a14:useLocalDpi xmlns:a14="http://schemas.microsoft.com/office/drawing/2010/main" xmlns="" val="0"/>
                </a:ext>
              </a:extLst>
            </a:blip>
            <a:srcRect/>
            <a:stretch>
              <a:fillRect/>
            </a:stretch>
          </p:blipFill>
          <p:spPr bwMode="auto">
            <a:xfrm>
              <a:off x="314326" y="122082"/>
              <a:ext cx="1438274" cy="487518"/>
            </a:xfrm>
            <a:prstGeom prst="rect">
              <a:avLst/>
            </a:prstGeom>
            <a:noFill/>
            <a:ln>
              <a:noFill/>
            </a:ln>
          </p:spPr>
        </p:pic>
        <p:pic>
          <p:nvPicPr>
            <p:cNvPr id="15" name="Picture 3" descr="Logo Partenaires-07 - Copie"/>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7239000" y="76200"/>
              <a:ext cx="1332000" cy="52470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pic>
        <p:sp>
          <p:nvSpPr>
            <p:cNvPr id="16" name="Text Box 3"/>
            <p:cNvSpPr txBox="1">
              <a:spLocks noChangeArrowheads="1"/>
            </p:cNvSpPr>
            <p:nvPr userDrawn="1"/>
          </p:nvSpPr>
          <p:spPr bwMode="auto">
            <a:xfrm>
              <a:off x="314326" y="609600"/>
              <a:ext cx="8256673" cy="284162"/>
            </a:xfrm>
            <a:prstGeom prst="rect">
              <a:avLst/>
            </a:prstGeom>
            <a:solidFill>
              <a:srgbClr val="FFFFFF"/>
            </a:solidFill>
            <a:ln>
              <a:noFill/>
            </a:ln>
            <a:effectLst/>
            <a:extLst>
              <a:ext uri="{91240B29-F687-4F45-9708-019B960494DF}">
                <a14:hiddenLine xmlns:a14="http://schemas.microsoft.com/office/drawing/2010/main" xmlns="" w="0"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600"/>
                </a:spcAft>
                <a:buClrTx/>
                <a:buSzTx/>
                <a:buFontTx/>
                <a:buNone/>
                <a:tabLst/>
              </a:pPr>
              <a:r>
                <a:rPr kumimoji="0" lang="fr-FR" sz="1800" b="1" i="0" u="none" strike="noStrike" cap="none" normalizeH="0" baseline="0" dirty="0" smtClean="0">
                  <a:ln>
                    <a:noFill/>
                  </a:ln>
                  <a:solidFill>
                    <a:srgbClr val="1F497D"/>
                  </a:solidFill>
                  <a:effectLst/>
                  <a:latin typeface="Calibri" pitchFamily="34" charset="0"/>
                  <a:cs typeface="Arial" pitchFamily="34" charset="0"/>
                </a:rPr>
                <a:t>West </a:t>
              </a:r>
              <a:r>
                <a:rPr kumimoji="0" lang="fr-FR" sz="1800" b="1" i="0" u="none" strike="noStrike" cap="none" normalizeH="0" baseline="0" dirty="0" err="1" smtClean="0">
                  <a:ln>
                    <a:noFill/>
                  </a:ln>
                  <a:solidFill>
                    <a:srgbClr val="1F497D"/>
                  </a:solidFill>
                  <a:effectLst/>
                  <a:latin typeface="Calibri" pitchFamily="34" charset="0"/>
                  <a:cs typeface="Arial" pitchFamily="34" charset="0"/>
                </a:rPr>
                <a:t>Africa</a:t>
              </a:r>
              <a:r>
                <a:rPr kumimoji="0" lang="fr-FR" sz="1800" b="1" i="0" u="none" strike="noStrike" cap="none" normalizeH="0" baseline="0" dirty="0" smtClean="0">
                  <a:ln>
                    <a:noFill/>
                  </a:ln>
                  <a:solidFill>
                    <a:srgbClr val="1F497D"/>
                  </a:solidFill>
                  <a:effectLst/>
                  <a:latin typeface="Calibri" pitchFamily="34" charset="0"/>
                  <a:cs typeface="Arial" pitchFamily="34" charset="0"/>
                </a:rPr>
                <a:t> Water </a:t>
              </a:r>
              <a:r>
                <a:rPr kumimoji="0" lang="fr-FR" sz="1800" b="1" i="0" u="none" strike="noStrike" cap="none" normalizeH="0" baseline="0" dirty="0" err="1" smtClean="0">
                  <a:ln>
                    <a:noFill/>
                  </a:ln>
                  <a:solidFill>
                    <a:srgbClr val="1F497D"/>
                  </a:solidFill>
                  <a:effectLst/>
                  <a:latin typeface="Calibri" pitchFamily="34" charset="0"/>
                  <a:cs typeface="Arial" pitchFamily="34" charset="0"/>
                </a:rPr>
                <a:t>Supply</a:t>
              </a:r>
              <a:r>
                <a:rPr kumimoji="0" lang="fr-FR" sz="1800" b="1" i="0" u="none" strike="noStrike" cap="none" normalizeH="0" baseline="0" dirty="0" smtClean="0">
                  <a:ln>
                    <a:noFill/>
                  </a:ln>
                  <a:solidFill>
                    <a:srgbClr val="1F497D"/>
                  </a:solidFill>
                  <a:effectLst/>
                  <a:latin typeface="Calibri" pitchFamily="34" charset="0"/>
                  <a:cs typeface="Arial" pitchFamily="34" charset="0"/>
                </a:rPr>
                <a:t>, </a:t>
              </a:r>
              <a:r>
                <a:rPr kumimoji="0" lang="fr-FR" sz="1800" b="1" i="0" u="none" strike="noStrike" cap="none" normalizeH="0" baseline="0" dirty="0" err="1" smtClean="0">
                  <a:ln>
                    <a:noFill/>
                  </a:ln>
                  <a:solidFill>
                    <a:srgbClr val="1F497D"/>
                  </a:solidFill>
                  <a:effectLst/>
                  <a:latin typeface="Calibri" pitchFamily="34" charset="0"/>
                  <a:cs typeface="Arial" pitchFamily="34" charset="0"/>
                </a:rPr>
                <a:t>Sanitation</a:t>
              </a:r>
              <a:r>
                <a:rPr kumimoji="0" lang="fr-FR" sz="1800" b="1" i="0" u="none" strike="noStrike" cap="none" normalizeH="0" baseline="0" dirty="0" smtClean="0">
                  <a:ln>
                    <a:noFill/>
                  </a:ln>
                  <a:solidFill>
                    <a:srgbClr val="1F497D"/>
                  </a:solidFill>
                  <a:effectLst/>
                  <a:latin typeface="Calibri" pitchFamily="34" charset="0"/>
                  <a:cs typeface="Arial" pitchFamily="34" charset="0"/>
                </a:rPr>
                <a:t>, and </a:t>
              </a:r>
              <a:r>
                <a:rPr kumimoji="0" lang="fr-FR" sz="1800" b="1" i="0" u="none" strike="noStrike" cap="none" normalizeH="0" baseline="0" dirty="0" err="1" smtClean="0">
                  <a:ln>
                    <a:noFill/>
                  </a:ln>
                  <a:solidFill>
                    <a:srgbClr val="1F497D"/>
                  </a:solidFill>
                  <a:effectLst/>
                  <a:latin typeface="Calibri" pitchFamily="34" charset="0"/>
                  <a:cs typeface="Arial" pitchFamily="34" charset="0"/>
                </a:rPr>
                <a:t>Hygiene</a:t>
              </a:r>
              <a:r>
                <a:rPr kumimoji="0" lang="fr-FR" sz="1800" b="1" i="0" u="none" strike="noStrike" cap="none" normalizeH="0" baseline="0" dirty="0" smtClean="0">
                  <a:ln>
                    <a:noFill/>
                  </a:ln>
                  <a:solidFill>
                    <a:srgbClr val="1F497D"/>
                  </a:solidFill>
                  <a:effectLst/>
                  <a:latin typeface="Calibri" pitchFamily="34" charset="0"/>
                  <a:cs typeface="Arial" pitchFamily="34" charset="0"/>
                </a:rPr>
                <a:t> Program (USAID WA-WASH)</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7" name="Picture 2"/>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3886200" y="129698"/>
              <a:ext cx="1524000" cy="55610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pic>
      </p:grpSp>
    </p:spTree>
    <p:extLst>
      <p:ext uri="{BB962C8B-B14F-4D97-AF65-F5344CB8AC3E}">
        <p14:creationId xmlns:p14="http://schemas.microsoft.com/office/powerpoint/2010/main" xmlns="" val="23163338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BA0842-AC9C-4EA8-928C-F136A9884D93}" type="datetimeFigureOut">
              <a:rPr lang="fr-FR" smtClean="0">
                <a:solidFill>
                  <a:prstClr val="black">
                    <a:tint val="75000"/>
                  </a:prstClr>
                </a:solidFill>
              </a:rPr>
              <a:pPr/>
              <a:t>04/02/2016</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AE86DF-A76B-47AF-ABD0-6083AC12AC75}" type="slidenum">
              <a:rPr lang="fr-FR" smtClean="0">
                <a:solidFill>
                  <a:prstClr val="black">
                    <a:tint val="75000"/>
                  </a:prstClr>
                </a:solidFill>
              </a:rPr>
              <a:pPr/>
              <a:t>‹N°›</a:t>
            </a:fld>
            <a:endParaRPr lang="fr-FR">
              <a:solidFill>
                <a:prstClr val="black">
                  <a:tint val="75000"/>
                </a:prstClr>
              </a:solidFill>
            </a:endParaRPr>
          </a:p>
        </p:txBody>
      </p:sp>
      <p:pic>
        <p:nvPicPr>
          <p:cNvPr id="8" name="Picture 4" descr="GLOWS-Horiz"/>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6945566" y="95250"/>
            <a:ext cx="1609274" cy="643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4" descr="USAID_logo_brief"/>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457200" y="203518"/>
            <a:ext cx="1840865" cy="534994"/>
          </a:xfrm>
          <a:prstGeom prst="rect">
            <a:avLst/>
          </a:prstGeom>
          <a:noFill/>
          <a:ln>
            <a:noFill/>
          </a:ln>
        </p:spPr>
      </p:pic>
      <p:sp>
        <p:nvSpPr>
          <p:cNvPr id="10" name="Title 1"/>
          <p:cNvSpPr txBox="1">
            <a:spLocks/>
          </p:cNvSpPr>
          <p:nvPr/>
        </p:nvSpPr>
        <p:spPr>
          <a:xfrm>
            <a:off x="2319931" y="199078"/>
            <a:ext cx="3352800" cy="5394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rgbClr val="1F497D"/>
                </a:solidFill>
              </a:rPr>
              <a:t>WEST AFRICA WATER SUPPLY, SANITATION</a:t>
            </a:r>
          </a:p>
          <a:p>
            <a:r>
              <a:rPr lang="en-US" sz="1400" b="1" dirty="0" smtClean="0">
                <a:solidFill>
                  <a:srgbClr val="1F497D"/>
                </a:solidFill>
              </a:rPr>
              <a:t>AND HYGIENE (WA-WASH) PROGRAM</a:t>
            </a:r>
            <a:endParaRPr lang="en-US" sz="1400" dirty="0">
              <a:solidFill>
                <a:srgbClr val="1F497D"/>
              </a:solidFill>
            </a:endParaRPr>
          </a:p>
        </p:txBody>
      </p:sp>
      <p:cxnSp>
        <p:nvCxnSpPr>
          <p:cNvPr id="12" name="Connecteur droit 11"/>
          <p:cNvCxnSpPr/>
          <p:nvPr/>
        </p:nvCxnSpPr>
        <p:spPr>
          <a:xfrm rot="16200000" flipH="1">
            <a:off x="-2953102" y="3857600"/>
            <a:ext cx="6000768" cy="32"/>
          </a:xfrm>
          <a:prstGeom prst="line">
            <a:avLst/>
          </a:prstGeom>
          <a:ln w="1143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15798" y="857232"/>
            <a:ext cx="9159798" cy="1588"/>
          </a:xfrm>
          <a:prstGeom prst="line">
            <a:avLst/>
          </a:prstGeom>
          <a:ln w="107950" cmpd="sng">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Connecteur droit 11"/>
          <p:cNvCxnSpPr/>
          <p:nvPr/>
        </p:nvCxnSpPr>
        <p:spPr>
          <a:xfrm>
            <a:off x="2398645" y="316395"/>
            <a:ext cx="0" cy="3048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788257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932D5-3B1A-4668-9E01-EF83CEBB152E}" type="datetime1">
              <a:rPr lang="fr-FR" smtClean="0">
                <a:solidFill>
                  <a:prstClr val="black">
                    <a:tint val="75000"/>
                  </a:prstClr>
                </a:solidFill>
              </a:rPr>
              <a:pPr/>
              <a:t>04/02/2016</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AE86DF-A76B-47AF-ABD0-6083AC12AC75}" type="slidenum">
              <a:rPr lang="fr-FR" smtClean="0">
                <a:solidFill>
                  <a:prstClr val="black">
                    <a:tint val="75000"/>
                  </a:prstClr>
                </a:solidFill>
              </a:rPr>
              <a:pPr/>
              <a:t>‹N°›</a:t>
            </a:fld>
            <a:endParaRPr lang="fr-FR">
              <a:solidFill>
                <a:prstClr val="black">
                  <a:tint val="75000"/>
                </a:prstClr>
              </a:solidFill>
            </a:endParaRPr>
          </a:p>
        </p:txBody>
      </p:sp>
      <p:pic>
        <p:nvPicPr>
          <p:cNvPr id="8" name="Picture 4" descr="GLOWS-Horiz"/>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6945566" y="95250"/>
            <a:ext cx="1609274" cy="643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4" descr="USAID_logo_brief"/>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457200" y="203518"/>
            <a:ext cx="1840865" cy="534994"/>
          </a:xfrm>
          <a:prstGeom prst="rect">
            <a:avLst/>
          </a:prstGeom>
          <a:noFill/>
          <a:ln>
            <a:noFill/>
          </a:ln>
        </p:spPr>
      </p:pic>
      <p:sp>
        <p:nvSpPr>
          <p:cNvPr id="10" name="Title 1"/>
          <p:cNvSpPr txBox="1">
            <a:spLocks/>
          </p:cNvSpPr>
          <p:nvPr/>
        </p:nvSpPr>
        <p:spPr>
          <a:xfrm>
            <a:off x="2319931" y="199078"/>
            <a:ext cx="3352800" cy="5394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rgbClr val="1F497D"/>
                </a:solidFill>
              </a:rPr>
              <a:t>WEST AFRICA WATER SUPPLY, SANITATION</a:t>
            </a:r>
          </a:p>
          <a:p>
            <a:pPr>
              <a:defRPr/>
            </a:pPr>
            <a:r>
              <a:rPr lang="en-US" sz="1400" b="1" dirty="0" smtClean="0">
                <a:solidFill>
                  <a:srgbClr val="1F497D"/>
                </a:solidFill>
              </a:rPr>
              <a:t>AND HYGIENE PROGRAM</a:t>
            </a:r>
            <a:r>
              <a:rPr lang="en-US" sz="1400" dirty="0" smtClean="0">
                <a:solidFill>
                  <a:srgbClr val="1F497D"/>
                </a:solidFill>
              </a:rPr>
              <a:t> </a:t>
            </a:r>
            <a:r>
              <a:rPr lang="en-US" sz="1400" b="1" dirty="0" smtClean="0">
                <a:solidFill>
                  <a:srgbClr val="1F497D"/>
                </a:solidFill>
              </a:rPr>
              <a:t>(WA-WASH)</a:t>
            </a:r>
            <a:endParaRPr lang="en-US" sz="1400" dirty="0">
              <a:solidFill>
                <a:srgbClr val="1F497D"/>
              </a:solidFill>
            </a:endParaRPr>
          </a:p>
        </p:txBody>
      </p:sp>
      <p:cxnSp>
        <p:nvCxnSpPr>
          <p:cNvPr id="12" name="Connecteur droit 11"/>
          <p:cNvCxnSpPr/>
          <p:nvPr/>
        </p:nvCxnSpPr>
        <p:spPr>
          <a:xfrm rot="16200000" flipH="1">
            <a:off x="-2953102" y="3857600"/>
            <a:ext cx="6000768" cy="32"/>
          </a:xfrm>
          <a:prstGeom prst="line">
            <a:avLst/>
          </a:prstGeom>
          <a:ln w="1143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15798" y="857232"/>
            <a:ext cx="9159798" cy="1588"/>
          </a:xfrm>
          <a:prstGeom prst="line">
            <a:avLst/>
          </a:prstGeom>
          <a:ln w="107950" cmpd="sng">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Connecteur droit 11"/>
          <p:cNvCxnSpPr/>
          <p:nvPr/>
        </p:nvCxnSpPr>
        <p:spPr>
          <a:xfrm>
            <a:off x="2398645" y="316395"/>
            <a:ext cx="0" cy="3048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94286692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932D5-3B1A-4668-9E01-EF83CEBB152E}" type="datetime1">
              <a:rPr lang="fr-FR" smtClean="0">
                <a:solidFill>
                  <a:prstClr val="black">
                    <a:tint val="75000"/>
                  </a:prstClr>
                </a:solidFill>
              </a:rPr>
              <a:pPr/>
              <a:t>04/02/2016</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AE86DF-A76B-47AF-ABD0-6083AC12AC75}" type="slidenum">
              <a:rPr lang="fr-FR" smtClean="0">
                <a:solidFill>
                  <a:prstClr val="black">
                    <a:tint val="75000"/>
                  </a:prstClr>
                </a:solidFill>
              </a:rPr>
              <a:pPr/>
              <a:t>‹N°›</a:t>
            </a:fld>
            <a:endParaRPr lang="fr-FR">
              <a:solidFill>
                <a:prstClr val="black">
                  <a:tint val="75000"/>
                </a:prstClr>
              </a:solidFill>
            </a:endParaRPr>
          </a:p>
        </p:txBody>
      </p:sp>
      <p:pic>
        <p:nvPicPr>
          <p:cNvPr id="8" name="Picture 4" descr="GLOWS-Horiz"/>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6945566" y="95250"/>
            <a:ext cx="1609274" cy="643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4" descr="USAID_logo_brief"/>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457200" y="203518"/>
            <a:ext cx="1840865" cy="534994"/>
          </a:xfrm>
          <a:prstGeom prst="rect">
            <a:avLst/>
          </a:prstGeom>
          <a:noFill/>
          <a:ln>
            <a:noFill/>
          </a:ln>
        </p:spPr>
      </p:pic>
      <p:sp>
        <p:nvSpPr>
          <p:cNvPr id="10" name="Title 1"/>
          <p:cNvSpPr txBox="1">
            <a:spLocks/>
          </p:cNvSpPr>
          <p:nvPr/>
        </p:nvSpPr>
        <p:spPr>
          <a:xfrm>
            <a:off x="2319931" y="199078"/>
            <a:ext cx="3352800" cy="5394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rgbClr val="1F497D"/>
                </a:solidFill>
              </a:rPr>
              <a:t>WEST AFRICA WATER SUPPLY, SANITATION</a:t>
            </a:r>
          </a:p>
          <a:p>
            <a:pPr>
              <a:defRPr/>
            </a:pPr>
            <a:r>
              <a:rPr lang="en-US" sz="1400" b="1" dirty="0" smtClean="0">
                <a:solidFill>
                  <a:srgbClr val="1F497D"/>
                </a:solidFill>
              </a:rPr>
              <a:t>AND HYGIENE PROGRAM</a:t>
            </a:r>
            <a:r>
              <a:rPr lang="en-US" sz="1400" dirty="0" smtClean="0">
                <a:solidFill>
                  <a:srgbClr val="1F497D"/>
                </a:solidFill>
              </a:rPr>
              <a:t> </a:t>
            </a:r>
            <a:r>
              <a:rPr lang="en-US" sz="1400" b="1" dirty="0" smtClean="0">
                <a:solidFill>
                  <a:srgbClr val="1F497D"/>
                </a:solidFill>
              </a:rPr>
              <a:t>(WA-WASH)</a:t>
            </a:r>
            <a:endParaRPr lang="en-US" sz="1400" dirty="0">
              <a:solidFill>
                <a:srgbClr val="1F497D"/>
              </a:solidFill>
            </a:endParaRPr>
          </a:p>
        </p:txBody>
      </p:sp>
      <p:cxnSp>
        <p:nvCxnSpPr>
          <p:cNvPr id="12" name="Connecteur droit 11"/>
          <p:cNvCxnSpPr/>
          <p:nvPr/>
        </p:nvCxnSpPr>
        <p:spPr>
          <a:xfrm rot="16200000" flipH="1">
            <a:off x="-2953102" y="3857600"/>
            <a:ext cx="6000768" cy="32"/>
          </a:xfrm>
          <a:prstGeom prst="line">
            <a:avLst/>
          </a:prstGeom>
          <a:ln w="1143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15798" y="857232"/>
            <a:ext cx="9159798" cy="1588"/>
          </a:xfrm>
          <a:prstGeom prst="line">
            <a:avLst/>
          </a:prstGeom>
          <a:ln w="107950" cmpd="sng">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Connecteur droit 11"/>
          <p:cNvCxnSpPr/>
          <p:nvPr/>
        </p:nvCxnSpPr>
        <p:spPr>
          <a:xfrm>
            <a:off x="2398645" y="316395"/>
            <a:ext cx="0" cy="3048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6301330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932D5-3B1A-4668-9E01-EF83CEBB152E}" type="datetime1">
              <a:rPr lang="fr-FR" smtClean="0">
                <a:solidFill>
                  <a:prstClr val="black">
                    <a:tint val="75000"/>
                  </a:prstClr>
                </a:solidFill>
              </a:rPr>
              <a:pPr/>
              <a:t>04/02/2016</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AE86DF-A76B-47AF-ABD0-6083AC12AC75}" type="slidenum">
              <a:rPr lang="fr-FR" smtClean="0">
                <a:solidFill>
                  <a:prstClr val="black">
                    <a:tint val="75000"/>
                  </a:prstClr>
                </a:solidFill>
              </a:rPr>
              <a:pPr/>
              <a:t>‹N°›</a:t>
            </a:fld>
            <a:endParaRPr lang="fr-FR">
              <a:solidFill>
                <a:prstClr val="black">
                  <a:tint val="75000"/>
                </a:prstClr>
              </a:solidFill>
            </a:endParaRPr>
          </a:p>
        </p:txBody>
      </p:sp>
      <p:pic>
        <p:nvPicPr>
          <p:cNvPr id="8" name="Picture 4" descr="GLOWS-Horiz"/>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6945566" y="95250"/>
            <a:ext cx="1609274" cy="643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4" descr="USAID_logo_brief"/>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457200" y="203518"/>
            <a:ext cx="1840865" cy="534994"/>
          </a:xfrm>
          <a:prstGeom prst="rect">
            <a:avLst/>
          </a:prstGeom>
          <a:noFill/>
          <a:ln>
            <a:noFill/>
          </a:ln>
        </p:spPr>
      </p:pic>
      <p:sp>
        <p:nvSpPr>
          <p:cNvPr id="10" name="Title 1"/>
          <p:cNvSpPr txBox="1">
            <a:spLocks/>
          </p:cNvSpPr>
          <p:nvPr/>
        </p:nvSpPr>
        <p:spPr>
          <a:xfrm>
            <a:off x="2319931" y="199078"/>
            <a:ext cx="3352800" cy="5394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rgbClr val="1F497D"/>
                </a:solidFill>
              </a:rPr>
              <a:t>WEST AFRICA WATER SUPPLY, SANITATION</a:t>
            </a:r>
          </a:p>
          <a:p>
            <a:pPr>
              <a:defRPr/>
            </a:pPr>
            <a:r>
              <a:rPr lang="en-US" sz="1400" b="1" dirty="0" smtClean="0">
                <a:solidFill>
                  <a:srgbClr val="1F497D"/>
                </a:solidFill>
              </a:rPr>
              <a:t>AND HYGIENE PROGRAM</a:t>
            </a:r>
            <a:r>
              <a:rPr lang="en-US" sz="1400" dirty="0" smtClean="0">
                <a:solidFill>
                  <a:srgbClr val="1F497D"/>
                </a:solidFill>
              </a:rPr>
              <a:t> </a:t>
            </a:r>
            <a:r>
              <a:rPr lang="en-US" sz="1400" b="1" dirty="0" smtClean="0">
                <a:solidFill>
                  <a:srgbClr val="1F497D"/>
                </a:solidFill>
              </a:rPr>
              <a:t>(WA-WASH)</a:t>
            </a:r>
            <a:endParaRPr lang="en-US" sz="1400" dirty="0">
              <a:solidFill>
                <a:srgbClr val="1F497D"/>
              </a:solidFill>
            </a:endParaRPr>
          </a:p>
        </p:txBody>
      </p:sp>
      <p:cxnSp>
        <p:nvCxnSpPr>
          <p:cNvPr id="12" name="Connecteur droit 11"/>
          <p:cNvCxnSpPr/>
          <p:nvPr/>
        </p:nvCxnSpPr>
        <p:spPr>
          <a:xfrm rot="16200000" flipH="1">
            <a:off x="-2953102" y="3857600"/>
            <a:ext cx="6000768" cy="32"/>
          </a:xfrm>
          <a:prstGeom prst="line">
            <a:avLst/>
          </a:prstGeom>
          <a:ln w="1143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15798" y="857232"/>
            <a:ext cx="9159798" cy="1588"/>
          </a:xfrm>
          <a:prstGeom prst="line">
            <a:avLst/>
          </a:prstGeom>
          <a:ln w="107950" cmpd="sng">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Connecteur droit 11"/>
          <p:cNvCxnSpPr/>
          <p:nvPr/>
        </p:nvCxnSpPr>
        <p:spPr>
          <a:xfrm>
            <a:off x="2398645" y="316395"/>
            <a:ext cx="0" cy="3048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9410450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932D5-3B1A-4668-9E01-EF83CEBB152E}" type="datetime1">
              <a:rPr lang="fr-FR" smtClean="0">
                <a:solidFill>
                  <a:prstClr val="black">
                    <a:tint val="75000"/>
                  </a:prstClr>
                </a:solidFill>
              </a:rPr>
              <a:pPr/>
              <a:t>04/02/2016</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AE86DF-A76B-47AF-ABD0-6083AC12AC75}" type="slidenum">
              <a:rPr lang="fr-FR" smtClean="0">
                <a:solidFill>
                  <a:prstClr val="black">
                    <a:tint val="75000"/>
                  </a:prstClr>
                </a:solidFill>
              </a:rPr>
              <a:pPr/>
              <a:t>‹N°›</a:t>
            </a:fld>
            <a:endParaRPr lang="fr-FR">
              <a:solidFill>
                <a:prstClr val="black">
                  <a:tint val="75000"/>
                </a:prstClr>
              </a:solidFill>
            </a:endParaRPr>
          </a:p>
        </p:txBody>
      </p:sp>
      <p:pic>
        <p:nvPicPr>
          <p:cNvPr id="8" name="Picture 4" descr="GLOWS-Horiz"/>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6945566" y="95250"/>
            <a:ext cx="1609274" cy="643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4" descr="USAID_logo_brief"/>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457200" y="203518"/>
            <a:ext cx="1840865" cy="534994"/>
          </a:xfrm>
          <a:prstGeom prst="rect">
            <a:avLst/>
          </a:prstGeom>
          <a:noFill/>
          <a:ln>
            <a:noFill/>
          </a:ln>
        </p:spPr>
      </p:pic>
      <p:sp>
        <p:nvSpPr>
          <p:cNvPr id="10" name="Title 1"/>
          <p:cNvSpPr txBox="1">
            <a:spLocks/>
          </p:cNvSpPr>
          <p:nvPr/>
        </p:nvSpPr>
        <p:spPr>
          <a:xfrm>
            <a:off x="2319931" y="199078"/>
            <a:ext cx="3352800" cy="5394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rgbClr val="1F497D"/>
                </a:solidFill>
              </a:rPr>
              <a:t>WEST AFRICA WATER SUPPLY, SANITATION</a:t>
            </a:r>
          </a:p>
          <a:p>
            <a:pPr>
              <a:defRPr/>
            </a:pPr>
            <a:r>
              <a:rPr lang="en-US" sz="1400" b="1" dirty="0" smtClean="0">
                <a:solidFill>
                  <a:srgbClr val="1F497D"/>
                </a:solidFill>
              </a:rPr>
              <a:t>AND HYGIENE PROGRAM</a:t>
            </a:r>
            <a:r>
              <a:rPr lang="en-US" sz="1400" dirty="0" smtClean="0">
                <a:solidFill>
                  <a:srgbClr val="1F497D"/>
                </a:solidFill>
              </a:rPr>
              <a:t> </a:t>
            </a:r>
            <a:r>
              <a:rPr lang="en-US" sz="1400" b="1" dirty="0" smtClean="0">
                <a:solidFill>
                  <a:srgbClr val="1F497D"/>
                </a:solidFill>
              </a:rPr>
              <a:t>(WA-WASH)</a:t>
            </a:r>
            <a:endParaRPr lang="en-US" sz="1400" dirty="0">
              <a:solidFill>
                <a:srgbClr val="1F497D"/>
              </a:solidFill>
            </a:endParaRPr>
          </a:p>
        </p:txBody>
      </p:sp>
      <p:cxnSp>
        <p:nvCxnSpPr>
          <p:cNvPr id="12" name="Connecteur droit 11"/>
          <p:cNvCxnSpPr/>
          <p:nvPr/>
        </p:nvCxnSpPr>
        <p:spPr>
          <a:xfrm rot="16200000" flipH="1">
            <a:off x="-2953102" y="3857600"/>
            <a:ext cx="6000768" cy="32"/>
          </a:xfrm>
          <a:prstGeom prst="line">
            <a:avLst/>
          </a:prstGeom>
          <a:ln w="1143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15798" y="857232"/>
            <a:ext cx="9159798" cy="1588"/>
          </a:xfrm>
          <a:prstGeom prst="line">
            <a:avLst/>
          </a:prstGeom>
          <a:ln w="107950" cmpd="sng">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Connecteur droit 11"/>
          <p:cNvCxnSpPr/>
          <p:nvPr/>
        </p:nvCxnSpPr>
        <p:spPr>
          <a:xfrm>
            <a:off x="2398645" y="316395"/>
            <a:ext cx="0" cy="3048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3436788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304800" y="2667000"/>
            <a:ext cx="8686800" cy="2057400"/>
          </a:xfrm>
          <a:prstGeom prst="rect">
            <a:avLst/>
          </a:prstGeom>
          <a:solidFill>
            <a:schemeClr val="bg1"/>
          </a:solidFill>
          <a:ln w="34925" cmpd="thinThick">
            <a:solidFill>
              <a:schemeClr val="bg1"/>
            </a:solidFill>
          </a:ln>
        </p:spPr>
        <p:txBody>
          <a:bodyPr anchor="t">
            <a:no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lnSpc>
                <a:spcPct val="150000"/>
              </a:lnSpc>
            </a:pPr>
            <a:r>
              <a:rPr lang="fr-FR" sz="2800" dirty="0" smtClean="0">
                <a:latin typeface="+mn-lt"/>
                <a:ea typeface="+mn-ea"/>
                <a:cs typeface="+mn-cs"/>
              </a:rPr>
              <a:t>mécanismes de pérennisation du suivi-évaluation communal des services publics d’eau potable</a:t>
            </a:r>
            <a:endParaRPr lang="fr-FR" sz="2800" dirty="0">
              <a:latin typeface="+mn-lt"/>
              <a:ea typeface="+mn-ea"/>
              <a:cs typeface="+mn-cs"/>
            </a:endParaRPr>
          </a:p>
        </p:txBody>
      </p:sp>
    </p:spTree>
    <p:extLst>
      <p:ext uri="{BB962C8B-B14F-4D97-AF65-F5344CB8AC3E}">
        <p14:creationId xmlns:p14="http://schemas.microsoft.com/office/powerpoint/2010/main" xmlns="" val="35838715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2000" y="1219200"/>
            <a:ext cx="8001000" cy="533400"/>
          </a:xfrm>
        </p:spPr>
        <p:txBody>
          <a:bodyPr/>
          <a:lstStyle/>
          <a:p>
            <a:r>
              <a:rPr lang="fr-FR" sz="2800" b="1" dirty="0"/>
              <a:t>Mise en place du dispositif opérationnel</a:t>
            </a:r>
          </a:p>
        </p:txBody>
      </p:sp>
      <p:sp>
        <p:nvSpPr>
          <p:cNvPr id="4" name="Espace réservé du contenu 2"/>
          <p:cNvSpPr>
            <a:spLocks noGrp="1"/>
          </p:cNvSpPr>
          <p:nvPr>
            <p:ph idx="1"/>
          </p:nvPr>
        </p:nvSpPr>
        <p:spPr>
          <a:xfrm>
            <a:off x="304800" y="1752600"/>
            <a:ext cx="8686800" cy="4648200"/>
          </a:xfrm>
        </p:spPr>
        <p:txBody>
          <a:bodyPr>
            <a:normAutofit fontScale="92500" lnSpcReduction="20000"/>
          </a:bodyPr>
          <a:lstStyle/>
          <a:p>
            <a:pPr marL="0" indent="0" algn="just">
              <a:buNone/>
            </a:pPr>
            <a:r>
              <a:rPr lang="fr-FR" dirty="0" smtClean="0"/>
              <a:t>Des membres de CCEA ont été désigné pour accompagner le processus dont:</a:t>
            </a:r>
          </a:p>
          <a:p>
            <a:pPr algn="just"/>
            <a:r>
              <a:rPr lang="fr-FR" dirty="0" smtClean="0"/>
              <a:t>Technicien communal qui coordonne toutes les activités</a:t>
            </a:r>
          </a:p>
          <a:p>
            <a:pPr algn="just"/>
            <a:r>
              <a:rPr lang="fr-FR" dirty="0" smtClean="0"/>
              <a:t>Le point focal</a:t>
            </a:r>
          </a:p>
          <a:p>
            <a:pPr algn="just"/>
            <a:r>
              <a:rPr lang="fr-FR" dirty="0" smtClean="0"/>
              <a:t>Le président de la CCEA</a:t>
            </a:r>
          </a:p>
          <a:p>
            <a:pPr algn="just"/>
            <a:r>
              <a:rPr lang="fr-FR" dirty="0" smtClean="0"/>
              <a:t>Les agents des services techniques membres de la CCEA</a:t>
            </a:r>
          </a:p>
          <a:p>
            <a:pPr marL="0" indent="0" algn="just">
              <a:buNone/>
            </a:pPr>
            <a:r>
              <a:rPr lang="fr-FR" dirty="0" smtClean="0"/>
              <a:t>Trois personnes pour la commune de Gorgadji et </a:t>
            </a:r>
            <a:r>
              <a:rPr lang="fr-FR" dirty="0"/>
              <a:t>c</a:t>
            </a:r>
            <a:r>
              <a:rPr lang="fr-FR" dirty="0" smtClean="0"/>
              <a:t>inq pour la commune d’Aribinda</a:t>
            </a:r>
          </a:p>
          <a:p>
            <a:pPr algn="just"/>
            <a:endParaRPr lang="fr-FR" b="1" dirty="0" smtClean="0">
              <a:solidFill>
                <a:schemeClr val="accent2"/>
              </a:solidFill>
            </a:endParaRPr>
          </a:p>
        </p:txBody>
      </p:sp>
    </p:spTree>
    <p:extLst>
      <p:ext uri="{BB962C8B-B14F-4D97-AF65-F5344CB8AC3E}">
        <p14:creationId xmlns:p14="http://schemas.microsoft.com/office/powerpoint/2010/main" xmlns="" val="12784910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0936" y="1255173"/>
            <a:ext cx="8763000" cy="954107"/>
          </a:xfrm>
          <a:prstGeom prst="rect">
            <a:avLst/>
          </a:prstGeom>
        </p:spPr>
        <p:txBody>
          <a:bodyPr wrap="square">
            <a:spAutoFit/>
          </a:bodyPr>
          <a:lstStyle/>
          <a:p>
            <a:pPr algn="ctr"/>
            <a:r>
              <a:rPr lang="fr-FR" sz="2800" b="1" dirty="0" smtClean="0"/>
              <a:t>Outils de suivi et d’exécution du plan d’action communal AEP</a:t>
            </a:r>
            <a:endParaRPr lang="fr-FR" sz="2800" b="1" dirty="0"/>
          </a:p>
        </p:txBody>
      </p:sp>
      <p:sp>
        <p:nvSpPr>
          <p:cNvPr id="7" name="Rectangle 6"/>
          <p:cNvSpPr/>
          <p:nvPr/>
        </p:nvSpPr>
        <p:spPr>
          <a:xfrm>
            <a:off x="230936" y="2057400"/>
            <a:ext cx="8763000" cy="4031873"/>
          </a:xfrm>
          <a:prstGeom prst="rect">
            <a:avLst/>
          </a:prstGeom>
        </p:spPr>
        <p:txBody>
          <a:bodyPr wrap="square">
            <a:spAutoFit/>
          </a:bodyPr>
          <a:lstStyle/>
          <a:p>
            <a:pPr>
              <a:spcBef>
                <a:spcPts val="2400"/>
              </a:spcBef>
            </a:pPr>
            <a:r>
              <a:rPr lang="fr-FR" sz="2400" b="1" dirty="0" smtClean="0"/>
              <a:t>Tableau de bord </a:t>
            </a:r>
            <a:r>
              <a:rPr lang="fr-FR" sz="2400" dirty="0" smtClean="0"/>
              <a:t>outil de planification mensuelle des activités, élaboré par le TC, sous la supervision du SG. </a:t>
            </a:r>
          </a:p>
          <a:p>
            <a:pPr>
              <a:spcBef>
                <a:spcPts val="2400"/>
              </a:spcBef>
            </a:pPr>
            <a:r>
              <a:rPr lang="fr-FR" sz="2400" b="1" dirty="0"/>
              <a:t>Bilan à mi-parcours du plan </a:t>
            </a:r>
            <a:r>
              <a:rPr lang="fr-FR" sz="2400" b="1" dirty="0" smtClean="0"/>
              <a:t>d’action: </a:t>
            </a:r>
            <a:r>
              <a:rPr lang="fr-FR" sz="2400" dirty="0"/>
              <a:t>il s’agit d’évaluer l’exécution du plan d’action après 6 mois de mise en </a:t>
            </a:r>
            <a:r>
              <a:rPr lang="fr-FR" sz="2400" dirty="0" smtClean="0"/>
              <a:t>œuvre</a:t>
            </a:r>
            <a:endParaRPr lang="fr-FR" sz="2400" b="1" dirty="0"/>
          </a:p>
          <a:p>
            <a:pPr>
              <a:spcBef>
                <a:spcPts val="2400"/>
              </a:spcBef>
            </a:pPr>
            <a:r>
              <a:rPr lang="fr-FR" sz="2400" b="1" dirty="0"/>
              <a:t>Evaluation et l’élaboration d’un nouveau plan </a:t>
            </a:r>
            <a:r>
              <a:rPr lang="fr-FR" sz="2400" b="1" dirty="0" smtClean="0"/>
              <a:t>d’action: </a:t>
            </a:r>
            <a:r>
              <a:rPr lang="fr-FR" sz="2400" dirty="0" smtClean="0"/>
              <a:t> </a:t>
            </a:r>
            <a:r>
              <a:rPr lang="fr-FR" sz="2400" dirty="0"/>
              <a:t>il s’agit de l’évaluation annuelle de l’exécution du plan d’action: qu’est ce qui a été fait? Qu’est ce qui ne l’a pas été? Quels sont les résultats? Est- ce que les </a:t>
            </a:r>
            <a:r>
              <a:rPr lang="fr-FR" sz="2400" dirty="0" smtClean="0"/>
              <a:t>objectifs sont </a:t>
            </a:r>
            <a:r>
              <a:rPr lang="fr-FR" sz="2400" dirty="0"/>
              <a:t>atteints? Quels ont été les obstacles à l’atteinte des </a:t>
            </a:r>
            <a:r>
              <a:rPr lang="fr-FR" sz="2400" dirty="0" smtClean="0"/>
              <a:t>objectifs? </a:t>
            </a:r>
            <a:r>
              <a:rPr lang="fr-FR" sz="2400" dirty="0"/>
              <a:t>Que fait-on l’année qui </a:t>
            </a:r>
            <a:r>
              <a:rPr lang="fr-FR" sz="2400" dirty="0" smtClean="0"/>
              <a:t>suivante?</a:t>
            </a:r>
            <a:endParaRPr lang="fr-FR" sz="2400" b="1" dirty="0"/>
          </a:p>
        </p:txBody>
      </p:sp>
    </p:spTree>
    <p:extLst>
      <p:ext uri="{BB962C8B-B14F-4D97-AF65-F5344CB8AC3E}">
        <p14:creationId xmlns:p14="http://schemas.microsoft.com/office/powerpoint/2010/main" xmlns="" val="37535856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3621" y="1034843"/>
            <a:ext cx="8585579" cy="400110"/>
          </a:xfrm>
          <a:prstGeom prst="rect">
            <a:avLst/>
          </a:prstGeom>
        </p:spPr>
        <p:txBody>
          <a:bodyPr wrap="square">
            <a:spAutoFit/>
          </a:bodyPr>
          <a:lstStyle/>
          <a:p>
            <a:r>
              <a:rPr lang="fr-FR" sz="2000" b="1" dirty="0" smtClean="0"/>
              <a:t>Comment financé la mise en œuvre du suivi-évaluation communal AEP?</a:t>
            </a:r>
            <a:endParaRPr lang="fr-FR" sz="2000" b="1" dirty="0"/>
          </a:p>
        </p:txBody>
      </p:sp>
      <p:graphicFrame>
        <p:nvGraphicFramePr>
          <p:cNvPr id="2" name="Tableau 1"/>
          <p:cNvGraphicFramePr>
            <a:graphicFrameLocks noGrp="1"/>
          </p:cNvGraphicFramePr>
          <p:nvPr>
            <p:extLst>
              <p:ext uri="{D42A27DB-BD31-4B8C-83A1-F6EECF244321}">
                <p14:modId xmlns:p14="http://schemas.microsoft.com/office/powerpoint/2010/main" xmlns="" val="727715881"/>
              </p:ext>
            </p:extLst>
          </p:nvPr>
        </p:nvGraphicFramePr>
        <p:xfrm>
          <a:off x="381000" y="1434953"/>
          <a:ext cx="8610600" cy="5153533"/>
        </p:xfrm>
        <a:graphic>
          <a:graphicData uri="http://schemas.openxmlformats.org/drawingml/2006/table">
            <a:tbl>
              <a:tblPr>
                <a:tableStyleId>{3C2FFA5D-87B4-456A-9821-1D502468CF0F}</a:tableStyleId>
              </a:tblPr>
              <a:tblGrid>
                <a:gridCol w="1318741"/>
                <a:gridCol w="1939325"/>
                <a:gridCol w="1318740"/>
                <a:gridCol w="4033794"/>
              </a:tblGrid>
              <a:tr h="372170">
                <a:tc>
                  <a:txBody>
                    <a:bodyPr/>
                    <a:lstStyle/>
                    <a:p>
                      <a:pPr marL="12700" algn="ctr">
                        <a:lnSpc>
                          <a:spcPct val="107000"/>
                        </a:lnSpc>
                        <a:spcAft>
                          <a:spcPts val="800"/>
                        </a:spcAft>
                      </a:pPr>
                      <a:r>
                        <a:rPr lang="fr-FR" sz="1400" b="1" dirty="0">
                          <a:effectLst/>
                        </a:rPr>
                        <a:t>Activités</a:t>
                      </a:r>
                      <a:endParaRPr lang="fr-FR" sz="1600" b="1" dirty="0">
                        <a:effectLst/>
                        <a:latin typeface="Calibri"/>
                        <a:ea typeface="Calibri"/>
                        <a:cs typeface="Times New Roman"/>
                      </a:endParaRPr>
                    </a:p>
                  </a:txBody>
                  <a:tcPr marL="35853" marR="35853" marT="0" marB="0"/>
                </a:tc>
                <a:tc>
                  <a:txBody>
                    <a:bodyPr/>
                    <a:lstStyle/>
                    <a:p>
                      <a:pPr marL="12700" algn="ctr">
                        <a:lnSpc>
                          <a:spcPct val="107000"/>
                        </a:lnSpc>
                        <a:spcAft>
                          <a:spcPts val="800"/>
                        </a:spcAft>
                      </a:pPr>
                      <a:r>
                        <a:rPr lang="fr-FR" sz="1400" b="1" dirty="0">
                          <a:effectLst/>
                        </a:rPr>
                        <a:t>Détail</a:t>
                      </a:r>
                      <a:endParaRPr lang="fr-FR" sz="1600" b="1" dirty="0">
                        <a:effectLst/>
                        <a:latin typeface="Calibri"/>
                        <a:ea typeface="Calibri"/>
                        <a:cs typeface="Times New Roman"/>
                      </a:endParaRPr>
                    </a:p>
                  </a:txBody>
                  <a:tcPr marL="35853" marR="35853" marT="0" marB="0"/>
                </a:tc>
                <a:tc>
                  <a:txBody>
                    <a:bodyPr/>
                    <a:lstStyle/>
                    <a:p>
                      <a:pPr marL="12700" algn="ctr">
                        <a:lnSpc>
                          <a:spcPct val="107000"/>
                        </a:lnSpc>
                        <a:spcAft>
                          <a:spcPts val="800"/>
                        </a:spcAft>
                      </a:pPr>
                      <a:r>
                        <a:rPr lang="fr-FR" sz="1400" b="1" dirty="0">
                          <a:effectLst/>
                        </a:rPr>
                        <a:t>Coût moyen par village (FCFA)</a:t>
                      </a:r>
                      <a:endParaRPr lang="fr-FR" sz="1600" b="1" dirty="0">
                        <a:effectLst/>
                        <a:latin typeface="Calibri"/>
                        <a:ea typeface="Calibri"/>
                        <a:cs typeface="Times New Roman"/>
                      </a:endParaRPr>
                    </a:p>
                  </a:txBody>
                  <a:tcPr marL="35853" marR="35853" marT="0" marB="0"/>
                </a:tc>
                <a:tc>
                  <a:txBody>
                    <a:bodyPr/>
                    <a:lstStyle/>
                    <a:p>
                      <a:pPr marL="12700" algn="l">
                        <a:lnSpc>
                          <a:spcPct val="107000"/>
                        </a:lnSpc>
                        <a:spcAft>
                          <a:spcPts val="800"/>
                        </a:spcAft>
                      </a:pPr>
                      <a:r>
                        <a:rPr lang="fr-FR" sz="1400" b="1" dirty="0">
                          <a:effectLst/>
                        </a:rPr>
                        <a:t>Opportunités de financement</a:t>
                      </a:r>
                      <a:endParaRPr lang="fr-FR" sz="1600" b="1" dirty="0">
                        <a:effectLst/>
                        <a:latin typeface="Calibri"/>
                        <a:ea typeface="Calibri"/>
                        <a:cs typeface="Times New Roman"/>
                      </a:endParaRPr>
                    </a:p>
                  </a:txBody>
                  <a:tcPr marL="35853" marR="35853" marT="0" marB="0"/>
                </a:tc>
              </a:tr>
              <a:tr h="372170">
                <a:tc rowSpan="3">
                  <a:txBody>
                    <a:bodyPr/>
                    <a:lstStyle/>
                    <a:p>
                      <a:pPr marL="12700">
                        <a:lnSpc>
                          <a:spcPct val="107000"/>
                        </a:lnSpc>
                        <a:spcAft>
                          <a:spcPts val="800"/>
                        </a:spcAft>
                      </a:pPr>
                      <a:r>
                        <a:rPr lang="fr-FR" sz="1200" b="1">
                          <a:effectLst/>
                        </a:rPr>
                        <a:t>Activités de lancement</a:t>
                      </a:r>
                      <a:endParaRPr lang="fr-FR" sz="1400" b="1">
                        <a:effectLst/>
                        <a:latin typeface="Calibri"/>
                        <a:ea typeface="Calibri"/>
                        <a:cs typeface="Times New Roman"/>
                      </a:endParaRPr>
                    </a:p>
                  </a:txBody>
                  <a:tcPr marL="35853" marR="35853" marT="0" marB="0" anchor="ctr"/>
                </a:tc>
                <a:tc>
                  <a:txBody>
                    <a:bodyPr/>
                    <a:lstStyle/>
                    <a:p>
                      <a:pPr algn="just">
                        <a:lnSpc>
                          <a:spcPct val="107000"/>
                        </a:lnSpc>
                        <a:spcAft>
                          <a:spcPts val="800"/>
                        </a:spcAft>
                      </a:pPr>
                      <a:r>
                        <a:rPr lang="fr-FR" sz="1200" b="1" dirty="0">
                          <a:effectLst/>
                        </a:rPr>
                        <a:t>Formation des membres du CCEA sur le suivi des AUE</a:t>
                      </a:r>
                      <a:endParaRPr lang="fr-FR" sz="1400" b="1" dirty="0">
                        <a:effectLst/>
                        <a:latin typeface="Calibri"/>
                        <a:ea typeface="Calibri"/>
                        <a:cs typeface="Times New Roman"/>
                      </a:endParaRPr>
                    </a:p>
                  </a:txBody>
                  <a:tcPr marL="35853" marR="35853" marT="0" marB="0"/>
                </a:tc>
                <a:tc>
                  <a:txBody>
                    <a:bodyPr/>
                    <a:lstStyle/>
                    <a:p>
                      <a:pPr algn="just">
                        <a:lnSpc>
                          <a:spcPct val="107000"/>
                        </a:lnSpc>
                        <a:spcAft>
                          <a:spcPts val="800"/>
                        </a:spcAft>
                      </a:pPr>
                      <a:r>
                        <a:rPr lang="fr-FR" sz="1200" b="1" dirty="0" smtClean="0">
                          <a:effectLst/>
                        </a:rPr>
                        <a:t>1</a:t>
                      </a:r>
                      <a:r>
                        <a:rPr lang="fr-FR" sz="1200" b="1" baseline="0" dirty="0" smtClean="0">
                          <a:effectLst/>
                        </a:rPr>
                        <a:t> </a:t>
                      </a:r>
                      <a:r>
                        <a:rPr lang="fr-FR" sz="1200" b="1" dirty="0" smtClean="0">
                          <a:effectLst/>
                        </a:rPr>
                        <a:t>796</a:t>
                      </a:r>
                      <a:endParaRPr lang="fr-FR" sz="1400" b="1" dirty="0">
                        <a:effectLst/>
                        <a:latin typeface="Calibri"/>
                        <a:ea typeface="Calibri"/>
                        <a:cs typeface="Times New Roman"/>
                      </a:endParaRPr>
                    </a:p>
                  </a:txBody>
                  <a:tcPr marL="35853" marR="35853" marT="0" marB="0"/>
                </a:tc>
                <a:tc>
                  <a:txBody>
                    <a:bodyPr/>
                    <a:lstStyle/>
                    <a:p>
                      <a:pPr algn="just">
                        <a:lnSpc>
                          <a:spcPct val="107000"/>
                        </a:lnSpc>
                        <a:spcAft>
                          <a:spcPts val="800"/>
                        </a:spcAft>
                      </a:pPr>
                      <a:r>
                        <a:rPr lang="fr-FR" sz="1200" b="1">
                          <a:effectLst/>
                        </a:rPr>
                        <a:t>Pas de coût à long terme</a:t>
                      </a:r>
                      <a:endParaRPr lang="fr-FR" sz="1400" b="1">
                        <a:effectLst/>
                        <a:latin typeface="Calibri"/>
                        <a:ea typeface="Calibri"/>
                        <a:cs typeface="Times New Roman"/>
                      </a:endParaRPr>
                    </a:p>
                  </a:txBody>
                  <a:tcPr marL="35853" marR="35853" marT="0" marB="0"/>
                </a:tc>
              </a:tr>
              <a:tr h="372170">
                <a:tc vMerge="1">
                  <a:txBody>
                    <a:bodyPr/>
                    <a:lstStyle/>
                    <a:p>
                      <a:endParaRPr lang="fr-FR"/>
                    </a:p>
                  </a:txBody>
                  <a:tcPr/>
                </a:tc>
                <a:tc>
                  <a:txBody>
                    <a:bodyPr/>
                    <a:lstStyle/>
                    <a:p>
                      <a:pPr algn="just">
                        <a:lnSpc>
                          <a:spcPct val="107000"/>
                        </a:lnSpc>
                        <a:spcAft>
                          <a:spcPts val="800"/>
                        </a:spcAft>
                      </a:pPr>
                      <a:r>
                        <a:rPr lang="fr-FR" sz="1200" b="1">
                          <a:effectLst/>
                        </a:rPr>
                        <a:t>Tournée d’information des AUE</a:t>
                      </a:r>
                      <a:endParaRPr lang="fr-FR" sz="1400" b="1">
                        <a:effectLst/>
                        <a:latin typeface="Calibri"/>
                        <a:ea typeface="Calibri"/>
                        <a:cs typeface="Times New Roman"/>
                      </a:endParaRPr>
                    </a:p>
                  </a:txBody>
                  <a:tcPr marL="35853" marR="35853" marT="0" marB="0"/>
                </a:tc>
                <a:tc>
                  <a:txBody>
                    <a:bodyPr/>
                    <a:lstStyle/>
                    <a:p>
                      <a:pPr algn="just">
                        <a:lnSpc>
                          <a:spcPct val="107000"/>
                        </a:lnSpc>
                        <a:spcAft>
                          <a:spcPts val="800"/>
                        </a:spcAft>
                      </a:pPr>
                      <a:r>
                        <a:rPr lang="fr-FR" sz="1200" b="1" dirty="0" smtClean="0">
                          <a:effectLst/>
                        </a:rPr>
                        <a:t>7</a:t>
                      </a:r>
                      <a:r>
                        <a:rPr lang="fr-FR" sz="1200" b="1" baseline="0" dirty="0" smtClean="0">
                          <a:effectLst/>
                        </a:rPr>
                        <a:t> </a:t>
                      </a:r>
                      <a:r>
                        <a:rPr lang="fr-FR" sz="1200" b="1" dirty="0" smtClean="0">
                          <a:effectLst/>
                        </a:rPr>
                        <a:t>300</a:t>
                      </a:r>
                      <a:endParaRPr lang="fr-FR" sz="1400" b="1" dirty="0">
                        <a:effectLst/>
                        <a:latin typeface="Calibri"/>
                        <a:ea typeface="Calibri"/>
                        <a:cs typeface="Times New Roman"/>
                      </a:endParaRPr>
                    </a:p>
                  </a:txBody>
                  <a:tcPr marL="35853" marR="35853" marT="0" marB="0"/>
                </a:tc>
                <a:tc>
                  <a:txBody>
                    <a:bodyPr/>
                    <a:lstStyle/>
                    <a:p>
                      <a:pPr algn="just">
                        <a:lnSpc>
                          <a:spcPct val="107000"/>
                        </a:lnSpc>
                        <a:spcAft>
                          <a:spcPts val="800"/>
                        </a:spcAft>
                      </a:pPr>
                      <a:r>
                        <a:rPr lang="fr-FR" sz="1200" b="1" dirty="0">
                          <a:effectLst/>
                        </a:rPr>
                        <a:t>Pas de coût à long terme</a:t>
                      </a:r>
                      <a:endParaRPr lang="fr-FR" sz="1400" b="1" dirty="0">
                        <a:effectLst/>
                        <a:latin typeface="Calibri"/>
                        <a:ea typeface="Calibri"/>
                        <a:cs typeface="Times New Roman"/>
                      </a:endParaRPr>
                    </a:p>
                  </a:txBody>
                  <a:tcPr marL="35853" marR="35853" marT="0" marB="0"/>
                </a:tc>
              </a:tr>
              <a:tr h="186086">
                <a:tc vMerge="1">
                  <a:txBody>
                    <a:bodyPr/>
                    <a:lstStyle/>
                    <a:p>
                      <a:endParaRPr lang="fr-FR"/>
                    </a:p>
                  </a:txBody>
                  <a:tcPr/>
                </a:tc>
                <a:tc>
                  <a:txBody>
                    <a:bodyPr/>
                    <a:lstStyle/>
                    <a:p>
                      <a:pPr algn="just">
                        <a:lnSpc>
                          <a:spcPct val="107000"/>
                        </a:lnSpc>
                        <a:spcAft>
                          <a:spcPts val="800"/>
                        </a:spcAft>
                      </a:pPr>
                      <a:r>
                        <a:rPr lang="fr-FR" sz="1200" b="1" dirty="0">
                          <a:effectLst/>
                        </a:rPr>
                        <a:t>Sous-total </a:t>
                      </a:r>
                      <a:endParaRPr lang="fr-FR" sz="1400" b="1" dirty="0">
                        <a:solidFill>
                          <a:srgbClr val="FF0000"/>
                        </a:solidFill>
                        <a:effectLst/>
                        <a:latin typeface="Calibri"/>
                        <a:ea typeface="Calibri"/>
                        <a:cs typeface="Times New Roman"/>
                      </a:endParaRPr>
                    </a:p>
                  </a:txBody>
                  <a:tcPr marL="35853" marR="35853" marT="0" marB="0"/>
                </a:tc>
                <a:tc>
                  <a:txBody>
                    <a:bodyPr/>
                    <a:lstStyle/>
                    <a:p>
                      <a:pPr algn="just">
                        <a:lnSpc>
                          <a:spcPct val="107000"/>
                        </a:lnSpc>
                        <a:spcAft>
                          <a:spcPts val="800"/>
                        </a:spcAft>
                      </a:pPr>
                      <a:r>
                        <a:rPr lang="fr-FR" sz="1200" b="1" dirty="0" smtClean="0">
                          <a:effectLst/>
                        </a:rPr>
                        <a:t>9</a:t>
                      </a:r>
                      <a:r>
                        <a:rPr lang="fr-FR" sz="1200" b="1" baseline="0" dirty="0" smtClean="0">
                          <a:effectLst/>
                        </a:rPr>
                        <a:t> </a:t>
                      </a:r>
                      <a:r>
                        <a:rPr lang="fr-FR" sz="1200" b="1" dirty="0" smtClean="0">
                          <a:effectLst/>
                        </a:rPr>
                        <a:t>096</a:t>
                      </a:r>
                      <a:endParaRPr lang="fr-FR" sz="1400" b="1" dirty="0">
                        <a:solidFill>
                          <a:srgbClr val="FF0000"/>
                        </a:solidFill>
                        <a:effectLst/>
                        <a:latin typeface="Calibri"/>
                        <a:ea typeface="Calibri"/>
                        <a:cs typeface="Times New Roman"/>
                      </a:endParaRPr>
                    </a:p>
                  </a:txBody>
                  <a:tcPr marL="35853" marR="35853" marT="0" marB="0"/>
                </a:tc>
                <a:tc>
                  <a:txBody>
                    <a:bodyPr/>
                    <a:lstStyle/>
                    <a:p>
                      <a:pPr algn="just">
                        <a:lnSpc>
                          <a:spcPct val="107000"/>
                        </a:lnSpc>
                        <a:spcAft>
                          <a:spcPts val="800"/>
                        </a:spcAft>
                      </a:pPr>
                      <a:r>
                        <a:rPr lang="fr-FR" sz="1200" b="1" dirty="0">
                          <a:effectLst/>
                        </a:rPr>
                        <a:t> </a:t>
                      </a:r>
                      <a:endParaRPr lang="fr-FR" sz="1400" b="1" dirty="0">
                        <a:solidFill>
                          <a:srgbClr val="FF0000"/>
                        </a:solidFill>
                        <a:effectLst/>
                        <a:latin typeface="Calibri"/>
                        <a:ea typeface="Calibri"/>
                        <a:cs typeface="Times New Roman"/>
                      </a:endParaRPr>
                    </a:p>
                  </a:txBody>
                  <a:tcPr marL="35853" marR="35853" marT="0" marB="0"/>
                </a:tc>
              </a:tr>
              <a:tr h="748823">
                <a:tc rowSpan="6">
                  <a:txBody>
                    <a:bodyPr/>
                    <a:lstStyle/>
                    <a:p>
                      <a:pPr marL="12700">
                        <a:lnSpc>
                          <a:spcPct val="107000"/>
                        </a:lnSpc>
                        <a:spcAft>
                          <a:spcPts val="800"/>
                        </a:spcAft>
                      </a:pPr>
                      <a:r>
                        <a:rPr lang="fr-FR" sz="1200" b="1">
                          <a:effectLst/>
                        </a:rPr>
                        <a:t>Activités récurrentes</a:t>
                      </a:r>
                      <a:endParaRPr lang="fr-FR" sz="1400" b="1">
                        <a:effectLst/>
                        <a:latin typeface="Calibri"/>
                        <a:ea typeface="Calibri"/>
                        <a:cs typeface="Times New Roman"/>
                      </a:endParaRPr>
                    </a:p>
                  </a:txBody>
                  <a:tcPr marL="35853" marR="35853" marT="0" marB="0" anchor="ctr"/>
                </a:tc>
                <a:tc>
                  <a:txBody>
                    <a:bodyPr/>
                    <a:lstStyle/>
                    <a:p>
                      <a:pPr algn="just">
                        <a:lnSpc>
                          <a:spcPct val="107000"/>
                        </a:lnSpc>
                        <a:spcAft>
                          <a:spcPts val="800"/>
                        </a:spcAft>
                      </a:pPr>
                      <a:r>
                        <a:rPr lang="fr-FR" sz="1200" b="1">
                          <a:effectLst/>
                        </a:rPr>
                        <a:t>Organisation et tenue des rencontres trimestrielles entre le BE/AUE et les gestionnaires</a:t>
                      </a:r>
                      <a:endParaRPr lang="fr-FR" sz="1400" b="1">
                        <a:effectLst/>
                        <a:latin typeface="Calibri"/>
                        <a:ea typeface="Calibri"/>
                        <a:cs typeface="Times New Roman"/>
                      </a:endParaRPr>
                    </a:p>
                  </a:txBody>
                  <a:tcPr marL="35853" marR="35853" marT="0" marB="0"/>
                </a:tc>
                <a:tc>
                  <a:txBody>
                    <a:bodyPr/>
                    <a:lstStyle/>
                    <a:p>
                      <a:pPr marL="12700" algn="just">
                        <a:lnSpc>
                          <a:spcPct val="107000"/>
                        </a:lnSpc>
                        <a:spcAft>
                          <a:spcPts val="800"/>
                        </a:spcAft>
                      </a:pPr>
                      <a:r>
                        <a:rPr lang="fr-FR" sz="1200" b="1" dirty="0" smtClean="0">
                          <a:effectLst/>
                        </a:rPr>
                        <a:t>29</a:t>
                      </a:r>
                      <a:r>
                        <a:rPr lang="fr-FR" sz="1200" b="1" baseline="0" dirty="0" smtClean="0">
                          <a:effectLst/>
                        </a:rPr>
                        <a:t> </a:t>
                      </a:r>
                      <a:r>
                        <a:rPr lang="fr-FR" sz="1200" b="1" dirty="0" smtClean="0">
                          <a:effectLst/>
                        </a:rPr>
                        <a:t>200/an</a:t>
                      </a:r>
                      <a:endParaRPr lang="fr-FR" sz="1400" b="1" dirty="0">
                        <a:effectLst/>
                        <a:latin typeface="Calibri"/>
                        <a:ea typeface="Calibri"/>
                        <a:cs typeface="Times New Roman"/>
                      </a:endParaRPr>
                    </a:p>
                  </a:txBody>
                  <a:tcPr marL="35853" marR="35853" marT="0" marB="0"/>
                </a:tc>
                <a:tc>
                  <a:txBody>
                    <a:bodyPr/>
                    <a:lstStyle/>
                    <a:p>
                      <a:pPr algn="just">
                        <a:lnSpc>
                          <a:spcPct val="107000"/>
                        </a:lnSpc>
                        <a:spcAft>
                          <a:spcPts val="800"/>
                        </a:spcAft>
                      </a:pPr>
                      <a:r>
                        <a:rPr lang="fr-FR" sz="1200" b="1">
                          <a:effectLst/>
                        </a:rPr>
                        <a:t>Les membres des services déconcentrés tels que la santé et ZAT, ZATE pourraient profiter de leurs tournée de suivi pour rendre visite aux AUE et s’assurer que les réunions aient lieu</a:t>
                      </a:r>
                      <a:endParaRPr lang="fr-FR" sz="1400" b="1">
                        <a:effectLst/>
                        <a:latin typeface="Calibri"/>
                        <a:ea typeface="Calibri"/>
                        <a:cs typeface="Times New Roman"/>
                      </a:endParaRPr>
                    </a:p>
                  </a:txBody>
                  <a:tcPr marL="35853" marR="35853" marT="0" marB="0"/>
                </a:tc>
              </a:tr>
              <a:tr h="559529">
                <a:tc vMerge="1">
                  <a:txBody>
                    <a:bodyPr/>
                    <a:lstStyle/>
                    <a:p>
                      <a:endParaRPr lang="fr-FR"/>
                    </a:p>
                  </a:txBody>
                  <a:tcPr/>
                </a:tc>
                <a:tc>
                  <a:txBody>
                    <a:bodyPr/>
                    <a:lstStyle/>
                    <a:p>
                      <a:pPr algn="just">
                        <a:lnSpc>
                          <a:spcPct val="107000"/>
                        </a:lnSpc>
                        <a:spcAft>
                          <a:spcPts val="800"/>
                        </a:spcAft>
                      </a:pPr>
                      <a:r>
                        <a:rPr lang="fr-FR" sz="1200" b="1">
                          <a:effectLst/>
                        </a:rPr>
                        <a:t>Organisation des AG de l’AUE</a:t>
                      </a:r>
                      <a:endParaRPr lang="fr-FR" sz="1400" b="1">
                        <a:effectLst/>
                        <a:latin typeface="Calibri"/>
                        <a:ea typeface="Calibri"/>
                        <a:cs typeface="Times New Roman"/>
                      </a:endParaRPr>
                    </a:p>
                  </a:txBody>
                  <a:tcPr marL="35853" marR="35853" marT="0" marB="0"/>
                </a:tc>
                <a:tc>
                  <a:txBody>
                    <a:bodyPr/>
                    <a:lstStyle/>
                    <a:p>
                      <a:pPr marL="12700" algn="just">
                        <a:lnSpc>
                          <a:spcPct val="107000"/>
                        </a:lnSpc>
                        <a:spcAft>
                          <a:spcPts val="800"/>
                        </a:spcAft>
                      </a:pPr>
                      <a:r>
                        <a:rPr lang="fr-FR" sz="1200" b="1" dirty="0" smtClean="0">
                          <a:effectLst/>
                        </a:rPr>
                        <a:t>14</a:t>
                      </a:r>
                      <a:r>
                        <a:rPr lang="fr-FR" sz="1200" b="1" baseline="0" dirty="0" smtClean="0">
                          <a:effectLst/>
                        </a:rPr>
                        <a:t> </a:t>
                      </a:r>
                      <a:r>
                        <a:rPr lang="fr-FR" sz="1200" b="1" dirty="0" smtClean="0">
                          <a:effectLst/>
                        </a:rPr>
                        <a:t>600/an</a:t>
                      </a:r>
                      <a:endParaRPr lang="fr-FR" sz="1400" b="1" dirty="0">
                        <a:effectLst/>
                        <a:latin typeface="Calibri"/>
                        <a:ea typeface="Calibri"/>
                        <a:cs typeface="Times New Roman"/>
                      </a:endParaRPr>
                    </a:p>
                  </a:txBody>
                  <a:tcPr marL="35853" marR="35853" marT="0" marB="0"/>
                </a:tc>
                <a:tc>
                  <a:txBody>
                    <a:bodyPr/>
                    <a:lstStyle/>
                    <a:p>
                      <a:pPr>
                        <a:lnSpc>
                          <a:spcPct val="107000"/>
                        </a:lnSpc>
                        <a:spcAft>
                          <a:spcPts val="0"/>
                        </a:spcAft>
                      </a:pPr>
                      <a:r>
                        <a:rPr lang="fr-FR" sz="1200" b="1">
                          <a:effectLst/>
                        </a:rPr>
                        <a:t>Les membres des services déconcentrés tels que la santé et ZAT, ZATE pourraient profiter de leurs tournée de suivi pour rendre visite aux AUE et s’assurer que les réunions aient lieu</a:t>
                      </a:r>
                      <a:endParaRPr lang="fr-FR" sz="1400" b="1">
                        <a:effectLst/>
                        <a:latin typeface="Calibri"/>
                        <a:ea typeface="Calibri"/>
                        <a:cs typeface="Times New Roman"/>
                      </a:endParaRPr>
                    </a:p>
                  </a:txBody>
                  <a:tcPr marL="35853" marR="35853" marT="0" marB="0"/>
                </a:tc>
              </a:tr>
              <a:tr h="748823">
                <a:tc vMerge="1">
                  <a:txBody>
                    <a:bodyPr/>
                    <a:lstStyle/>
                    <a:p>
                      <a:endParaRPr lang="fr-FR"/>
                    </a:p>
                  </a:txBody>
                  <a:tcPr/>
                </a:tc>
                <a:tc>
                  <a:txBody>
                    <a:bodyPr/>
                    <a:lstStyle/>
                    <a:p>
                      <a:pPr algn="just">
                        <a:lnSpc>
                          <a:spcPct val="107000"/>
                        </a:lnSpc>
                        <a:spcAft>
                          <a:spcPts val="800"/>
                        </a:spcAft>
                      </a:pPr>
                      <a:r>
                        <a:rPr lang="fr-FR" sz="1200" b="1" dirty="0">
                          <a:effectLst/>
                        </a:rPr>
                        <a:t>Organisation des réunions mensuelles entre le technicien communal et les </a:t>
                      </a:r>
                      <a:r>
                        <a:rPr lang="fr-FR" sz="1200" b="1" dirty="0" err="1">
                          <a:effectLst/>
                        </a:rPr>
                        <a:t>maintenanciers</a:t>
                      </a:r>
                      <a:endParaRPr lang="fr-FR" sz="1400" b="1" dirty="0">
                        <a:effectLst/>
                        <a:latin typeface="Calibri"/>
                        <a:ea typeface="Calibri"/>
                        <a:cs typeface="Times New Roman"/>
                      </a:endParaRPr>
                    </a:p>
                  </a:txBody>
                  <a:tcPr marL="35853" marR="35853" marT="0" marB="0"/>
                </a:tc>
                <a:tc>
                  <a:txBody>
                    <a:bodyPr/>
                    <a:lstStyle/>
                    <a:p>
                      <a:pPr marL="12700" algn="just">
                        <a:lnSpc>
                          <a:spcPct val="107000"/>
                        </a:lnSpc>
                        <a:spcAft>
                          <a:spcPts val="800"/>
                        </a:spcAft>
                      </a:pPr>
                      <a:r>
                        <a:rPr lang="fr-FR" sz="1200" b="1">
                          <a:effectLst/>
                        </a:rPr>
                        <a:t>0</a:t>
                      </a:r>
                      <a:endParaRPr lang="fr-FR" sz="1400" b="1">
                        <a:effectLst/>
                        <a:latin typeface="Calibri"/>
                        <a:ea typeface="Calibri"/>
                        <a:cs typeface="Times New Roman"/>
                      </a:endParaRPr>
                    </a:p>
                  </a:txBody>
                  <a:tcPr marL="35853" marR="35853" marT="0" marB="0"/>
                </a:tc>
                <a:tc>
                  <a:txBody>
                    <a:bodyPr/>
                    <a:lstStyle/>
                    <a:p>
                      <a:pPr>
                        <a:lnSpc>
                          <a:spcPct val="107000"/>
                        </a:lnSpc>
                        <a:spcAft>
                          <a:spcPts val="0"/>
                        </a:spcAft>
                      </a:pPr>
                      <a:r>
                        <a:rPr lang="fr-FR" sz="1200" b="1" dirty="0">
                          <a:effectLst/>
                        </a:rPr>
                        <a:t>Les membres des services déconcentrés tels que la santé et ZAT, ZATE pourraient profiter de leurs tournée de suivi pour rendre visite aux AUE et s’assurer que les réunions aient lieu</a:t>
                      </a:r>
                      <a:endParaRPr lang="fr-FR" sz="1400" b="1" dirty="0">
                        <a:effectLst/>
                        <a:latin typeface="Calibri"/>
                        <a:ea typeface="Calibri"/>
                        <a:cs typeface="Times New Roman"/>
                      </a:endParaRPr>
                    </a:p>
                  </a:txBody>
                  <a:tcPr marL="35853" marR="35853" marT="0" marB="0"/>
                </a:tc>
              </a:tr>
              <a:tr h="372170">
                <a:tc vMerge="1">
                  <a:txBody>
                    <a:bodyPr/>
                    <a:lstStyle/>
                    <a:p>
                      <a:endParaRPr lang="fr-FR"/>
                    </a:p>
                  </a:txBody>
                  <a:tcPr/>
                </a:tc>
                <a:tc>
                  <a:txBody>
                    <a:bodyPr/>
                    <a:lstStyle/>
                    <a:p>
                      <a:pPr>
                        <a:lnSpc>
                          <a:spcPct val="107000"/>
                        </a:lnSpc>
                        <a:spcAft>
                          <a:spcPts val="800"/>
                        </a:spcAft>
                      </a:pPr>
                      <a:r>
                        <a:rPr lang="fr-FR" sz="1200" b="1">
                          <a:effectLst/>
                        </a:rPr>
                        <a:t>Partage des résultats</a:t>
                      </a:r>
                      <a:endParaRPr lang="fr-FR" sz="1400" b="1">
                        <a:effectLst/>
                        <a:latin typeface="Calibri"/>
                        <a:ea typeface="Calibri"/>
                        <a:cs typeface="Times New Roman"/>
                      </a:endParaRPr>
                    </a:p>
                  </a:txBody>
                  <a:tcPr marL="35853" marR="35853" marT="0" marB="0"/>
                </a:tc>
                <a:tc>
                  <a:txBody>
                    <a:bodyPr/>
                    <a:lstStyle/>
                    <a:p>
                      <a:pPr marL="12700" algn="just">
                        <a:lnSpc>
                          <a:spcPct val="107000"/>
                        </a:lnSpc>
                        <a:spcAft>
                          <a:spcPts val="800"/>
                        </a:spcAft>
                      </a:pPr>
                      <a:r>
                        <a:rPr lang="fr-FR" sz="1200" b="1" dirty="0" smtClean="0">
                          <a:effectLst/>
                        </a:rPr>
                        <a:t>30</a:t>
                      </a:r>
                      <a:r>
                        <a:rPr lang="fr-FR" sz="1200" b="1" baseline="0" dirty="0" smtClean="0">
                          <a:effectLst/>
                        </a:rPr>
                        <a:t> </a:t>
                      </a:r>
                      <a:r>
                        <a:rPr lang="fr-FR" sz="1200" b="1" dirty="0" smtClean="0">
                          <a:effectLst/>
                        </a:rPr>
                        <a:t>625/an</a:t>
                      </a:r>
                      <a:endParaRPr lang="fr-FR" sz="1400" b="1" dirty="0">
                        <a:effectLst/>
                        <a:latin typeface="Calibri"/>
                        <a:ea typeface="Calibri"/>
                        <a:cs typeface="Times New Roman"/>
                      </a:endParaRPr>
                    </a:p>
                  </a:txBody>
                  <a:tcPr marL="35853" marR="35853" marT="0" marB="0"/>
                </a:tc>
                <a:tc>
                  <a:txBody>
                    <a:bodyPr/>
                    <a:lstStyle/>
                    <a:p>
                      <a:pPr>
                        <a:lnSpc>
                          <a:spcPct val="107000"/>
                        </a:lnSpc>
                        <a:spcAft>
                          <a:spcPts val="0"/>
                        </a:spcAft>
                      </a:pPr>
                      <a:r>
                        <a:rPr lang="fr-FR" sz="1200" b="1">
                          <a:effectLst/>
                        </a:rPr>
                        <a:t>Synchroniser avec les sessions du conseil municipal ou avec les rencontres de la Commission Communale Eau</a:t>
                      </a:r>
                      <a:endParaRPr lang="fr-FR" sz="1400" b="1">
                        <a:effectLst/>
                        <a:latin typeface="Calibri"/>
                        <a:ea typeface="Calibri"/>
                        <a:cs typeface="Times New Roman"/>
                      </a:endParaRPr>
                    </a:p>
                  </a:txBody>
                  <a:tcPr marL="35853" marR="35853" marT="0" marB="0"/>
                </a:tc>
              </a:tr>
              <a:tr h="559529">
                <a:tc vMerge="1">
                  <a:txBody>
                    <a:bodyPr/>
                    <a:lstStyle/>
                    <a:p>
                      <a:endParaRPr lang="fr-FR"/>
                    </a:p>
                  </a:txBody>
                  <a:tcPr/>
                </a:tc>
                <a:tc>
                  <a:txBody>
                    <a:bodyPr/>
                    <a:lstStyle/>
                    <a:p>
                      <a:pPr algn="just">
                        <a:lnSpc>
                          <a:spcPct val="107000"/>
                        </a:lnSpc>
                        <a:spcAft>
                          <a:spcPts val="800"/>
                        </a:spcAft>
                      </a:pPr>
                      <a:r>
                        <a:rPr lang="fr-FR" sz="1200" b="1">
                          <a:effectLst/>
                        </a:rPr>
                        <a:t>Appui technique </a:t>
                      </a:r>
                      <a:endParaRPr lang="fr-FR" sz="1400" b="1">
                        <a:effectLst/>
                        <a:latin typeface="Calibri"/>
                        <a:ea typeface="Calibri"/>
                        <a:cs typeface="Times New Roman"/>
                      </a:endParaRPr>
                    </a:p>
                  </a:txBody>
                  <a:tcPr marL="35853" marR="35853" marT="0" marB="0"/>
                </a:tc>
                <a:tc>
                  <a:txBody>
                    <a:bodyPr/>
                    <a:lstStyle/>
                    <a:p>
                      <a:pPr marL="12700" algn="just">
                        <a:lnSpc>
                          <a:spcPct val="107000"/>
                        </a:lnSpc>
                        <a:spcAft>
                          <a:spcPts val="800"/>
                        </a:spcAft>
                      </a:pPr>
                      <a:r>
                        <a:rPr lang="fr-FR" sz="1200" b="1" dirty="0" smtClean="0">
                          <a:effectLst/>
                        </a:rPr>
                        <a:t>218</a:t>
                      </a:r>
                      <a:r>
                        <a:rPr lang="fr-FR" sz="1200" b="1" baseline="0" dirty="0" smtClean="0">
                          <a:effectLst/>
                        </a:rPr>
                        <a:t> </a:t>
                      </a:r>
                      <a:r>
                        <a:rPr lang="fr-FR" sz="1200" b="1" dirty="0" smtClean="0">
                          <a:effectLst/>
                        </a:rPr>
                        <a:t>840/an</a:t>
                      </a:r>
                      <a:endParaRPr lang="fr-FR" sz="1400" b="1" dirty="0">
                        <a:effectLst/>
                        <a:latin typeface="Calibri"/>
                        <a:ea typeface="Calibri"/>
                        <a:cs typeface="Times New Roman"/>
                      </a:endParaRPr>
                    </a:p>
                  </a:txBody>
                  <a:tcPr marL="35853" marR="35853" marT="0" marB="0"/>
                </a:tc>
                <a:tc>
                  <a:txBody>
                    <a:bodyPr/>
                    <a:lstStyle/>
                    <a:p>
                      <a:pPr algn="just">
                        <a:lnSpc>
                          <a:spcPct val="107000"/>
                        </a:lnSpc>
                        <a:spcAft>
                          <a:spcPts val="0"/>
                        </a:spcAft>
                      </a:pPr>
                      <a:r>
                        <a:rPr lang="fr-FR" sz="1200" b="1">
                          <a:effectLst/>
                        </a:rPr>
                        <a:t>Ce coût se réduira progressivement en fonction de la capacité d’analyse du technicien communal ou également en fonction de l’appui apporte par la DRARHASA à la commune</a:t>
                      </a:r>
                      <a:endParaRPr lang="fr-FR" sz="1400" b="1">
                        <a:effectLst/>
                        <a:latin typeface="Calibri"/>
                        <a:ea typeface="Calibri"/>
                        <a:cs typeface="Times New Roman"/>
                      </a:endParaRPr>
                    </a:p>
                  </a:txBody>
                  <a:tcPr marL="35853" marR="35853" marT="0" marB="0"/>
                </a:tc>
              </a:tr>
              <a:tr h="186086">
                <a:tc vMerge="1">
                  <a:txBody>
                    <a:bodyPr/>
                    <a:lstStyle/>
                    <a:p>
                      <a:endParaRPr lang="fr-FR"/>
                    </a:p>
                  </a:txBody>
                  <a:tcPr/>
                </a:tc>
                <a:tc>
                  <a:txBody>
                    <a:bodyPr/>
                    <a:lstStyle/>
                    <a:p>
                      <a:pPr algn="just">
                        <a:lnSpc>
                          <a:spcPct val="107000"/>
                        </a:lnSpc>
                        <a:spcAft>
                          <a:spcPts val="800"/>
                        </a:spcAft>
                      </a:pPr>
                      <a:r>
                        <a:rPr lang="fr-FR" sz="1200" b="1" dirty="0">
                          <a:effectLst/>
                        </a:rPr>
                        <a:t>Sous-total </a:t>
                      </a:r>
                      <a:endParaRPr lang="fr-FR" sz="1400" b="1" dirty="0">
                        <a:solidFill>
                          <a:srgbClr val="FF0000"/>
                        </a:solidFill>
                        <a:effectLst/>
                        <a:latin typeface="Calibri"/>
                        <a:ea typeface="Calibri"/>
                        <a:cs typeface="Times New Roman"/>
                      </a:endParaRPr>
                    </a:p>
                  </a:txBody>
                  <a:tcPr marL="35853" marR="35853" marT="0" marB="0"/>
                </a:tc>
                <a:tc>
                  <a:txBody>
                    <a:bodyPr/>
                    <a:lstStyle/>
                    <a:p>
                      <a:pPr algn="just">
                        <a:lnSpc>
                          <a:spcPct val="107000"/>
                        </a:lnSpc>
                        <a:spcAft>
                          <a:spcPts val="800"/>
                        </a:spcAft>
                      </a:pPr>
                      <a:r>
                        <a:rPr lang="fr-FR" sz="1200" b="1" dirty="0" smtClean="0">
                          <a:effectLst/>
                        </a:rPr>
                        <a:t>293</a:t>
                      </a:r>
                      <a:r>
                        <a:rPr lang="fr-FR" sz="1200" b="1" baseline="0" dirty="0" smtClean="0">
                          <a:effectLst/>
                        </a:rPr>
                        <a:t> </a:t>
                      </a:r>
                      <a:r>
                        <a:rPr lang="fr-FR" sz="1200" b="1" dirty="0" smtClean="0">
                          <a:effectLst/>
                        </a:rPr>
                        <a:t>265/an</a:t>
                      </a:r>
                      <a:endParaRPr lang="fr-FR" sz="1400" b="1" dirty="0">
                        <a:solidFill>
                          <a:srgbClr val="FF0000"/>
                        </a:solidFill>
                        <a:effectLst/>
                        <a:latin typeface="Calibri"/>
                        <a:ea typeface="Calibri"/>
                        <a:cs typeface="Times New Roman"/>
                      </a:endParaRPr>
                    </a:p>
                  </a:txBody>
                  <a:tcPr marL="35853" marR="35853" marT="0" marB="0"/>
                </a:tc>
                <a:tc>
                  <a:txBody>
                    <a:bodyPr/>
                    <a:lstStyle/>
                    <a:p>
                      <a:pPr algn="just">
                        <a:lnSpc>
                          <a:spcPct val="107000"/>
                        </a:lnSpc>
                        <a:spcAft>
                          <a:spcPts val="800"/>
                        </a:spcAft>
                      </a:pPr>
                      <a:r>
                        <a:rPr lang="fr-FR" sz="1200" b="1" dirty="0">
                          <a:effectLst/>
                        </a:rPr>
                        <a:t> </a:t>
                      </a:r>
                      <a:endParaRPr lang="fr-FR" sz="1400" b="1" dirty="0">
                        <a:solidFill>
                          <a:srgbClr val="FF0000"/>
                        </a:solidFill>
                        <a:effectLst/>
                        <a:latin typeface="Calibri"/>
                        <a:ea typeface="Calibri"/>
                        <a:cs typeface="Times New Roman"/>
                      </a:endParaRPr>
                    </a:p>
                  </a:txBody>
                  <a:tcPr marL="35853" marR="35853" marT="0" marB="0"/>
                </a:tc>
              </a:tr>
              <a:tr h="372170">
                <a:tc>
                  <a:txBody>
                    <a:bodyPr/>
                    <a:lstStyle/>
                    <a:p>
                      <a:pPr marL="12700" algn="just">
                        <a:lnSpc>
                          <a:spcPct val="107000"/>
                        </a:lnSpc>
                        <a:spcAft>
                          <a:spcPts val="800"/>
                        </a:spcAft>
                      </a:pPr>
                      <a:r>
                        <a:rPr lang="fr-FR" sz="1200" b="1" dirty="0">
                          <a:effectLst/>
                        </a:rPr>
                        <a:t>Coût total moyen par village</a:t>
                      </a:r>
                      <a:endParaRPr lang="fr-FR" sz="1400" b="1" dirty="0">
                        <a:solidFill>
                          <a:srgbClr val="00B050"/>
                        </a:solidFill>
                        <a:effectLst/>
                        <a:latin typeface="Calibri"/>
                        <a:ea typeface="Calibri"/>
                        <a:cs typeface="Times New Roman"/>
                      </a:endParaRPr>
                    </a:p>
                  </a:txBody>
                  <a:tcPr marL="35853" marR="35853" marT="0" marB="0"/>
                </a:tc>
                <a:tc>
                  <a:txBody>
                    <a:bodyPr/>
                    <a:lstStyle/>
                    <a:p>
                      <a:pPr algn="just">
                        <a:lnSpc>
                          <a:spcPct val="107000"/>
                        </a:lnSpc>
                        <a:spcAft>
                          <a:spcPts val="800"/>
                        </a:spcAft>
                      </a:pPr>
                      <a:r>
                        <a:rPr lang="fr-FR" sz="1200" b="1" dirty="0">
                          <a:effectLst/>
                        </a:rPr>
                        <a:t> </a:t>
                      </a:r>
                      <a:endParaRPr lang="fr-FR" sz="1400" b="1" dirty="0">
                        <a:solidFill>
                          <a:srgbClr val="00B050"/>
                        </a:solidFill>
                        <a:effectLst/>
                        <a:latin typeface="Calibri"/>
                        <a:ea typeface="Calibri"/>
                        <a:cs typeface="Times New Roman"/>
                      </a:endParaRPr>
                    </a:p>
                  </a:txBody>
                  <a:tcPr marL="35853" marR="35853" marT="0" marB="0"/>
                </a:tc>
                <a:tc>
                  <a:txBody>
                    <a:bodyPr/>
                    <a:lstStyle/>
                    <a:p>
                      <a:pPr marL="12700" algn="just">
                        <a:lnSpc>
                          <a:spcPct val="107000"/>
                        </a:lnSpc>
                        <a:spcAft>
                          <a:spcPts val="800"/>
                        </a:spcAft>
                      </a:pPr>
                      <a:r>
                        <a:rPr lang="fr-FR" sz="1200" b="1" dirty="0" smtClean="0">
                          <a:effectLst/>
                        </a:rPr>
                        <a:t>302</a:t>
                      </a:r>
                      <a:r>
                        <a:rPr lang="fr-FR" sz="1200" b="1" baseline="0" dirty="0" smtClean="0">
                          <a:effectLst/>
                        </a:rPr>
                        <a:t> </a:t>
                      </a:r>
                      <a:r>
                        <a:rPr lang="fr-FR" sz="1200" b="1" dirty="0" smtClean="0">
                          <a:effectLst/>
                        </a:rPr>
                        <a:t>361</a:t>
                      </a:r>
                      <a:endParaRPr lang="fr-FR" sz="1400" b="1" dirty="0">
                        <a:solidFill>
                          <a:srgbClr val="00B050"/>
                        </a:solidFill>
                        <a:effectLst/>
                        <a:latin typeface="Calibri"/>
                        <a:ea typeface="Calibri"/>
                        <a:cs typeface="Times New Roman"/>
                      </a:endParaRPr>
                    </a:p>
                  </a:txBody>
                  <a:tcPr marL="35853" marR="35853" marT="0" marB="0"/>
                </a:tc>
                <a:tc>
                  <a:txBody>
                    <a:bodyPr/>
                    <a:lstStyle/>
                    <a:p>
                      <a:pPr algn="just">
                        <a:lnSpc>
                          <a:spcPct val="107000"/>
                        </a:lnSpc>
                        <a:spcAft>
                          <a:spcPts val="800"/>
                        </a:spcAft>
                      </a:pPr>
                      <a:r>
                        <a:rPr lang="fr-FR" sz="1200" b="1" dirty="0">
                          <a:effectLst/>
                        </a:rPr>
                        <a:t> </a:t>
                      </a:r>
                      <a:endParaRPr lang="fr-FR" sz="1400" b="1" dirty="0">
                        <a:effectLst/>
                        <a:latin typeface="Calibri"/>
                        <a:ea typeface="Calibri"/>
                        <a:cs typeface="Times New Roman"/>
                      </a:endParaRPr>
                    </a:p>
                  </a:txBody>
                  <a:tcPr marL="35853" marR="35853" marT="0" marB="0"/>
                </a:tc>
              </a:tr>
            </a:tbl>
          </a:graphicData>
        </a:graphic>
      </p:graphicFrame>
    </p:spTree>
    <p:extLst>
      <p:ext uri="{BB962C8B-B14F-4D97-AF65-F5344CB8AC3E}">
        <p14:creationId xmlns:p14="http://schemas.microsoft.com/office/powerpoint/2010/main" xmlns="" val="14694078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990600"/>
            <a:ext cx="8610600" cy="954107"/>
          </a:xfrm>
          <a:prstGeom prst="rect">
            <a:avLst/>
          </a:prstGeom>
        </p:spPr>
        <p:txBody>
          <a:bodyPr wrap="square">
            <a:spAutoFit/>
          </a:bodyPr>
          <a:lstStyle/>
          <a:p>
            <a:pPr algn="ctr"/>
            <a:r>
              <a:rPr lang="fr-FR" sz="2800" b="1" dirty="0" smtClean="0"/>
              <a:t>Comment financer la mise en œuvre du suivi-évaluation communal AEP?</a:t>
            </a:r>
            <a:endParaRPr lang="fr-FR" sz="2800" b="1" dirty="0"/>
          </a:p>
        </p:txBody>
      </p:sp>
      <p:sp>
        <p:nvSpPr>
          <p:cNvPr id="5" name="Rectangle 4"/>
          <p:cNvSpPr/>
          <p:nvPr/>
        </p:nvSpPr>
        <p:spPr>
          <a:xfrm>
            <a:off x="228600" y="1970346"/>
            <a:ext cx="8839200" cy="4708981"/>
          </a:xfrm>
          <a:prstGeom prst="rect">
            <a:avLst/>
          </a:prstGeom>
        </p:spPr>
        <p:txBody>
          <a:bodyPr wrap="square">
            <a:spAutoFit/>
          </a:bodyPr>
          <a:lstStyle/>
          <a:p>
            <a:pPr algn="just"/>
            <a:r>
              <a:rPr lang="fr-FR" sz="2000" dirty="0"/>
              <a:t>C</a:t>
            </a:r>
            <a:r>
              <a:rPr lang="fr-FR" sz="2000" dirty="0" smtClean="0"/>
              <a:t>as </a:t>
            </a:r>
            <a:r>
              <a:rPr lang="fr-FR" sz="2000" dirty="0"/>
              <a:t>de la </a:t>
            </a:r>
            <a:r>
              <a:rPr lang="fr-FR" sz="2000" dirty="0" smtClean="0"/>
              <a:t>Commune d’Aribinda: </a:t>
            </a:r>
          </a:p>
          <a:p>
            <a:pPr marL="342900" indent="-342900" algn="just">
              <a:buFont typeface="Arial" panose="020B0604020202020204" pitchFamily="34" charset="0"/>
              <a:buChar char="•"/>
            </a:pPr>
            <a:r>
              <a:rPr lang="fr-FR" sz="2000" dirty="0" smtClean="0"/>
              <a:t>225 </a:t>
            </a:r>
            <a:r>
              <a:rPr lang="fr-FR" sz="2000" dirty="0"/>
              <a:t>PMH </a:t>
            </a:r>
            <a:r>
              <a:rPr lang="fr-FR" sz="2000" dirty="0" smtClean="0"/>
              <a:t>et 48 AUE  (43 villages). </a:t>
            </a:r>
          </a:p>
          <a:p>
            <a:pPr algn="just"/>
            <a:r>
              <a:rPr lang="fr-FR" sz="2000" dirty="0" smtClean="0"/>
              <a:t>Sur </a:t>
            </a:r>
            <a:r>
              <a:rPr lang="fr-FR" sz="2000" dirty="0"/>
              <a:t>cette base, si l’ensemble des AUE reversaient la redevance de </a:t>
            </a:r>
            <a:r>
              <a:rPr lang="fr-FR" sz="2000" dirty="0" smtClean="0"/>
              <a:t>10 000 FCFA </a:t>
            </a:r>
            <a:r>
              <a:rPr lang="fr-FR" sz="2000" dirty="0"/>
              <a:t>et en estimant que l’ensemble des PMH soient fonctionnelles, les recettes de la </a:t>
            </a:r>
            <a:r>
              <a:rPr lang="fr-FR" sz="2000" dirty="0" smtClean="0"/>
              <a:t>commune </a:t>
            </a:r>
            <a:r>
              <a:rPr lang="fr-FR" sz="2000" dirty="0"/>
              <a:t>seraient de </a:t>
            </a:r>
            <a:r>
              <a:rPr lang="fr-FR" sz="2000" b="1" dirty="0" smtClean="0"/>
              <a:t>2 250 000 </a:t>
            </a:r>
            <a:r>
              <a:rPr lang="fr-FR" sz="2000" b="1" dirty="0"/>
              <a:t>FCFA</a:t>
            </a:r>
            <a:r>
              <a:rPr lang="fr-FR" sz="2000" dirty="0"/>
              <a:t>. Sur ce total, 60% soit </a:t>
            </a:r>
            <a:r>
              <a:rPr lang="fr-FR" sz="2000" b="1" dirty="0" smtClean="0"/>
              <a:t>1 350 000 </a:t>
            </a:r>
            <a:r>
              <a:rPr lang="fr-FR" sz="2000" b="1" dirty="0"/>
              <a:t>FCFA </a:t>
            </a:r>
            <a:r>
              <a:rPr lang="fr-FR" sz="2000" dirty="0"/>
              <a:t>seraient utilisés pour financer les tournées de maintenance préventives de toutes les PMH et le restant, soit </a:t>
            </a:r>
            <a:r>
              <a:rPr lang="fr-FR" sz="2000" b="1" dirty="0" smtClean="0"/>
              <a:t>900 000 FCFA </a:t>
            </a:r>
            <a:r>
              <a:rPr lang="fr-FR" sz="2000" dirty="0"/>
              <a:t>pourrait être utilisé pour les activités du CCEA pour le </a:t>
            </a:r>
            <a:r>
              <a:rPr lang="fr-FR" sz="2000" dirty="0" smtClean="0"/>
              <a:t>suivi-évaluation</a:t>
            </a:r>
            <a:r>
              <a:rPr lang="fr-FR" sz="2000" dirty="0"/>
              <a:t>. </a:t>
            </a:r>
            <a:endParaRPr lang="fr-FR" sz="2000" dirty="0" smtClean="0"/>
          </a:p>
          <a:p>
            <a:pPr algn="just"/>
            <a:endParaRPr lang="fr-FR" sz="2000" dirty="0"/>
          </a:p>
          <a:p>
            <a:pPr algn="just"/>
            <a:r>
              <a:rPr lang="fr-FR" sz="2000" dirty="0"/>
              <a:t>Or en moyenne, la commune nécessite les sommes suivantes pour les activités de </a:t>
            </a:r>
            <a:r>
              <a:rPr lang="fr-FR" sz="2000" dirty="0" smtClean="0"/>
              <a:t>suivi-évaluation</a:t>
            </a:r>
            <a:endParaRPr lang="fr-FR" sz="2000" dirty="0"/>
          </a:p>
          <a:p>
            <a:pPr marL="342900" lvl="0" indent="-342900" algn="just">
              <a:buFont typeface="Arial" panose="020B0604020202020204" pitchFamily="34" charset="0"/>
              <a:buChar char="•"/>
            </a:pPr>
            <a:r>
              <a:rPr lang="fr-FR" sz="2000" b="1" dirty="0" smtClean="0"/>
              <a:t>439 900 </a:t>
            </a:r>
            <a:r>
              <a:rPr lang="fr-FR" sz="2000" b="1" dirty="0"/>
              <a:t>FCFA </a:t>
            </a:r>
            <a:r>
              <a:rPr lang="fr-FR" sz="2000" dirty="0"/>
              <a:t>pour le lancement des activités </a:t>
            </a:r>
          </a:p>
          <a:p>
            <a:pPr marL="342900" lvl="0" indent="-342900" algn="just">
              <a:buFont typeface="Arial" panose="020B0604020202020204" pitchFamily="34" charset="0"/>
              <a:buChar char="•"/>
            </a:pPr>
            <a:r>
              <a:rPr lang="fr-FR" sz="2000" b="1" dirty="0" smtClean="0"/>
              <a:t>13 663 400 </a:t>
            </a:r>
            <a:r>
              <a:rPr lang="fr-FR" sz="2000" b="1" dirty="0"/>
              <a:t>FCFA </a:t>
            </a:r>
            <a:r>
              <a:rPr lang="fr-FR" sz="2000" dirty="0"/>
              <a:t>pour les activités régulières de suivi et d’appui</a:t>
            </a:r>
          </a:p>
          <a:p>
            <a:pPr algn="just"/>
            <a:r>
              <a:rPr lang="fr-FR" sz="2000" dirty="0"/>
              <a:t>Soit au total, une somme de </a:t>
            </a:r>
            <a:r>
              <a:rPr lang="fr-FR" sz="2000" b="1" dirty="0" smtClean="0"/>
              <a:t>14 103 300 </a:t>
            </a:r>
            <a:r>
              <a:rPr lang="fr-FR" sz="2000" b="1" dirty="0"/>
              <a:t>FCFA </a:t>
            </a:r>
            <a:r>
              <a:rPr lang="fr-FR" sz="2000" dirty="0"/>
              <a:t>soit un besoin de financement de l’ordre de </a:t>
            </a:r>
            <a:r>
              <a:rPr lang="fr-FR" sz="2000" b="1" dirty="0" smtClean="0"/>
              <a:t>13 203 300 </a:t>
            </a:r>
            <a:r>
              <a:rPr lang="fr-FR" sz="2000" b="1" dirty="0"/>
              <a:t>FCFA</a:t>
            </a:r>
            <a:r>
              <a:rPr lang="fr-FR" sz="2000" dirty="0"/>
              <a:t>. </a:t>
            </a:r>
          </a:p>
        </p:txBody>
      </p:sp>
    </p:spTree>
    <p:extLst>
      <p:ext uri="{BB962C8B-B14F-4D97-AF65-F5344CB8AC3E}">
        <p14:creationId xmlns:p14="http://schemas.microsoft.com/office/powerpoint/2010/main" xmlns="" val="20987890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990600"/>
            <a:ext cx="8610600" cy="523220"/>
          </a:xfrm>
          <a:prstGeom prst="rect">
            <a:avLst/>
          </a:prstGeom>
        </p:spPr>
        <p:txBody>
          <a:bodyPr wrap="square">
            <a:spAutoFit/>
          </a:bodyPr>
          <a:lstStyle/>
          <a:p>
            <a:pPr algn="ctr"/>
            <a:r>
              <a:rPr lang="fr-FR" sz="2800" b="1" dirty="0" smtClean="0"/>
              <a:t>Identification des sources de financement</a:t>
            </a:r>
            <a:endParaRPr lang="fr-FR" sz="2800" b="1" dirty="0"/>
          </a:p>
        </p:txBody>
      </p:sp>
      <p:sp>
        <p:nvSpPr>
          <p:cNvPr id="5" name="Rectangle 4"/>
          <p:cNvSpPr/>
          <p:nvPr/>
        </p:nvSpPr>
        <p:spPr>
          <a:xfrm>
            <a:off x="228600" y="1513820"/>
            <a:ext cx="8839200" cy="5262979"/>
          </a:xfrm>
          <a:prstGeom prst="rect">
            <a:avLst/>
          </a:prstGeom>
        </p:spPr>
        <p:txBody>
          <a:bodyPr wrap="square">
            <a:spAutoFit/>
          </a:bodyPr>
          <a:lstStyle/>
          <a:p>
            <a:pPr algn="just"/>
            <a:r>
              <a:rPr lang="fr-FR" sz="2800" dirty="0"/>
              <a:t>Les coûts d’appui technique représentent 80,4% des coûts </a:t>
            </a:r>
            <a:r>
              <a:rPr lang="fr-FR" sz="2800" dirty="0" smtClean="0"/>
              <a:t>totaux. Ces coûts peuvent se réduire dans le temps avec la mise en capacités des acteurs (AUE, techniciens, CCEA et maintenanciers). </a:t>
            </a:r>
          </a:p>
          <a:p>
            <a:pPr algn="just"/>
            <a:endParaRPr lang="fr-FR" sz="2800" dirty="0" smtClean="0"/>
          </a:p>
          <a:p>
            <a:pPr algn="just"/>
            <a:r>
              <a:rPr lang="fr-FR" sz="2800" dirty="0" smtClean="0"/>
              <a:t>Les possibilités de financements actuels sont: </a:t>
            </a:r>
          </a:p>
          <a:p>
            <a:pPr marL="457200" indent="-457200" algn="just">
              <a:buFont typeface="Wingdings" pitchFamily="2" charset="2"/>
              <a:buChar char="ü"/>
            </a:pPr>
            <a:r>
              <a:rPr lang="fr-FR" sz="2800" dirty="0" smtClean="0"/>
              <a:t>Le budget  communal</a:t>
            </a:r>
          </a:p>
          <a:p>
            <a:pPr marL="457200" indent="-457200" algn="just">
              <a:buFont typeface="Wingdings" pitchFamily="2" charset="2"/>
              <a:buChar char="ü"/>
            </a:pPr>
            <a:r>
              <a:rPr lang="fr-FR" sz="2800" dirty="0" smtClean="0"/>
              <a:t>Transfert de ressources vers les communes (recrutement des consultants, bureaux, des professionnels, </a:t>
            </a:r>
            <a:r>
              <a:rPr lang="fr-FR" sz="2800" dirty="0" err="1" smtClean="0"/>
              <a:t>etc</a:t>
            </a:r>
            <a:r>
              <a:rPr lang="fr-FR" sz="2800" dirty="0" smtClean="0"/>
              <a:t>)</a:t>
            </a:r>
          </a:p>
          <a:p>
            <a:pPr marL="457200" indent="-457200" algn="just">
              <a:buFont typeface="Wingdings" pitchFamily="2" charset="2"/>
              <a:buChar char="ü"/>
            </a:pPr>
            <a:r>
              <a:rPr lang="fr-FR" sz="2800" dirty="0" smtClean="0"/>
              <a:t>Allocation des ressources aux DR pour appuyer les communes </a:t>
            </a:r>
          </a:p>
          <a:p>
            <a:pPr marL="457200" indent="-457200" algn="just">
              <a:buFont typeface="Wingdings" pitchFamily="2" charset="2"/>
              <a:buChar char="ü"/>
            </a:pPr>
            <a:r>
              <a:rPr lang="fr-FR" sz="2800" dirty="0" smtClean="0"/>
              <a:t>L’appui des </a:t>
            </a:r>
            <a:r>
              <a:rPr lang="fr-FR" sz="2800" dirty="0" err="1" smtClean="0"/>
              <a:t>ONGs</a:t>
            </a:r>
            <a:endParaRPr lang="fr-FR" sz="2800" dirty="0" smtClean="0"/>
          </a:p>
        </p:txBody>
      </p:sp>
    </p:spTree>
    <p:extLst>
      <p:ext uri="{BB962C8B-B14F-4D97-AF65-F5344CB8AC3E}">
        <p14:creationId xmlns:p14="http://schemas.microsoft.com/office/powerpoint/2010/main" xmlns="" val="41105270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1219200"/>
            <a:ext cx="8001000" cy="838200"/>
          </a:xfrm>
        </p:spPr>
        <p:txBody>
          <a:bodyPr/>
          <a:lstStyle/>
          <a:p>
            <a:r>
              <a:rPr lang="fr-FR" sz="2400" b="1" dirty="0" smtClean="0"/>
              <a:t>Comment les communes ont opérationnalisé le financement par le budget communal?</a:t>
            </a:r>
            <a:endParaRPr lang="fr-FR" sz="2400" b="1" dirty="0"/>
          </a:p>
        </p:txBody>
      </p:sp>
      <p:sp>
        <p:nvSpPr>
          <p:cNvPr id="3" name="Espace réservé du contenu 2"/>
          <p:cNvSpPr>
            <a:spLocks noGrp="1"/>
          </p:cNvSpPr>
          <p:nvPr>
            <p:ph idx="1"/>
          </p:nvPr>
        </p:nvSpPr>
        <p:spPr>
          <a:xfrm>
            <a:off x="381000" y="2057400"/>
            <a:ext cx="8610600" cy="4572000"/>
          </a:xfrm>
        </p:spPr>
        <p:txBody>
          <a:bodyPr/>
          <a:lstStyle/>
          <a:p>
            <a:pPr marL="0" indent="0">
              <a:buNone/>
            </a:pPr>
            <a:r>
              <a:rPr lang="fr-FR" dirty="0" smtClean="0"/>
              <a:t>IRC après la fin de la subvention de USAID WA WASH a proposé un note d’appui léger aux autorités des deux communes dans laquelle la responsabilité de deux parties est bien claire.</a:t>
            </a:r>
          </a:p>
          <a:p>
            <a:pPr marL="0" indent="0">
              <a:buNone/>
            </a:pPr>
            <a:r>
              <a:rPr lang="fr-FR" dirty="0" smtClean="0"/>
              <a:t>Le budget a trois composantes:</a:t>
            </a:r>
          </a:p>
          <a:p>
            <a:pPr>
              <a:buFontTx/>
              <a:buChar char="-"/>
            </a:pPr>
            <a:r>
              <a:rPr lang="fr-FR" dirty="0" smtClean="0"/>
              <a:t>Cout des activités de suivi-évaluation</a:t>
            </a:r>
          </a:p>
          <a:p>
            <a:pPr>
              <a:buFontTx/>
              <a:buChar char="-"/>
            </a:pPr>
            <a:r>
              <a:rPr lang="fr-FR" dirty="0" smtClean="0"/>
              <a:t>Assistance technique</a:t>
            </a:r>
          </a:p>
          <a:p>
            <a:pPr>
              <a:buFontTx/>
              <a:buChar char="-"/>
            </a:pPr>
            <a:r>
              <a:rPr lang="fr-FR" dirty="0" smtClean="0"/>
              <a:t>Financement de la résolution des problèmes</a:t>
            </a:r>
          </a:p>
          <a:p>
            <a:pPr>
              <a:buFontTx/>
              <a:buChar char="-"/>
            </a:pPr>
            <a:endParaRPr lang="fr-FR" dirty="0"/>
          </a:p>
        </p:txBody>
      </p:sp>
    </p:spTree>
    <p:extLst>
      <p:ext uri="{BB962C8B-B14F-4D97-AF65-F5344CB8AC3E}">
        <p14:creationId xmlns:p14="http://schemas.microsoft.com/office/powerpoint/2010/main" xmlns="" val="22271469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1371600"/>
            <a:ext cx="8001000" cy="685800"/>
          </a:xfrm>
        </p:spPr>
        <p:txBody>
          <a:bodyPr/>
          <a:lstStyle/>
          <a:p>
            <a:r>
              <a:rPr lang="fr-FR" dirty="0" smtClean="0"/>
              <a:t>Commune</a:t>
            </a:r>
            <a:endParaRPr lang="fr-FR" dirty="0"/>
          </a:p>
        </p:txBody>
      </p:sp>
      <p:sp>
        <p:nvSpPr>
          <p:cNvPr id="3" name="Espace réservé du contenu 2"/>
          <p:cNvSpPr>
            <a:spLocks noGrp="1"/>
          </p:cNvSpPr>
          <p:nvPr>
            <p:ph idx="1"/>
          </p:nvPr>
        </p:nvSpPr>
        <p:spPr>
          <a:xfrm>
            <a:off x="304800" y="2057400"/>
            <a:ext cx="8686800" cy="3535363"/>
          </a:xfrm>
        </p:spPr>
        <p:txBody>
          <a:bodyPr/>
          <a:lstStyle/>
          <a:p>
            <a:pPr marL="0" lvl="0" indent="0">
              <a:buNone/>
            </a:pPr>
            <a:r>
              <a:rPr lang="fr-FR" sz="2800" dirty="0" smtClean="0"/>
              <a:t>Elle  </a:t>
            </a:r>
            <a:r>
              <a:rPr lang="fr-FR" sz="2800" dirty="0"/>
              <a:t>est le maitre d’ouvrage donc elle a la responsabilité de fournir des services publics pérennes d’eau potable à sa population.  De ce fait elle doit prendre en charge toutes activités  liées à la gestion des services publics d’eau potable à travers son budget communal. Par conséquent </a:t>
            </a:r>
            <a:r>
              <a:rPr lang="fr-FR" sz="2800" dirty="0" smtClean="0"/>
              <a:t>les cout </a:t>
            </a:r>
            <a:r>
              <a:rPr lang="fr-FR" sz="2800" dirty="0"/>
              <a:t>des activités au niveau </a:t>
            </a:r>
            <a:r>
              <a:rPr lang="fr-FR" sz="2800" dirty="0" smtClean="0"/>
              <a:t>communal seront supportés </a:t>
            </a:r>
            <a:r>
              <a:rPr lang="fr-FR" sz="2800" dirty="0"/>
              <a:t>par le budget </a:t>
            </a:r>
            <a:r>
              <a:rPr lang="fr-FR" sz="2800" dirty="0" smtClean="0"/>
              <a:t>communal. </a:t>
            </a:r>
            <a:endParaRPr lang="fr-FR" sz="2800" dirty="0"/>
          </a:p>
          <a:p>
            <a:endParaRPr lang="fr-FR" sz="2800" dirty="0"/>
          </a:p>
        </p:txBody>
      </p:sp>
    </p:spTree>
    <p:extLst>
      <p:ext uri="{BB962C8B-B14F-4D97-AF65-F5344CB8AC3E}">
        <p14:creationId xmlns:p14="http://schemas.microsoft.com/office/powerpoint/2010/main" xmlns="" val="24503645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1143000"/>
            <a:ext cx="8001000" cy="685800"/>
          </a:xfrm>
        </p:spPr>
        <p:txBody>
          <a:bodyPr/>
          <a:lstStyle/>
          <a:p>
            <a:r>
              <a:rPr lang="fr-FR" dirty="0" smtClean="0"/>
              <a:t>IRC BF</a:t>
            </a:r>
            <a:endParaRPr lang="fr-FR" dirty="0"/>
          </a:p>
        </p:txBody>
      </p:sp>
      <p:sp>
        <p:nvSpPr>
          <p:cNvPr id="3" name="Espace réservé du contenu 2"/>
          <p:cNvSpPr>
            <a:spLocks noGrp="1"/>
          </p:cNvSpPr>
          <p:nvPr>
            <p:ph idx="1"/>
          </p:nvPr>
        </p:nvSpPr>
        <p:spPr>
          <a:xfrm>
            <a:off x="304800" y="1905000"/>
            <a:ext cx="8686800" cy="4724400"/>
          </a:xfrm>
        </p:spPr>
        <p:txBody>
          <a:bodyPr/>
          <a:lstStyle/>
          <a:p>
            <a:pPr marL="0" lvl="0" indent="0">
              <a:buNone/>
            </a:pPr>
            <a:r>
              <a:rPr lang="fr-FR" sz="2800" dirty="0" smtClean="0"/>
              <a:t>L’assistance </a:t>
            </a:r>
            <a:r>
              <a:rPr lang="fr-FR" sz="2800" dirty="0"/>
              <a:t>technique aux communes dans la gestion des services publics d’eau potable doit être par la DRARHASA et cela fait partir de ces responsabilités en tant structure déconcentrée de l’Etat au niveau régional. Mais la DRARHASA est limitée dans l’assistance technique aux communes compte tenu de l’insuffisance des ressources financières et humaines et le manque de compétences pour ce type d’appui. IRC assurera la fonction de la DRARHASA dans ces communes par conséquent prendre en charge ce coût du fonctionnement de l’assistance technique</a:t>
            </a:r>
          </a:p>
          <a:p>
            <a:endParaRPr lang="fr-FR" sz="2800" dirty="0"/>
          </a:p>
        </p:txBody>
      </p:sp>
    </p:spTree>
    <p:extLst>
      <p:ext uri="{BB962C8B-B14F-4D97-AF65-F5344CB8AC3E}">
        <p14:creationId xmlns:p14="http://schemas.microsoft.com/office/powerpoint/2010/main" xmlns="" val="33809717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1143000"/>
            <a:ext cx="8001000" cy="685800"/>
          </a:xfrm>
        </p:spPr>
        <p:txBody>
          <a:bodyPr/>
          <a:lstStyle/>
          <a:p>
            <a:r>
              <a:rPr lang="fr-FR" dirty="0" smtClean="0"/>
              <a:t>PTF</a:t>
            </a:r>
            <a:endParaRPr lang="fr-FR" dirty="0"/>
          </a:p>
        </p:txBody>
      </p:sp>
      <p:sp>
        <p:nvSpPr>
          <p:cNvPr id="3" name="Espace réservé du contenu 2"/>
          <p:cNvSpPr>
            <a:spLocks noGrp="1"/>
          </p:cNvSpPr>
          <p:nvPr>
            <p:ph idx="1"/>
          </p:nvPr>
        </p:nvSpPr>
        <p:spPr>
          <a:xfrm>
            <a:off x="304800" y="1905000"/>
            <a:ext cx="8686800" cy="3733800"/>
          </a:xfrm>
        </p:spPr>
        <p:txBody>
          <a:bodyPr/>
          <a:lstStyle/>
          <a:p>
            <a:pPr marL="0" lvl="0" indent="0">
              <a:buNone/>
            </a:pPr>
            <a:r>
              <a:rPr lang="fr-FR" sz="2800" dirty="0"/>
              <a:t>L’assistance technique que l’IRC offrira aux communes dans la mobilisation des ressources financières auprès d’un certain nombre de partenaires financiers permettra à ces communes de mobiliser des ressources financières pour faire face aux problèmes identifiés par le suivi-évaluation communal des services publics d’eau potable. Cette composante n’a pas été prise en compte dans le budget actuel. </a:t>
            </a:r>
          </a:p>
        </p:txBody>
      </p:sp>
    </p:spTree>
    <p:extLst>
      <p:ext uri="{BB962C8B-B14F-4D97-AF65-F5344CB8AC3E}">
        <p14:creationId xmlns:p14="http://schemas.microsoft.com/office/powerpoint/2010/main" xmlns="" val="1341673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914400"/>
            <a:ext cx="8001000" cy="685800"/>
          </a:xfrm>
        </p:spPr>
        <p:txBody>
          <a:bodyPr/>
          <a:lstStyle/>
          <a:p>
            <a:r>
              <a:rPr lang="fr-FR" dirty="0" smtClean="0"/>
              <a:t>Merci pour votre attention</a:t>
            </a:r>
            <a:endParaRPr lang="fr-FR" dirty="0"/>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28600" y="1600200"/>
            <a:ext cx="8763000" cy="5029200"/>
          </a:xfrm>
        </p:spPr>
      </p:pic>
    </p:spTree>
    <p:extLst>
      <p:ext uri="{BB962C8B-B14F-4D97-AF65-F5344CB8AC3E}">
        <p14:creationId xmlns:p14="http://schemas.microsoft.com/office/powerpoint/2010/main" xmlns="" val="2853385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1828800"/>
            <a:ext cx="8610600" cy="4093428"/>
          </a:xfrm>
          <a:prstGeom prst="rect">
            <a:avLst/>
          </a:prstGeom>
        </p:spPr>
        <p:txBody>
          <a:bodyPr wrap="square">
            <a:spAutoFit/>
          </a:bodyPr>
          <a:lstStyle/>
          <a:p>
            <a:pPr marL="342900" indent="-342900" algn="just">
              <a:buFont typeface="Wingdings" pitchFamily="2" charset="2"/>
              <a:buChar char="ü"/>
            </a:pPr>
            <a:r>
              <a:rPr lang="fr-FR" sz="2000" dirty="0" smtClean="0"/>
              <a:t>La </a:t>
            </a:r>
            <a:r>
              <a:rPr lang="fr-FR" sz="2000" dirty="0"/>
              <a:t>DGRE a développé en 2007 un cadre très élaboré de suivi évaluation du PN-AEPA</a:t>
            </a:r>
          </a:p>
          <a:p>
            <a:pPr marL="342900" indent="-342900" algn="just">
              <a:buFont typeface="Wingdings" pitchFamily="2" charset="2"/>
              <a:buChar char="ü"/>
            </a:pPr>
            <a:endParaRPr lang="fr-FR" sz="2000" dirty="0"/>
          </a:p>
          <a:p>
            <a:pPr marL="342900" indent="-342900" algn="just">
              <a:buFont typeface="Wingdings" pitchFamily="2" charset="2"/>
              <a:buChar char="ü"/>
            </a:pPr>
            <a:r>
              <a:rPr lang="fr-FR" sz="2000" dirty="0"/>
              <a:t>Mais à la mise en œuvre, on observe que ce dispositif ne fournit qu’une appréciation très limitée au niveau national, des performances des services publics d’eau potable en milieu rural et semi-urbain. </a:t>
            </a:r>
          </a:p>
          <a:p>
            <a:pPr marL="342900" indent="-342900" algn="just">
              <a:buFont typeface="Wingdings" pitchFamily="2" charset="2"/>
              <a:buChar char="ü"/>
            </a:pPr>
            <a:endParaRPr lang="fr-FR" sz="2000" dirty="0"/>
          </a:p>
          <a:p>
            <a:pPr marL="342900" indent="-342900" algn="just">
              <a:buFont typeface="Wingdings" pitchFamily="2" charset="2"/>
              <a:buChar char="ü"/>
            </a:pPr>
            <a:r>
              <a:rPr lang="fr-FR" sz="2000" dirty="0"/>
              <a:t>Cette insuffisance du dispositif national de monitoring affecte particulièrement  les autorités </a:t>
            </a:r>
            <a:r>
              <a:rPr lang="fr-FR" sz="2000" dirty="0" smtClean="0"/>
              <a:t>communales</a:t>
            </a:r>
            <a:endParaRPr lang="fr-FR" sz="2000" dirty="0"/>
          </a:p>
          <a:p>
            <a:pPr marL="342900" indent="-342900" algn="just">
              <a:buFont typeface="Wingdings" pitchFamily="2" charset="2"/>
              <a:buChar char="ü"/>
            </a:pPr>
            <a:endParaRPr lang="fr-FR" sz="2000" dirty="0"/>
          </a:p>
          <a:p>
            <a:pPr marL="342900" indent="-342900" algn="just">
              <a:buFont typeface="Wingdings" pitchFamily="2" charset="2"/>
              <a:buChar char="ü"/>
            </a:pPr>
            <a:r>
              <a:rPr lang="fr-FR" sz="2000" dirty="0"/>
              <a:t>Pas de mécanisme local de suivi des performances du service public d’eau potable dont elles assument la maîtrise </a:t>
            </a:r>
            <a:r>
              <a:rPr lang="fr-FR" sz="2000" dirty="0" smtClean="0"/>
              <a:t>d’ouvrage</a:t>
            </a:r>
            <a:endParaRPr lang="fr-FR" sz="2000" dirty="0"/>
          </a:p>
          <a:p>
            <a:pPr lvl="0" algn="just"/>
            <a:endParaRPr lang="fr-FR" sz="2000" b="1" dirty="0" smtClean="0"/>
          </a:p>
        </p:txBody>
      </p:sp>
      <p:sp>
        <p:nvSpPr>
          <p:cNvPr id="2" name="ZoneTexte 1"/>
          <p:cNvSpPr txBox="1"/>
          <p:nvPr/>
        </p:nvSpPr>
        <p:spPr>
          <a:xfrm>
            <a:off x="698310" y="1143000"/>
            <a:ext cx="7924800" cy="584775"/>
          </a:xfrm>
          <a:prstGeom prst="rect">
            <a:avLst/>
          </a:prstGeom>
          <a:noFill/>
        </p:spPr>
        <p:txBody>
          <a:bodyPr wrap="square" rtlCol="0">
            <a:spAutoFit/>
          </a:bodyPr>
          <a:lstStyle/>
          <a:p>
            <a:pPr algn="ctr"/>
            <a:r>
              <a:rPr lang="fr-FR" sz="3200" b="1" dirty="0" smtClean="0"/>
              <a:t>CONTEXTE</a:t>
            </a:r>
            <a:endParaRPr lang="fr-FR" sz="3200" b="1" dirty="0"/>
          </a:p>
        </p:txBody>
      </p:sp>
    </p:spTree>
    <p:extLst>
      <p:ext uri="{BB962C8B-B14F-4D97-AF65-F5344CB8AC3E}">
        <p14:creationId xmlns:p14="http://schemas.microsoft.com/office/powerpoint/2010/main" xmlns="" val="22796401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1219200"/>
            <a:ext cx="8458200" cy="914400"/>
          </a:xfrm>
        </p:spPr>
        <p:txBody>
          <a:bodyPr/>
          <a:lstStyle/>
          <a:p>
            <a:r>
              <a:rPr lang="fr-FR" dirty="0" smtClean="0"/>
              <a:t>Objectif général</a:t>
            </a:r>
            <a:endParaRPr lang="fr-FR" dirty="0"/>
          </a:p>
        </p:txBody>
      </p:sp>
      <p:sp>
        <p:nvSpPr>
          <p:cNvPr id="3" name="Espace réservé du contenu 2"/>
          <p:cNvSpPr>
            <a:spLocks noGrp="1"/>
          </p:cNvSpPr>
          <p:nvPr>
            <p:ph idx="1"/>
          </p:nvPr>
        </p:nvSpPr>
        <p:spPr>
          <a:xfrm>
            <a:off x="457200" y="1981200"/>
            <a:ext cx="8534400" cy="3535363"/>
          </a:xfrm>
        </p:spPr>
        <p:txBody>
          <a:bodyPr/>
          <a:lstStyle/>
          <a:p>
            <a:pPr marL="0" lvl="0" indent="0">
              <a:buNone/>
            </a:pPr>
            <a:endParaRPr lang="fr-FR" dirty="0" smtClean="0"/>
          </a:p>
          <a:p>
            <a:pPr marL="0" lvl="0" indent="0">
              <a:buNone/>
            </a:pPr>
            <a:r>
              <a:rPr lang="fr-FR" dirty="0" smtClean="0"/>
              <a:t>Mesurer </a:t>
            </a:r>
            <a:r>
              <a:rPr lang="fr-FR" dirty="0"/>
              <a:t>périodiquement les performances du service public d’eau potable dans la commune afin d’améliorer les décisions et actions des différentes parties prenantes (autorités, opérateurs de services, usagers, structures d’appui ou assistance, partenaires financiers)  </a:t>
            </a:r>
          </a:p>
        </p:txBody>
      </p:sp>
    </p:spTree>
    <p:extLst>
      <p:ext uri="{BB962C8B-B14F-4D97-AF65-F5344CB8AC3E}">
        <p14:creationId xmlns:p14="http://schemas.microsoft.com/office/powerpoint/2010/main" xmlns="" val="4478879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1000" y="1066800"/>
            <a:ext cx="8458200" cy="668860"/>
          </a:xfrm>
        </p:spPr>
        <p:txBody>
          <a:bodyPr/>
          <a:lstStyle/>
          <a:p>
            <a:r>
              <a:rPr lang="fr-FR" dirty="0" smtClean="0"/>
              <a:t>Objectifs spécifiques</a:t>
            </a:r>
            <a:endParaRPr lang="fr-FR" dirty="0"/>
          </a:p>
        </p:txBody>
      </p:sp>
      <p:sp>
        <p:nvSpPr>
          <p:cNvPr id="5" name="ZoneTexte 4"/>
          <p:cNvSpPr txBox="1"/>
          <p:nvPr/>
        </p:nvSpPr>
        <p:spPr>
          <a:xfrm>
            <a:off x="381000" y="1735660"/>
            <a:ext cx="8458200" cy="5133713"/>
          </a:xfrm>
          <a:prstGeom prst="rect">
            <a:avLst/>
          </a:prstGeom>
          <a:noFill/>
        </p:spPr>
        <p:txBody>
          <a:bodyPr wrap="square" rtlCol="0">
            <a:spAutoFit/>
          </a:bodyPr>
          <a:lstStyle/>
          <a:p>
            <a:pPr marL="342900" lvl="0" indent="-342900">
              <a:lnSpc>
                <a:spcPct val="115000"/>
              </a:lnSpc>
              <a:spcAft>
                <a:spcPts val="0"/>
              </a:spcAft>
              <a:buFont typeface="Arial"/>
              <a:buChar char="•"/>
              <a:tabLst>
                <a:tab pos="457200" algn="l"/>
              </a:tabLst>
            </a:pPr>
            <a:r>
              <a:rPr lang="fr-FR" sz="2400" dirty="0"/>
              <a:t>Apprécier la conformité du dispositif communal de gestion du service public d’eau potable en lien avec la règlementation nationale</a:t>
            </a:r>
          </a:p>
          <a:p>
            <a:pPr marL="342900" lvl="0" indent="-342900">
              <a:lnSpc>
                <a:spcPct val="115000"/>
              </a:lnSpc>
              <a:spcAft>
                <a:spcPts val="0"/>
              </a:spcAft>
              <a:buFont typeface="Arial"/>
              <a:buChar char="•"/>
              <a:tabLst>
                <a:tab pos="457200" algn="l"/>
              </a:tabLst>
            </a:pPr>
            <a:r>
              <a:rPr lang="fr-FR" sz="2400" dirty="0"/>
              <a:t>Apprécier l’efficacité des actions conduites dans la commune en matière d’eau potable</a:t>
            </a:r>
          </a:p>
          <a:p>
            <a:pPr marL="342900" lvl="0" indent="-342900">
              <a:lnSpc>
                <a:spcPct val="115000"/>
              </a:lnSpc>
              <a:spcAft>
                <a:spcPts val="0"/>
              </a:spcAft>
              <a:buFont typeface="Arial"/>
              <a:buChar char="•"/>
              <a:tabLst>
                <a:tab pos="457200" algn="l"/>
              </a:tabLst>
            </a:pPr>
            <a:r>
              <a:rPr lang="fr-FR" sz="2400" dirty="0"/>
              <a:t>Apprécier les performances (la qualité) des services délivrés aux populations par rapport aux normes nationales </a:t>
            </a:r>
          </a:p>
          <a:p>
            <a:pPr marL="342900" lvl="0" indent="-342900">
              <a:lnSpc>
                <a:spcPct val="115000"/>
              </a:lnSpc>
              <a:spcAft>
                <a:spcPts val="0"/>
              </a:spcAft>
              <a:buFont typeface="Arial"/>
              <a:buChar char="•"/>
              <a:tabLst>
                <a:tab pos="457200" algn="l"/>
              </a:tabLst>
            </a:pPr>
            <a:r>
              <a:rPr lang="fr-FR" sz="2400" dirty="0"/>
              <a:t>Améliorer les réflexions, concertations, décisions et actions aux niveaux villageois, inter-villageois et communal pour l’amélioration ou le développement d’un service d’eau potable communal</a:t>
            </a:r>
            <a:endParaRPr lang="fr-FR" sz="2400" dirty="0">
              <a:solidFill>
                <a:schemeClr val="dk1"/>
              </a:solidFill>
            </a:endParaRPr>
          </a:p>
          <a:p>
            <a:endParaRPr lang="fr-FR" sz="2400" dirty="0"/>
          </a:p>
        </p:txBody>
      </p:sp>
    </p:spTree>
    <p:extLst>
      <p:ext uri="{BB962C8B-B14F-4D97-AF65-F5344CB8AC3E}">
        <p14:creationId xmlns:p14="http://schemas.microsoft.com/office/powerpoint/2010/main" xmlns="" val="15078010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1000" y="1066800"/>
            <a:ext cx="8458200" cy="668860"/>
          </a:xfrm>
        </p:spPr>
        <p:txBody>
          <a:bodyPr/>
          <a:lstStyle/>
          <a:p>
            <a:r>
              <a:rPr lang="fr-FR" dirty="0" smtClean="0"/>
              <a:t>Partenaires de mise en œuvre</a:t>
            </a:r>
            <a:endParaRPr lang="fr-FR" dirty="0"/>
          </a:p>
        </p:txBody>
      </p:sp>
      <p:sp>
        <p:nvSpPr>
          <p:cNvPr id="5" name="ZoneTexte 4"/>
          <p:cNvSpPr txBox="1"/>
          <p:nvPr/>
        </p:nvSpPr>
        <p:spPr>
          <a:xfrm>
            <a:off x="381000" y="2133600"/>
            <a:ext cx="8458200" cy="3991862"/>
          </a:xfrm>
          <a:prstGeom prst="rect">
            <a:avLst/>
          </a:prstGeom>
          <a:noFill/>
        </p:spPr>
        <p:txBody>
          <a:bodyPr wrap="square" rtlCol="0">
            <a:spAutoFit/>
          </a:bodyPr>
          <a:lstStyle/>
          <a:p>
            <a:pPr marL="342900" lvl="0" indent="-342900">
              <a:lnSpc>
                <a:spcPct val="115000"/>
              </a:lnSpc>
              <a:spcAft>
                <a:spcPts val="0"/>
              </a:spcAft>
              <a:buFont typeface="Arial"/>
              <a:buChar char="•"/>
              <a:tabLst>
                <a:tab pos="457200" algn="l"/>
              </a:tabLst>
            </a:pPr>
            <a:r>
              <a:rPr lang="fr-FR" sz="2800" dirty="0"/>
              <a:t>Le </a:t>
            </a:r>
            <a:r>
              <a:rPr lang="fr-FR" sz="2800" dirty="0" smtClean="0"/>
              <a:t>suivi-évaluation n’est </a:t>
            </a:r>
            <a:r>
              <a:rPr lang="fr-FR" sz="2800" dirty="0"/>
              <a:t>pas une opération ponctuelle (enquête, état des lieux, diagnostic, etc.) mais un processus cyclique, continu et intégré dans les processus de prise de décision.</a:t>
            </a:r>
          </a:p>
          <a:p>
            <a:pPr marL="342900" lvl="0" indent="-342900">
              <a:lnSpc>
                <a:spcPct val="115000"/>
              </a:lnSpc>
              <a:spcAft>
                <a:spcPts val="0"/>
              </a:spcAft>
              <a:buFont typeface="Arial"/>
              <a:buChar char="•"/>
              <a:tabLst>
                <a:tab pos="457200" algn="l"/>
              </a:tabLst>
            </a:pPr>
            <a:r>
              <a:rPr lang="fr-FR" sz="2800" dirty="0"/>
              <a:t>Le cadre de </a:t>
            </a:r>
            <a:r>
              <a:rPr lang="fr-FR" sz="2800" dirty="0" smtClean="0"/>
              <a:t>suivi-évaluation qui </a:t>
            </a:r>
            <a:r>
              <a:rPr lang="fr-FR" sz="2800" dirty="0"/>
              <a:t>a été expérimenté a été élaboré par </a:t>
            </a:r>
            <a:r>
              <a:rPr lang="fr-FR" sz="2800" dirty="0" smtClean="0"/>
              <a:t>IRC, la DRARHSAS Sahel et la </a:t>
            </a:r>
            <a:r>
              <a:rPr lang="fr-FR" sz="2800" dirty="0"/>
              <a:t>DGRE en collaboration le PEA-GIZ, Eau </a:t>
            </a:r>
            <a:r>
              <a:rPr lang="fr-FR" sz="2800" dirty="0" smtClean="0"/>
              <a:t>Vive </a:t>
            </a:r>
            <a:r>
              <a:rPr lang="fr-FR" sz="2800" dirty="0"/>
              <a:t>et ANTEA</a:t>
            </a:r>
          </a:p>
          <a:p>
            <a:endParaRPr lang="fr-FR" sz="2800" dirty="0"/>
          </a:p>
        </p:txBody>
      </p:sp>
    </p:spTree>
    <p:extLst>
      <p:ext uri="{BB962C8B-B14F-4D97-AF65-F5344CB8AC3E}">
        <p14:creationId xmlns:p14="http://schemas.microsoft.com/office/powerpoint/2010/main" xmlns="" val="41499942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1000" y="1066800"/>
            <a:ext cx="8458200" cy="838200"/>
          </a:xfrm>
        </p:spPr>
        <p:txBody>
          <a:bodyPr/>
          <a:lstStyle/>
          <a:p>
            <a:r>
              <a:rPr lang="fr-FR" sz="3600" b="1" dirty="0" smtClean="0"/>
              <a:t>Comment mettre en place et en œuvre un cadre de suivi-évaluation?</a:t>
            </a:r>
            <a:endParaRPr lang="fr-FR" sz="3600" b="1" dirty="0"/>
          </a:p>
        </p:txBody>
      </p:sp>
      <p:sp>
        <p:nvSpPr>
          <p:cNvPr id="4" name="Espace réservé du contenu 2"/>
          <p:cNvSpPr>
            <a:spLocks noGrp="1"/>
          </p:cNvSpPr>
          <p:nvPr>
            <p:ph idx="1"/>
          </p:nvPr>
        </p:nvSpPr>
        <p:spPr>
          <a:xfrm>
            <a:off x="457200" y="2435898"/>
            <a:ext cx="8229600" cy="3888702"/>
          </a:xfrm>
        </p:spPr>
        <p:txBody>
          <a:bodyPr>
            <a:noAutofit/>
          </a:bodyPr>
          <a:lstStyle/>
          <a:p>
            <a:r>
              <a:rPr lang="fr-FR" sz="2400" dirty="0" smtClean="0"/>
              <a:t>Analyse de la situation de base  (état des lieux de la gestion des ouvrages d’approvisionnement en eau potable dans la commune)</a:t>
            </a:r>
          </a:p>
          <a:p>
            <a:r>
              <a:rPr lang="fr-FR" sz="2400" dirty="0" smtClean="0"/>
              <a:t>Mise en place du dispositif matériel et humain (recrutement et formation d’un technicien communal et mise en place/dynamisation du CCEA)</a:t>
            </a:r>
          </a:p>
          <a:p>
            <a:r>
              <a:rPr lang="fr-FR" sz="2400" dirty="0" smtClean="0"/>
              <a:t>Conception des outils de collecte</a:t>
            </a:r>
          </a:p>
          <a:p>
            <a:r>
              <a:rPr lang="fr-FR" sz="2400" dirty="0" smtClean="0"/>
              <a:t>Collecte, traitement et analyse des données</a:t>
            </a:r>
          </a:p>
          <a:p>
            <a:r>
              <a:rPr lang="fr-FR" sz="2400" dirty="0" smtClean="0"/>
              <a:t>Exploitation des résultats pour la prise de décision</a:t>
            </a:r>
            <a:endParaRPr lang="fr-FR" sz="2400" dirty="0"/>
          </a:p>
        </p:txBody>
      </p:sp>
    </p:spTree>
    <p:extLst>
      <p:ext uri="{BB962C8B-B14F-4D97-AF65-F5344CB8AC3E}">
        <p14:creationId xmlns:p14="http://schemas.microsoft.com/office/powerpoint/2010/main" xmlns="" val="4454097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rc plein 11"/>
          <p:cNvSpPr/>
          <p:nvPr/>
        </p:nvSpPr>
        <p:spPr>
          <a:xfrm>
            <a:off x="3345197" y="2849271"/>
            <a:ext cx="3247020" cy="3247020"/>
          </a:xfrm>
          <a:prstGeom prst="blockArc">
            <a:avLst>
              <a:gd name="adj1" fmla="val 10800000"/>
              <a:gd name="adj2" fmla="val 16200000"/>
              <a:gd name="adj3" fmla="val 4639"/>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3" name="Arc plein 12"/>
          <p:cNvSpPr/>
          <p:nvPr/>
        </p:nvSpPr>
        <p:spPr>
          <a:xfrm>
            <a:off x="3345197" y="2849271"/>
            <a:ext cx="3247020" cy="3247020"/>
          </a:xfrm>
          <a:prstGeom prst="blockArc">
            <a:avLst>
              <a:gd name="adj1" fmla="val 5400000"/>
              <a:gd name="adj2" fmla="val 10800000"/>
              <a:gd name="adj3" fmla="val 4639"/>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4" name="Arc plein 13"/>
          <p:cNvSpPr/>
          <p:nvPr/>
        </p:nvSpPr>
        <p:spPr>
          <a:xfrm>
            <a:off x="3345197" y="2849271"/>
            <a:ext cx="3247020" cy="3247020"/>
          </a:xfrm>
          <a:prstGeom prst="blockArc">
            <a:avLst>
              <a:gd name="adj1" fmla="val 0"/>
              <a:gd name="adj2" fmla="val 5400000"/>
              <a:gd name="adj3" fmla="val 4639"/>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5" name="Arc plein 14"/>
          <p:cNvSpPr/>
          <p:nvPr/>
        </p:nvSpPr>
        <p:spPr>
          <a:xfrm>
            <a:off x="3345197" y="2849271"/>
            <a:ext cx="3247020" cy="3247020"/>
          </a:xfrm>
          <a:prstGeom prst="blockArc">
            <a:avLst>
              <a:gd name="adj1" fmla="val 16200000"/>
              <a:gd name="adj2" fmla="val 0"/>
              <a:gd name="adj3" fmla="val 4639"/>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6" name="Forme libre 15"/>
          <p:cNvSpPr/>
          <p:nvPr/>
        </p:nvSpPr>
        <p:spPr>
          <a:xfrm>
            <a:off x="4221543" y="3725617"/>
            <a:ext cx="1494327" cy="1494327"/>
          </a:xfrm>
          <a:custGeom>
            <a:avLst/>
            <a:gdLst>
              <a:gd name="connsiteX0" fmla="*/ 0 w 1494327"/>
              <a:gd name="connsiteY0" fmla="*/ 747164 h 1494327"/>
              <a:gd name="connsiteX1" fmla="*/ 747164 w 1494327"/>
              <a:gd name="connsiteY1" fmla="*/ 0 h 1494327"/>
              <a:gd name="connsiteX2" fmla="*/ 1494328 w 1494327"/>
              <a:gd name="connsiteY2" fmla="*/ 747164 h 1494327"/>
              <a:gd name="connsiteX3" fmla="*/ 747164 w 1494327"/>
              <a:gd name="connsiteY3" fmla="*/ 1494328 h 1494327"/>
              <a:gd name="connsiteX4" fmla="*/ 0 w 1494327"/>
              <a:gd name="connsiteY4" fmla="*/ 747164 h 1494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4327" h="1494327">
                <a:moveTo>
                  <a:pt x="0" y="747164"/>
                </a:moveTo>
                <a:cubicBezTo>
                  <a:pt x="0" y="334517"/>
                  <a:pt x="334517" y="0"/>
                  <a:pt x="747164" y="0"/>
                </a:cubicBezTo>
                <a:cubicBezTo>
                  <a:pt x="1159811" y="0"/>
                  <a:pt x="1494328" y="334517"/>
                  <a:pt x="1494328" y="747164"/>
                </a:cubicBezTo>
                <a:cubicBezTo>
                  <a:pt x="1494328" y="1159811"/>
                  <a:pt x="1159811" y="1494328"/>
                  <a:pt x="747164" y="1494328"/>
                </a:cubicBezTo>
                <a:cubicBezTo>
                  <a:pt x="334517" y="1494328"/>
                  <a:pt x="0" y="1159811"/>
                  <a:pt x="0" y="747164"/>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1699" tIns="241699" rIns="241699" bIns="241699" numCol="1" spcCol="1270" anchor="ctr" anchorCtr="0">
            <a:noAutofit/>
          </a:bodyPr>
          <a:lstStyle/>
          <a:p>
            <a:pPr lvl="0" algn="ctr" defTabSz="800100">
              <a:lnSpc>
                <a:spcPct val="90000"/>
              </a:lnSpc>
              <a:spcBef>
                <a:spcPct val="0"/>
              </a:spcBef>
              <a:spcAft>
                <a:spcPct val="35000"/>
              </a:spcAft>
            </a:pPr>
            <a:r>
              <a:rPr lang="fr-FR" sz="1800" kern="1200" dirty="0" smtClean="0"/>
              <a:t>Pérennité des services AEP</a:t>
            </a:r>
            <a:endParaRPr lang="fr-FR" sz="1800" kern="1200" dirty="0"/>
          </a:p>
        </p:txBody>
      </p:sp>
      <p:grpSp>
        <p:nvGrpSpPr>
          <p:cNvPr id="3" name="Groupe 2"/>
          <p:cNvGrpSpPr/>
          <p:nvPr/>
        </p:nvGrpSpPr>
        <p:grpSpPr>
          <a:xfrm>
            <a:off x="3429000" y="1371600"/>
            <a:ext cx="3048000" cy="990600"/>
            <a:chOff x="3429000" y="1371600"/>
            <a:chExt cx="3048000" cy="990600"/>
          </a:xfrm>
        </p:grpSpPr>
        <p:sp>
          <p:nvSpPr>
            <p:cNvPr id="5" name="Rectangle 4"/>
            <p:cNvSpPr/>
            <p:nvPr/>
          </p:nvSpPr>
          <p:spPr>
            <a:xfrm>
              <a:off x="3429000" y="1371600"/>
              <a:ext cx="3048000" cy="685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Diagnostic</a:t>
              </a:r>
              <a:endParaRPr lang="fr-FR" dirty="0">
                <a:solidFill>
                  <a:schemeClr val="tx1"/>
                </a:solidFill>
              </a:endParaRPr>
            </a:p>
          </p:txBody>
        </p:sp>
        <p:sp>
          <p:nvSpPr>
            <p:cNvPr id="6" name="Flèche vers le bas 5"/>
            <p:cNvSpPr/>
            <p:nvPr/>
          </p:nvSpPr>
          <p:spPr>
            <a:xfrm>
              <a:off x="4876800" y="2057400"/>
              <a:ext cx="1524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7" name="Rectangle 6"/>
          <p:cNvSpPr/>
          <p:nvPr/>
        </p:nvSpPr>
        <p:spPr>
          <a:xfrm>
            <a:off x="381000" y="1371600"/>
            <a:ext cx="2971800" cy="167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rPr>
              <a:t>Comment assurer la pérennité des services communal AEP?</a:t>
            </a:r>
          </a:p>
        </p:txBody>
      </p:sp>
      <p:grpSp>
        <p:nvGrpSpPr>
          <p:cNvPr id="22" name="Groupe 21"/>
          <p:cNvGrpSpPr/>
          <p:nvPr/>
        </p:nvGrpSpPr>
        <p:grpSpPr>
          <a:xfrm>
            <a:off x="4276220" y="2363913"/>
            <a:ext cx="1880653" cy="1046029"/>
            <a:chOff x="4276220" y="2363913"/>
            <a:chExt cx="1880653" cy="1046029"/>
          </a:xfrm>
        </p:grpSpPr>
        <p:sp>
          <p:nvSpPr>
            <p:cNvPr id="17" name="Forme libre 16"/>
            <p:cNvSpPr/>
            <p:nvPr/>
          </p:nvSpPr>
          <p:spPr>
            <a:xfrm>
              <a:off x="4276220" y="2363913"/>
              <a:ext cx="1384974" cy="1046029"/>
            </a:xfrm>
            <a:custGeom>
              <a:avLst/>
              <a:gdLst>
                <a:gd name="connsiteX0" fmla="*/ 0 w 1384974"/>
                <a:gd name="connsiteY0" fmla="*/ 523015 h 1046029"/>
                <a:gd name="connsiteX1" fmla="*/ 692487 w 1384974"/>
                <a:gd name="connsiteY1" fmla="*/ 0 h 1046029"/>
                <a:gd name="connsiteX2" fmla="*/ 1384974 w 1384974"/>
                <a:gd name="connsiteY2" fmla="*/ 523015 h 1046029"/>
                <a:gd name="connsiteX3" fmla="*/ 692487 w 1384974"/>
                <a:gd name="connsiteY3" fmla="*/ 1046030 h 1046029"/>
                <a:gd name="connsiteX4" fmla="*/ 0 w 1384974"/>
                <a:gd name="connsiteY4" fmla="*/ 523015 h 1046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4974" h="1046029">
                  <a:moveTo>
                    <a:pt x="0" y="523015"/>
                  </a:moveTo>
                  <a:cubicBezTo>
                    <a:pt x="0" y="234162"/>
                    <a:pt x="310037" y="0"/>
                    <a:pt x="692487" y="0"/>
                  </a:cubicBezTo>
                  <a:cubicBezTo>
                    <a:pt x="1074937" y="0"/>
                    <a:pt x="1384974" y="234162"/>
                    <a:pt x="1384974" y="523015"/>
                  </a:cubicBezTo>
                  <a:cubicBezTo>
                    <a:pt x="1384974" y="811868"/>
                    <a:pt x="1074937" y="1046030"/>
                    <a:pt x="692487" y="1046030"/>
                  </a:cubicBezTo>
                  <a:cubicBezTo>
                    <a:pt x="310037" y="1046030"/>
                    <a:pt x="0" y="811868"/>
                    <a:pt x="0" y="523015"/>
                  </a:cubicBezTo>
                  <a:close/>
                </a:path>
              </a:pathLst>
            </a:cu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6795" tIns="167157" rIns="216795" bIns="167157" numCol="1" spcCol="1270" anchor="ctr" anchorCtr="0">
              <a:noAutofit/>
            </a:bodyPr>
            <a:lstStyle/>
            <a:p>
              <a:pPr lvl="0" algn="ctr" defTabSz="488950">
                <a:lnSpc>
                  <a:spcPct val="90000"/>
                </a:lnSpc>
                <a:spcBef>
                  <a:spcPct val="0"/>
                </a:spcBef>
                <a:spcAft>
                  <a:spcPct val="35000"/>
                </a:spcAft>
              </a:pPr>
              <a:r>
                <a:rPr lang="fr-FR" b="1" kern="1200" dirty="0" smtClean="0"/>
                <a:t>suivi</a:t>
              </a:r>
              <a:endParaRPr lang="fr-FR" b="1" kern="1200" dirty="0"/>
            </a:p>
          </p:txBody>
        </p:sp>
        <p:sp>
          <p:nvSpPr>
            <p:cNvPr id="2" name="Chevron 1"/>
            <p:cNvSpPr/>
            <p:nvPr/>
          </p:nvSpPr>
          <p:spPr>
            <a:xfrm rot="1891481">
              <a:off x="5726518" y="3206748"/>
              <a:ext cx="430355" cy="16536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a:solidFill>
                  <a:schemeClr val="tx1"/>
                </a:solidFill>
              </a:endParaRPr>
            </a:p>
          </p:txBody>
        </p:sp>
      </p:grpSp>
      <p:grpSp>
        <p:nvGrpSpPr>
          <p:cNvPr id="25" name="Groupe 24"/>
          <p:cNvGrpSpPr/>
          <p:nvPr/>
        </p:nvGrpSpPr>
        <p:grpSpPr>
          <a:xfrm>
            <a:off x="2644608" y="3359148"/>
            <a:ext cx="1476491" cy="1700214"/>
            <a:chOff x="2644608" y="3359148"/>
            <a:chExt cx="1476491" cy="1700214"/>
          </a:xfrm>
        </p:grpSpPr>
        <p:sp>
          <p:nvSpPr>
            <p:cNvPr id="20" name="Forme libre 19"/>
            <p:cNvSpPr/>
            <p:nvPr/>
          </p:nvSpPr>
          <p:spPr>
            <a:xfrm>
              <a:off x="2644608" y="3886199"/>
              <a:ext cx="1476491" cy="1173163"/>
            </a:xfrm>
            <a:custGeom>
              <a:avLst/>
              <a:gdLst>
                <a:gd name="connsiteX0" fmla="*/ 0 w 1476491"/>
                <a:gd name="connsiteY0" fmla="*/ 586582 h 1173163"/>
                <a:gd name="connsiteX1" fmla="*/ 738246 w 1476491"/>
                <a:gd name="connsiteY1" fmla="*/ 0 h 1173163"/>
                <a:gd name="connsiteX2" fmla="*/ 1476492 w 1476491"/>
                <a:gd name="connsiteY2" fmla="*/ 586582 h 1173163"/>
                <a:gd name="connsiteX3" fmla="*/ 738246 w 1476491"/>
                <a:gd name="connsiteY3" fmla="*/ 1173164 h 1173163"/>
                <a:gd name="connsiteX4" fmla="*/ 0 w 1476491"/>
                <a:gd name="connsiteY4" fmla="*/ 586582 h 1173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6491" h="1173163">
                  <a:moveTo>
                    <a:pt x="0" y="586582"/>
                  </a:moveTo>
                  <a:cubicBezTo>
                    <a:pt x="0" y="262622"/>
                    <a:pt x="330524" y="0"/>
                    <a:pt x="738246" y="0"/>
                  </a:cubicBezTo>
                  <a:cubicBezTo>
                    <a:pt x="1145968" y="0"/>
                    <a:pt x="1476492" y="262622"/>
                    <a:pt x="1476492" y="586582"/>
                  </a:cubicBezTo>
                  <a:cubicBezTo>
                    <a:pt x="1476492" y="910542"/>
                    <a:pt x="1145968" y="1173164"/>
                    <a:pt x="738246" y="1173164"/>
                  </a:cubicBezTo>
                  <a:cubicBezTo>
                    <a:pt x="330524" y="1173164"/>
                    <a:pt x="0" y="910542"/>
                    <a:pt x="0" y="586582"/>
                  </a:cubicBezTo>
                  <a:close/>
                </a:path>
              </a:pathLst>
            </a:cu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31467" tIns="187046" rIns="231467" bIns="187046" numCol="1" spcCol="1270" anchor="ctr" anchorCtr="0">
              <a:noAutofit/>
            </a:bodyPr>
            <a:lstStyle/>
            <a:p>
              <a:pPr lvl="0" algn="ctr" defTabSz="533400">
                <a:lnSpc>
                  <a:spcPct val="90000"/>
                </a:lnSpc>
                <a:spcBef>
                  <a:spcPct val="0"/>
                </a:spcBef>
                <a:spcAft>
                  <a:spcPct val="35000"/>
                </a:spcAft>
              </a:pPr>
              <a:r>
                <a:rPr lang="fr-FR" sz="1200" b="1" kern="1200" dirty="0" smtClean="0"/>
                <a:t>Apprentissage</a:t>
              </a:r>
              <a:endParaRPr lang="fr-FR" sz="900" b="1" kern="1200" dirty="0"/>
            </a:p>
          </p:txBody>
        </p:sp>
        <p:sp>
          <p:nvSpPr>
            <p:cNvPr id="8" name="Chevron 7"/>
            <p:cNvSpPr/>
            <p:nvPr/>
          </p:nvSpPr>
          <p:spPr>
            <a:xfrm rot="18950186">
              <a:off x="3628401" y="3359148"/>
              <a:ext cx="430355" cy="16536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grpSp>
        <p:nvGrpSpPr>
          <p:cNvPr id="23" name="Groupe 22"/>
          <p:cNvGrpSpPr/>
          <p:nvPr/>
        </p:nvGrpSpPr>
        <p:grpSpPr>
          <a:xfrm>
            <a:off x="5771528" y="3949766"/>
            <a:ext cx="1566062" cy="1592227"/>
            <a:chOff x="5771528" y="3949766"/>
            <a:chExt cx="1566062" cy="1592227"/>
          </a:xfrm>
        </p:grpSpPr>
        <p:sp>
          <p:nvSpPr>
            <p:cNvPr id="18" name="Forme libre 17"/>
            <p:cNvSpPr/>
            <p:nvPr/>
          </p:nvSpPr>
          <p:spPr>
            <a:xfrm>
              <a:off x="5771528" y="3949766"/>
              <a:ext cx="1566062" cy="1046029"/>
            </a:xfrm>
            <a:custGeom>
              <a:avLst/>
              <a:gdLst>
                <a:gd name="connsiteX0" fmla="*/ 0 w 1566062"/>
                <a:gd name="connsiteY0" fmla="*/ 523015 h 1046029"/>
                <a:gd name="connsiteX1" fmla="*/ 783031 w 1566062"/>
                <a:gd name="connsiteY1" fmla="*/ 0 h 1046029"/>
                <a:gd name="connsiteX2" fmla="*/ 1566062 w 1566062"/>
                <a:gd name="connsiteY2" fmla="*/ 523015 h 1046029"/>
                <a:gd name="connsiteX3" fmla="*/ 783031 w 1566062"/>
                <a:gd name="connsiteY3" fmla="*/ 1046030 h 1046029"/>
                <a:gd name="connsiteX4" fmla="*/ 0 w 1566062"/>
                <a:gd name="connsiteY4" fmla="*/ 523015 h 1046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6062" h="1046029">
                  <a:moveTo>
                    <a:pt x="0" y="523015"/>
                  </a:moveTo>
                  <a:cubicBezTo>
                    <a:pt x="0" y="234162"/>
                    <a:pt x="350575" y="0"/>
                    <a:pt x="783031" y="0"/>
                  </a:cubicBezTo>
                  <a:cubicBezTo>
                    <a:pt x="1215487" y="0"/>
                    <a:pt x="1566062" y="234162"/>
                    <a:pt x="1566062" y="523015"/>
                  </a:cubicBezTo>
                  <a:cubicBezTo>
                    <a:pt x="1566062" y="811868"/>
                    <a:pt x="1215487" y="1046030"/>
                    <a:pt x="783031" y="1046030"/>
                  </a:cubicBezTo>
                  <a:cubicBezTo>
                    <a:pt x="350575" y="1046030"/>
                    <a:pt x="0" y="811868"/>
                    <a:pt x="0" y="523015"/>
                  </a:cubicBezTo>
                  <a:close/>
                </a:path>
              </a:pathLst>
            </a:cu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4584" tIns="168427" rIns="244584" bIns="168427" numCol="1" spcCol="1270" anchor="ctr" anchorCtr="0">
              <a:noAutofit/>
            </a:bodyPr>
            <a:lstStyle/>
            <a:p>
              <a:pPr lvl="0" algn="ctr" defTabSz="533400">
                <a:lnSpc>
                  <a:spcPct val="90000"/>
                </a:lnSpc>
                <a:spcBef>
                  <a:spcPct val="0"/>
                </a:spcBef>
                <a:spcAft>
                  <a:spcPct val="35000"/>
                </a:spcAft>
              </a:pPr>
              <a:r>
                <a:rPr lang="fr-FR" sz="1200" b="1" kern="1200" dirty="0" smtClean="0"/>
                <a:t>Evaluation</a:t>
              </a:r>
              <a:endParaRPr lang="fr-FR" sz="1200" b="1" kern="1200" dirty="0"/>
            </a:p>
          </p:txBody>
        </p:sp>
        <p:sp>
          <p:nvSpPr>
            <p:cNvPr id="9" name="Chevron 8"/>
            <p:cNvSpPr/>
            <p:nvPr/>
          </p:nvSpPr>
          <p:spPr>
            <a:xfrm rot="8101032">
              <a:off x="5962639" y="5376625"/>
              <a:ext cx="430355" cy="16536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grpSp>
        <p:nvGrpSpPr>
          <p:cNvPr id="26" name="Groupe 25"/>
          <p:cNvGrpSpPr/>
          <p:nvPr/>
        </p:nvGrpSpPr>
        <p:grpSpPr>
          <a:xfrm>
            <a:off x="3621671" y="5193175"/>
            <a:ext cx="2093330" cy="1388473"/>
            <a:chOff x="3621671" y="5193175"/>
            <a:chExt cx="2093330" cy="1388473"/>
          </a:xfrm>
        </p:grpSpPr>
        <p:sp>
          <p:nvSpPr>
            <p:cNvPr id="19" name="Forme libre 18"/>
            <p:cNvSpPr/>
            <p:nvPr/>
          </p:nvSpPr>
          <p:spPr>
            <a:xfrm>
              <a:off x="4222412" y="5535619"/>
              <a:ext cx="1492589" cy="1046029"/>
            </a:xfrm>
            <a:custGeom>
              <a:avLst/>
              <a:gdLst>
                <a:gd name="connsiteX0" fmla="*/ 0 w 1492589"/>
                <a:gd name="connsiteY0" fmla="*/ 523015 h 1046029"/>
                <a:gd name="connsiteX1" fmla="*/ 746295 w 1492589"/>
                <a:gd name="connsiteY1" fmla="*/ 0 h 1046029"/>
                <a:gd name="connsiteX2" fmla="*/ 1492590 w 1492589"/>
                <a:gd name="connsiteY2" fmla="*/ 523015 h 1046029"/>
                <a:gd name="connsiteX3" fmla="*/ 746295 w 1492589"/>
                <a:gd name="connsiteY3" fmla="*/ 1046030 h 1046029"/>
                <a:gd name="connsiteX4" fmla="*/ 0 w 1492589"/>
                <a:gd name="connsiteY4" fmla="*/ 523015 h 1046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2589" h="1046029">
                  <a:moveTo>
                    <a:pt x="0" y="523015"/>
                  </a:moveTo>
                  <a:cubicBezTo>
                    <a:pt x="0" y="234162"/>
                    <a:pt x="334128" y="0"/>
                    <a:pt x="746295" y="0"/>
                  </a:cubicBezTo>
                  <a:cubicBezTo>
                    <a:pt x="1158462" y="0"/>
                    <a:pt x="1492590" y="234162"/>
                    <a:pt x="1492590" y="523015"/>
                  </a:cubicBezTo>
                  <a:cubicBezTo>
                    <a:pt x="1492590" y="811868"/>
                    <a:pt x="1158462" y="1046030"/>
                    <a:pt x="746295" y="1046030"/>
                  </a:cubicBezTo>
                  <a:cubicBezTo>
                    <a:pt x="334128" y="1046030"/>
                    <a:pt x="0" y="811868"/>
                    <a:pt x="0" y="523015"/>
                  </a:cubicBezTo>
                  <a:close/>
                </a:path>
              </a:pathLst>
            </a:cu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33825" tIns="168427" rIns="233825" bIns="168427" numCol="1" spcCol="1270" anchor="ctr" anchorCtr="0">
              <a:noAutofit/>
            </a:bodyPr>
            <a:lstStyle/>
            <a:p>
              <a:pPr lvl="0" algn="ctr" defTabSz="533400">
                <a:lnSpc>
                  <a:spcPct val="90000"/>
                </a:lnSpc>
                <a:spcBef>
                  <a:spcPct val="0"/>
                </a:spcBef>
                <a:spcAft>
                  <a:spcPct val="35000"/>
                </a:spcAft>
              </a:pPr>
              <a:r>
                <a:rPr lang="fr-FR" sz="1200" b="1" kern="1200" dirty="0" smtClean="0"/>
                <a:t>Résolution</a:t>
              </a:r>
              <a:r>
                <a:rPr lang="fr-FR" sz="900" kern="1200" dirty="0" smtClean="0"/>
                <a:t> </a:t>
              </a:r>
              <a:endParaRPr lang="fr-FR" sz="900" kern="1200" dirty="0"/>
            </a:p>
          </p:txBody>
        </p:sp>
        <p:sp>
          <p:nvSpPr>
            <p:cNvPr id="10" name="Chevron 9"/>
            <p:cNvSpPr/>
            <p:nvPr/>
          </p:nvSpPr>
          <p:spPr>
            <a:xfrm rot="13937625">
              <a:off x="3489177" y="5325669"/>
              <a:ext cx="430355" cy="16536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spTree>
    <p:extLst>
      <p:ext uri="{BB962C8B-B14F-4D97-AF65-F5344CB8AC3E}">
        <p14:creationId xmlns:p14="http://schemas.microsoft.com/office/powerpoint/2010/main" xmlns="" val="9517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xmlns="" val="664013638"/>
              </p:ext>
            </p:extLst>
          </p:nvPr>
        </p:nvGraphicFramePr>
        <p:xfrm>
          <a:off x="381000" y="1219200"/>
          <a:ext cx="85344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6312290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2000" y="1219200"/>
            <a:ext cx="8001000" cy="533400"/>
          </a:xfrm>
        </p:spPr>
        <p:txBody>
          <a:bodyPr/>
          <a:lstStyle/>
          <a:p>
            <a:r>
              <a:rPr lang="fr-FR" sz="2800" b="1" dirty="0"/>
              <a:t>Mise en place du dispositif opérationnel</a:t>
            </a:r>
          </a:p>
        </p:txBody>
      </p:sp>
      <p:sp>
        <p:nvSpPr>
          <p:cNvPr id="4" name="Espace réservé du contenu 2"/>
          <p:cNvSpPr>
            <a:spLocks noGrp="1"/>
          </p:cNvSpPr>
          <p:nvPr>
            <p:ph idx="1"/>
          </p:nvPr>
        </p:nvSpPr>
        <p:spPr>
          <a:xfrm>
            <a:off x="304800" y="1752600"/>
            <a:ext cx="8686800" cy="4648200"/>
          </a:xfrm>
        </p:spPr>
        <p:txBody>
          <a:bodyPr>
            <a:normAutofit lnSpcReduction="10000"/>
          </a:bodyPr>
          <a:lstStyle/>
          <a:p>
            <a:pPr algn="just"/>
            <a:r>
              <a:rPr lang="fr-FR" dirty="0"/>
              <a:t>Atelier organisé au niveau </a:t>
            </a:r>
            <a:r>
              <a:rPr lang="fr-FR" dirty="0" smtClean="0"/>
              <a:t>communal avec l’exécutif communal et la CCEA</a:t>
            </a:r>
          </a:p>
          <a:p>
            <a:pPr algn="just"/>
            <a:r>
              <a:rPr lang="fr-FR" dirty="0" smtClean="0"/>
              <a:t>Expliquer et valider le cadre de suivi-évaluation</a:t>
            </a:r>
          </a:p>
          <a:p>
            <a:pPr algn="just"/>
            <a:r>
              <a:rPr lang="fr-FR" dirty="0" smtClean="0"/>
              <a:t>Déterminer la stratégie de mise en œuvre</a:t>
            </a:r>
          </a:p>
          <a:p>
            <a:pPr algn="just"/>
            <a:r>
              <a:rPr lang="fr-FR" dirty="0" smtClean="0"/>
              <a:t>Les ressources humaines et financières</a:t>
            </a:r>
          </a:p>
          <a:p>
            <a:r>
              <a:rPr lang="fr-FR" dirty="0"/>
              <a:t>Un technicien </a:t>
            </a:r>
            <a:r>
              <a:rPr lang="fr-FR" dirty="0" smtClean="0"/>
              <a:t>était </a:t>
            </a:r>
            <a:r>
              <a:rPr lang="fr-FR" dirty="0"/>
              <a:t>déjà recruté </a:t>
            </a:r>
            <a:r>
              <a:rPr lang="fr-FR" dirty="0" smtClean="0"/>
              <a:t>(renforcement de ces capacités)</a:t>
            </a:r>
            <a:endParaRPr lang="fr-FR" dirty="0"/>
          </a:p>
          <a:p>
            <a:r>
              <a:rPr lang="fr-FR" dirty="0"/>
              <a:t>Une commission communale eau et assainissement (CCEA) était en place</a:t>
            </a:r>
          </a:p>
          <a:p>
            <a:pPr algn="just"/>
            <a:endParaRPr lang="fr-FR" b="1" dirty="0" smtClean="0">
              <a:solidFill>
                <a:schemeClr val="accent2"/>
              </a:solidFill>
            </a:endParaRPr>
          </a:p>
        </p:txBody>
      </p:sp>
    </p:spTree>
    <p:extLst>
      <p:ext uri="{BB962C8B-B14F-4D97-AF65-F5344CB8AC3E}">
        <p14:creationId xmlns:p14="http://schemas.microsoft.com/office/powerpoint/2010/main" xmlns="" val="389757096"/>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2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3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xml><?xml version="1.0" encoding="utf-8"?>
<a:theme xmlns:a="http://schemas.openxmlformats.org/drawingml/2006/main" name="4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6.xml><?xml version="1.0" encoding="utf-8"?>
<a:theme xmlns:a="http://schemas.openxmlformats.org/drawingml/2006/main" name="5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48F2D62F6A224CA5B1932309826E55" ma:contentTypeVersion="0" ma:contentTypeDescription="Create a new document." ma:contentTypeScope="" ma:versionID="d9b5ebb538619fac970580c48c1499e3">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154394-8486-49C1-ABDA-83CE20F782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D59DC319-D8A4-4156-9C49-F7C3A02D2710}">
  <ds:schemaRefs>
    <ds:schemaRef ds:uri="http://schemas.microsoft.com/office/2006/metadata/properties"/>
    <ds:schemaRef ds:uri="http://purl.org/dc/terms/"/>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BB5229D-4AEA-42E2-8AD0-2C24C00E63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9236</TotalTime>
  <Words>1554</Words>
  <Application>Microsoft Office PowerPoint</Application>
  <PresentationFormat>Affichage à l'écran (4:3)</PresentationFormat>
  <Paragraphs>139</Paragraphs>
  <Slides>19</Slides>
  <Notes>6</Notes>
  <HiddenSlides>0</HiddenSlides>
  <MMClips>0</MMClips>
  <ScaleCrop>false</ScaleCrop>
  <HeadingPairs>
    <vt:vector size="4" baseType="variant">
      <vt:variant>
        <vt:lpstr>Thème</vt:lpstr>
      </vt:variant>
      <vt:variant>
        <vt:i4>6</vt:i4>
      </vt:variant>
      <vt:variant>
        <vt:lpstr>Titres des diapositives</vt:lpstr>
      </vt:variant>
      <vt:variant>
        <vt:i4>19</vt:i4>
      </vt:variant>
    </vt:vector>
  </HeadingPairs>
  <TitlesOfParts>
    <vt:vector size="25" baseType="lpstr">
      <vt:lpstr>Conception personnalisée</vt:lpstr>
      <vt:lpstr>1_Conception personnalisée</vt:lpstr>
      <vt:lpstr>2_Conception personnalisée</vt:lpstr>
      <vt:lpstr>3_Conception personnalisée</vt:lpstr>
      <vt:lpstr>4_Conception personnalisée</vt:lpstr>
      <vt:lpstr>5_Conception personnalisée</vt:lpstr>
      <vt:lpstr>Diapositive 1</vt:lpstr>
      <vt:lpstr>Diapositive 2</vt:lpstr>
      <vt:lpstr>Objectif général</vt:lpstr>
      <vt:lpstr>Objectifs spécifiques</vt:lpstr>
      <vt:lpstr>Partenaires de mise en œuvre</vt:lpstr>
      <vt:lpstr>Comment mettre en place et en œuvre un cadre de suivi-évaluation?</vt:lpstr>
      <vt:lpstr>Diapositive 7</vt:lpstr>
      <vt:lpstr>Diapositive 8</vt:lpstr>
      <vt:lpstr>Mise en place du dispositif opérationnel</vt:lpstr>
      <vt:lpstr>Mise en place du dispositif opérationnel</vt:lpstr>
      <vt:lpstr>Diapositive 11</vt:lpstr>
      <vt:lpstr>Diapositive 12</vt:lpstr>
      <vt:lpstr>Diapositive 13</vt:lpstr>
      <vt:lpstr>Diapositive 14</vt:lpstr>
      <vt:lpstr>Comment les communes ont opérationnalisé le financement par le budget communal?</vt:lpstr>
      <vt:lpstr>Commune</vt:lpstr>
      <vt:lpstr>IRC BF</vt:lpstr>
      <vt:lpstr>PTF</vt:lpstr>
      <vt:lpstr>Merci pour votre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 Africa Water Supply, Sanitation and Hygiene Initiative</dc:title>
  <dc:creator>Issam Skalli</dc:creator>
  <cp:lastModifiedBy>Sophie Charpentier</cp:lastModifiedBy>
  <cp:revision>666</cp:revision>
  <cp:lastPrinted>2014-01-15T08:57:18Z</cp:lastPrinted>
  <dcterms:created xsi:type="dcterms:W3CDTF">2011-01-21T15:06:02Z</dcterms:created>
  <dcterms:modified xsi:type="dcterms:W3CDTF">2016-02-04T14:51:17Z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0x0101003148F2D62F6A224CA5B1932309826E55</vt:lpwstr>
  </property>
</Properties>
</file>