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 r:id="rId5"/>
    <p:sldId id="301" r:id="rId6"/>
    <p:sldId id="257" r:id="rId7"/>
    <p:sldId id="271" r:id="rId8"/>
    <p:sldId id="292" r:id="rId9"/>
    <p:sldId id="274" r:id="rId10"/>
    <p:sldId id="287" r:id="rId11"/>
    <p:sldId id="293" r:id="rId12"/>
    <p:sldId id="288" r:id="rId13"/>
    <p:sldId id="299" r:id="rId14"/>
    <p:sldId id="294" r:id="rId15"/>
    <p:sldId id="295" r:id="rId16"/>
    <p:sldId id="296" r:id="rId17"/>
    <p:sldId id="297" r:id="rId18"/>
    <p:sldId id="285" r:id="rId19"/>
    <p:sldId id="291" r:id="rId20"/>
    <p:sldId id="300" r:id="rId21"/>
    <p:sldId id="302" r:id="rId22"/>
    <p:sldId id="290" r:id="rId23"/>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gitte Kabore" initials="B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0" autoAdjust="0"/>
    <p:restoredTop sz="94660"/>
  </p:normalViewPr>
  <p:slideViewPr>
    <p:cSldViewPr snapToGrid="0" snapToObjects="1">
      <p:cViewPr>
        <p:scale>
          <a:sx n="60" d="100"/>
          <a:sy n="60" d="100"/>
        </p:scale>
        <p:origin x="-2274" y="-936"/>
      </p:cViewPr>
      <p:guideLst>
        <p:guide orient="horz" pos="2378"/>
        <p:guide orient="horz" pos="4265"/>
        <p:guide orient="horz" pos="134"/>
        <p:guide orient="horz" pos="4665"/>
        <p:guide orient="horz" pos="580"/>
        <p:guide orient="horz" pos="986"/>
        <p:guide pos="6203"/>
        <p:guide pos="3168"/>
        <p:guide pos="5451"/>
        <p:guide pos="574"/>
        <p:guide pos="2098"/>
        <p:guide pos="14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E8377D-C277-4243-890F-7D76210F3C08}" type="datetimeFigureOut">
              <a:rPr lang="en-US" smtClean="0"/>
              <a:pPr/>
              <a:t>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7F2B3-4DAE-CA44-8BCF-1F2B32124916}" type="slidenum">
              <a:rPr lang="en-US" smtClean="0"/>
              <a:pPr/>
              <a:t>‹N°›</a:t>
            </a:fld>
            <a:endParaRPr lang="en-US"/>
          </a:p>
        </p:txBody>
      </p:sp>
    </p:spTree>
    <p:extLst>
      <p:ext uri="{BB962C8B-B14F-4D97-AF65-F5344CB8AC3E}">
        <p14:creationId xmlns:p14="http://schemas.microsoft.com/office/powerpoint/2010/main" xmlns="" val="163794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5E5E6-BD34-F249-9CFD-B38C07B14384}" type="datetimeFigureOut">
              <a:rPr lang="en-US" smtClean="0"/>
              <a:pPr/>
              <a:t>2/4/2016</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5B7E7-E587-8349-8679-CA163636E320}" type="slidenum">
              <a:rPr lang="en-US" smtClean="0"/>
              <a:pPr/>
              <a:t>‹N°›</a:t>
            </a:fld>
            <a:endParaRPr lang="en-US"/>
          </a:p>
        </p:txBody>
      </p:sp>
    </p:spTree>
    <p:extLst>
      <p:ext uri="{BB962C8B-B14F-4D97-AF65-F5344CB8AC3E}">
        <p14:creationId xmlns:p14="http://schemas.microsoft.com/office/powerpoint/2010/main" xmlns="" val="1778913294"/>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pPr/>
              <a:t>9</a:t>
            </a:fld>
            <a:endParaRPr lang="en-US"/>
          </a:p>
        </p:txBody>
      </p:sp>
    </p:spTree>
    <p:extLst>
      <p:ext uri="{BB962C8B-B14F-4D97-AF65-F5344CB8AC3E}">
        <p14:creationId xmlns:p14="http://schemas.microsoft.com/office/powerpoint/2010/main" xmlns="" val="1137462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CRS_Tag_French_Fresh_RGB.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679583" y="7057368"/>
            <a:ext cx="3118104" cy="271272"/>
          </a:xfrm>
          <a:prstGeom prst="rect">
            <a:avLst/>
          </a:prstGeom>
        </p:spPr>
      </p:pic>
      <p:sp>
        <p:nvSpPr>
          <p:cNvPr id="2" name="Title 1"/>
          <p:cNvSpPr>
            <a:spLocks noGrp="1"/>
          </p:cNvSpPr>
          <p:nvPr>
            <p:ph type="ctrTitle" hasCustomPrompt="1"/>
          </p:nvPr>
        </p:nvSpPr>
        <p:spPr>
          <a:xfrm>
            <a:off x="2679582" y="2211276"/>
            <a:ext cx="5810250" cy="1554241"/>
          </a:xfrm>
        </p:spPr>
        <p:txBody>
          <a:bodyPr>
            <a:noAutofit/>
          </a:bodyPr>
          <a:lstStyle>
            <a:lvl1pPr>
              <a:defRPr sz="3800">
                <a:solidFill>
                  <a:schemeClr val="tx2"/>
                </a:solidFill>
              </a:defRPr>
            </a:lvl1pPr>
          </a:lstStyle>
          <a:p>
            <a:r>
              <a:rPr lang="en-US" dirty="0" smtClean="0"/>
              <a:t>Title goes here</a:t>
            </a:r>
            <a:endParaRPr lang="en-US" dirty="0"/>
          </a:p>
        </p:txBody>
      </p:sp>
      <p:sp>
        <p:nvSpPr>
          <p:cNvPr id="3" name="Subtitle 2"/>
          <p:cNvSpPr>
            <a:spLocks noGrp="1"/>
          </p:cNvSpPr>
          <p:nvPr>
            <p:ph type="subTitle" idx="1"/>
          </p:nvPr>
        </p:nvSpPr>
        <p:spPr>
          <a:xfrm>
            <a:off x="2679583" y="4360872"/>
            <a:ext cx="5810248" cy="1449834"/>
          </a:xfrm>
        </p:spPr>
        <p:txBody>
          <a:bodyPr/>
          <a:lstStyle>
            <a:lvl1pPr marL="0" indent="0" algn="l">
              <a:buNone/>
              <a:defRPr sz="2200" b="0">
                <a:solidFill>
                  <a:srgbClr val="585858"/>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cxnSp>
        <p:nvCxnSpPr>
          <p:cNvPr id="9" name="Straight Connector 8"/>
          <p:cNvCxnSpPr/>
          <p:nvPr userDrawn="1"/>
        </p:nvCxnSpPr>
        <p:spPr>
          <a:xfrm>
            <a:off x="2679583" y="3900562"/>
            <a:ext cx="579437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PPT-02.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734298" y="5179818"/>
            <a:ext cx="3334512" cy="2602992"/>
          </a:xfrm>
          <a:prstGeom prst="rect">
            <a:avLst/>
          </a:prstGeom>
        </p:spPr>
      </p:pic>
      <p:pic>
        <p:nvPicPr>
          <p:cNvPr id="10" name="Picture 9" descr="CRS_Logo_Pos_Hor_RGB.pn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2116702" y="1009936"/>
            <a:ext cx="6400376" cy="763792"/>
          </a:xfrm>
          <a:prstGeom prst="rect">
            <a:avLst/>
          </a:prstGeom>
        </p:spPr>
      </p:pic>
      <p:pic>
        <p:nvPicPr>
          <p:cNvPr id="6" name="Picture 5" descr="fresh_corner_left.pn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0" y="-1"/>
            <a:ext cx="3299882" cy="3281395"/>
          </a:xfrm>
          <a:prstGeom prst="rect">
            <a:avLst/>
          </a:prstGeom>
        </p:spPr>
      </p:pic>
    </p:spTree>
    <p:extLst>
      <p:ext uri="{BB962C8B-B14F-4D97-AF65-F5344CB8AC3E}">
        <p14:creationId xmlns:p14="http://schemas.microsoft.com/office/powerpoint/2010/main" xmlns="" val="139527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‹N°›</a:t>
            </a:fld>
            <a:endParaRPr lang="en-US" dirty="0"/>
          </a:p>
        </p:txBody>
      </p:sp>
    </p:spTree>
    <p:extLst>
      <p:ext uri="{BB962C8B-B14F-4D97-AF65-F5344CB8AC3E}">
        <p14:creationId xmlns:p14="http://schemas.microsoft.com/office/powerpoint/2010/main" xmlns="" val="399643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‹N°›</a:t>
            </a:fld>
            <a:endParaRPr lang="en-US" dirty="0"/>
          </a:p>
        </p:txBody>
      </p:sp>
    </p:spTree>
    <p:extLst>
      <p:ext uri="{BB962C8B-B14F-4D97-AF65-F5344CB8AC3E}">
        <p14:creationId xmlns:p14="http://schemas.microsoft.com/office/powerpoint/2010/main" xmlns="" val="67689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17245" y="1579563"/>
            <a:ext cx="3886200"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4625" y="1579563"/>
            <a:ext cx="3886200" cy="5169927"/>
          </a:xfrm>
        </p:spPr>
        <p:txBody>
          <a:bodyPr/>
          <a:lstStyle>
            <a:lvl1pPr marL="0" indent="0">
              <a:buNone/>
              <a:defRPr sz="22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endParaRPr lang="en-US" dirty="0"/>
          </a:p>
        </p:txBody>
      </p:sp>
      <p:sp>
        <p:nvSpPr>
          <p:cNvPr id="8"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‹N°›</a:t>
            </a:fld>
            <a:endParaRPr lang="en-US" dirty="0"/>
          </a:p>
        </p:txBody>
      </p:sp>
    </p:spTree>
    <p:extLst>
      <p:ext uri="{BB962C8B-B14F-4D97-AF65-F5344CB8AC3E}">
        <p14:creationId xmlns:p14="http://schemas.microsoft.com/office/powerpoint/2010/main" xmlns="" val="27829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244" y="1579563"/>
            <a:ext cx="4508807"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‹N°›</a:t>
            </a:fld>
            <a:endParaRPr lang="en-US" dirty="0"/>
          </a:p>
        </p:txBody>
      </p:sp>
    </p:spTree>
    <p:extLst>
      <p:ext uri="{BB962C8B-B14F-4D97-AF65-F5344CB8AC3E}">
        <p14:creationId xmlns:p14="http://schemas.microsoft.com/office/powerpoint/2010/main" xmlns="" val="373491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smtClean="0"/>
              <a:t>CLICK TO EDIT MASTER TEXT STYLES</a:t>
            </a:r>
            <a:endParaRPr lang="en-US" dirty="0"/>
          </a:p>
        </p:txBody>
      </p:sp>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2"/>
                </a:solidFill>
              </a:defRPr>
            </a:lvl1pPr>
          </a:lstStyle>
          <a:p>
            <a:r>
              <a:rPr lang="en-US" dirty="0" smtClean="0"/>
              <a:t>Title goes here</a:t>
            </a:r>
            <a:endParaRPr lang="en-US" dirty="0"/>
          </a:p>
        </p:txBody>
      </p:sp>
      <p:pic>
        <p:nvPicPr>
          <p:cNvPr id="10" name="Picture 9" descr="PPT-02.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0800000">
            <a:off x="-3936" y="0"/>
            <a:ext cx="3334512" cy="2602992"/>
          </a:xfrm>
          <a:prstGeom prst="rect">
            <a:avLst/>
          </a:prstGeom>
        </p:spPr>
      </p:pic>
      <p:sp>
        <p:nvSpPr>
          <p:cNvPr id="5"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‹N°›</a:t>
            </a:fld>
            <a:endParaRPr lang="en-US" dirty="0"/>
          </a:p>
        </p:txBody>
      </p:sp>
    </p:spTree>
    <p:extLst>
      <p:ext uri="{BB962C8B-B14F-4D97-AF65-F5344CB8AC3E}">
        <p14:creationId xmlns:p14="http://schemas.microsoft.com/office/powerpoint/2010/main" xmlns="" val="3738434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3"/>
                </a:solidFill>
              </a:defRPr>
            </a:lvl1pPr>
          </a:lstStyle>
          <a:p>
            <a:r>
              <a:rPr lang="en-US" dirty="0" smtClean="0"/>
              <a:t>Title goes here</a:t>
            </a:r>
            <a:endParaRPr lang="en-US" dirty="0"/>
          </a:p>
        </p:txBody>
      </p:sp>
      <p:sp>
        <p:nvSpPr>
          <p:cNvPr id="19"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smtClean="0"/>
              <a:t>CLICK TO EDIT MASTER TEXT STYLES</a:t>
            </a:r>
            <a:endParaRPr lang="en-US" dirty="0"/>
          </a:p>
        </p:txBody>
      </p:sp>
      <p:pic>
        <p:nvPicPr>
          <p:cNvPr id="9" name="Picture 8" descr="PPT-02.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xmlns="" val="333216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4"/>
                </a:solidFill>
              </a:defRPr>
            </a:lvl1pPr>
          </a:lstStyle>
          <a:p>
            <a:r>
              <a:rPr lang="en-US" dirty="0" smtClean="0"/>
              <a:t>Title goes here</a:t>
            </a:r>
            <a:endParaRPr lang="en-US" dirty="0"/>
          </a:p>
        </p:txBody>
      </p:sp>
      <p:sp>
        <p:nvSpPr>
          <p:cNvPr id="21"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smtClean="0"/>
              <a:t>CLICK TO EDIT MASTER TEXT STYLES</a:t>
            </a:r>
            <a:endParaRPr lang="en-US" dirty="0"/>
          </a:p>
        </p:txBody>
      </p:sp>
      <p:pic>
        <p:nvPicPr>
          <p:cNvPr id="9" name="Picture 8" descr="PPT-02.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xmlns="" val="33321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pt_ftr_fr.jpg"/>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0" y="7040880"/>
            <a:ext cx="10058400" cy="731520"/>
          </a:xfrm>
          <a:prstGeom prst="rect">
            <a:avLst/>
          </a:prstGeom>
        </p:spPr>
      </p:pic>
      <p:sp>
        <p:nvSpPr>
          <p:cNvPr id="2" name="Title Placeholder 1"/>
          <p:cNvSpPr>
            <a:spLocks noGrp="1"/>
          </p:cNvSpPr>
          <p:nvPr>
            <p:ph type="title"/>
          </p:nvPr>
        </p:nvSpPr>
        <p:spPr>
          <a:xfrm>
            <a:off x="914400" y="-4670"/>
            <a:ext cx="7315200" cy="1124712"/>
          </a:xfrm>
          <a:prstGeom prst="rect">
            <a:avLst/>
          </a:prstGeom>
        </p:spPr>
        <p:txBody>
          <a:bodyPr vert="horz" lIns="0" tIns="0" rIns="101882"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587677"/>
            <a:ext cx="8229600" cy="517888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‹N°›</a:t>
            </a:fld>
            <a:endParaRPr lang="en-US" dirty="0"/>
          </a:p>
        </p:txBody>
      </p:sp>
    </p:spTree>
    <p:extLst>
      <p:ext uri="{BB962C8B-B14F-4D97-AF65-F5344CB8AC3E}">
        <p14:creationId xmlns:p14="http://schemas.microsoft.com/office/powerpoint/2010/main" xmlns="" val="335409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6" r:id="rId5"/>
    <p:sldLayoutId id="2147483651" r:id="rId6"/>
    <p:sldLayoutId id="2147483654" r:id="rId7"/>
    <p:sldLayoutId id="2147483655" r:id="rId8"/>
  </p:sldLayoutIdLst>
  <p:hf hdr="0" ftr="0" dt="0"/>
  <p:txStyles>
    <p:title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p:titleStyle>
    <p:body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hip.fhi360.org/file/29638/WASH-Friendly%20Schools%20Training%20Guide%20FRENCH.pdf" TargetMode="External"/><Relationship Id="rId2" Type="http://schemas.openxmlformats.org/officeDocument/2006/relationships/hyperlink" Target="http://www.hip.fhi360.org/file/29757/WASH-Friendly%20Schools%20Basic%20Guide%20FRENCH.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Cadre%20des%20engagements%20de%20redevabilite%20Kom%20Yilma.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807" y="2333298"/>
            <a:ext cx="8954813" cy="1432220"/>
          </a:xfrm>
        </p:spPr>
        <p:txBody>
          <a:bodyPr/>
          <a:lstStyle/>
          <a:p>
            <a:pPr algn="ctr"/>
            <a:r>
              <a:rPr lang="en-US" sz="3200" dirty="0" smtClean="0"/>
              <a:t>AUTO EVALUATION COMMUNAUTAIRE EN MATIERE D’EAU, D’HYGIENE ET D’ASSAINISSEMENT DANS LES ECOLES</a:t>
            </a:r>
            <a:endParaRPr lang="en-US" sz="3200" dirty="0"/>
          </a:p>
        </p:txBody>
      </p:sp>
      <p:sp>
        <p:nvSpPr>
          <p:cNvPr id="3" name="Subtitle 2"/>
          <p:cNvSpPr>
            <a:spLocks noGrp="1"/>
          </p:cNvSpPr>
          <p:nvPr>
            <p:ph type="subTitle" idx="1"/>
          </p:nvPr>
        </p:nvSpPr>
        <p:spPr>
          <a:xfrm>
            <a:off x="646386" y="4360872"/>
            <a:ext cx="8781393" cy="1449834"/>
          </a:xfrm>
        </p:spPr>
        <p:txBody>
          <a:bodyPr/>
          <a:lstStyle/>
          <a:p>
            <a:pPr algn="ctr"/>
            <a:r>
              <a:rPr lang="fr-FR" sz="2800" dirty="0"/>
              <a:t>ATELIER D’ECHANGE ET DE PARTAGE </a:t>
            </a:r>
            <a:r>
              <a:rPr lang="fr-FR" sz="2800" dirty="0" smtClean="0"/>
              <a:t>D’EXPERIENCE ORGNANISE PAR LE RESEAU </a:t>
            </a:r>
            <a:r>
              <a:rPr lang="fr-FR" sz="2800" dirty="0"/>
              <a:t>ACTEA</a:t>
            </a:r>
          </a:p>
          <a:p>
            <a:pPr algn="ctr"/>
            <a:r>
              <a:rPr lang="fr-FR" sz="2800" dirty="0"/>
              <a:t> </a:t>
            </a:r>
            <a:r>
              <a:rPr lang="fr-FR" sz="2800" dirty="0" err="1" smtClean="0"/>
              <a:t>Kombissiri</a:t>
            </a:r>
            <a:r>
              <a:rPr lang="fr-FR" sz="2800" dirty="0" smtClean="0"/>
              <a:t>, 26 au 27 Janvier 2016</a:t>
            </a:r>
            <a:endParaRPr lang="en-US" sz="2800" dirty="0"/>
          </a:p>
        </p:txBody>
      </p:sp>
      <p:sp>
        <p:nvSpPr>
          <p:cNvPr id="4" name="Subtitle 2"/>
          <p:cNvSpPr txBox="1">
            <a:spLocks/>
          </p:cNvSpPr>
          <p:nvPr/>
        </p:nvSpPr>
        <p:spPr>
          <a:xfrm>
            <a:off x="646386" y="6164316"/>
            <a:ext cx="8781393" cy="807783"/>
          </a:xfrm>
          <a:prstGeom prst="rect">
            <a:avLst/>
          </a:prstGeom>
        </p:spPr>
        <p:txBody>
          <a:bodyPr vert="horz" lIns="0" tIns="0" rIns="0" bIns="0" rtlCol="0">
            <a:noAutofit/>
          </a:bodyPr>
          <a:lstStyle>
            <a:lvl1pPr marL="0" indent="0" algn="l" defTabSz="509412" rtl="0" eaLnBrk="1" latinLnBrk="0" hangingPunct="1">
              <a:lnSpc>
                <a:spcPct val="110000"/>
              </a:lnSpc>
              <a:spcBef>
                <a:spcPts val="1000"/>
              </a:spcBef>
              <a:buSzPct val="80000"/>
              <a:buFont typeface="Arial"/>
              <a:buNone/>
              <a:defRPr sz="2200" b="0" kern="1200">
                <a:solidFill>
                  <a:srgbClr val="585858"/>
                </a:solidFill>
                <a:latin typeface="+mn-lt"/>
                <a:ea typeface="+mn-ea"/>
                <a:cs typeface="+mn-cs"/>
              </a:defRPr>
            </a:lvl1pPr>
            <a:lvl2pPr marL="509412" indent="0" algn="ctr" defTabSz="509412" rtl="0" eaLnBrk="1" latinLnBrk="0" hangingPunct="1">
              <a:lnSpc>
                <a:spcPct val="110000"/>
              </a:lnSpc>
              <a:spcBef>
                <a:spcPts val="1000"/>
              </a:spcBef>
              <a:buSzPct val="80000"/>
              <a:buFont typeface="Arial"/>
              <a:buNone/>
              <a:defRPr sz="1800" kern="1200">
                <a:solidFill>
                  <a:schemeClr val="tx1">
                    <a:tint val="75000"/>
                  </a:schemeClr>
                </a:solidFill>
                <a:latin typeface="+mn-lt"/>
                <a:ea typeface="+mn-ea"/>
                <a:cs typeface="+mn-cs"/>
              </a:defRPr>
            </a:lvl2pPr>
            <a:lvl3pPr marL="1018824" indent="0" algn="ctr" defTabSz="509412" rtl="0" eaLnBrk="1" latinLnBrk="0" hangingPunct="1">
              <a:lnSpc>
                <a:spcPct val="110000"/>
              </a:lnSpc>
              <a:spcBef>
                <a:spcPts val="1000"/>
              </a:spcBef>
              <a:buSzPct val="80000"/>
              <a:buFont typeface="Arial"/>
              <a:buNone/>
              <a:defRPr sz="1800" i="1" kern="1200">
                <a:solidFill>
                  <a:schemeClr val="tx1">
                    <a:tint val="75000"/>
                  </a:schemeClr>
                </a:solidFill>
                <a:latin typeface="+mn-lt"/>
                <a:ea typeface="+mn-ea"/>
                <a:cs typeface="+mn-cs"/>
              </a:defRPr>
            </a:lvl3pPr>
            <a:lvl4pPr marL="1528237" indent="0" algn="ctr" defTabSz="509412" rtl="0" eaLnBrk="1" latinLnBrk="0" hangingPunct="1">
              <a:lnSpc>
                <a:spcPct val="110000"/>
              </a:lnSpc>
              <a:spcBef>
                <a:spcPts val="1000"/>
              </a:spcBef>
              <a:buSzPct val="80000"/>
              <a:buFont typeface="Arial"/>
              <a:buNone/>
              <a:defRPr sz="1800" kern="1200">
                <a:solidFill>
                  <a:schemeClr val="tx1">
                    <a:tint val="75000"/>
                  </a:schemeClr>
                </a:solidFill>
                <a:latin typeface="+mn-lt"/>
                <a:ea typeface="+mn-ea"/>
                <a:cs typeface="+mn-cs"/>
              </a:defRPr>
            </a:lvl4pPr>
            <a:lvl5pPr marL="2037649" indent="0" algn="ctr" defTabSz="509412" rtl="0" eaLnBrk="1" latinLnBrk="0" hangingPunct="1">
              <a:lnSpc>
                <a:spcPct val="110000"/>
              </a:lnSpc>
              <a:spcBef>
                <a:spcPts val="1000"/>
              </a:spcBef>
              <a:buSzPct val="80000"/>
              <a:buFont typeface="Arial"/>
              <a:buNone/>
              <a:defRPr sz="1800" kern="1200">
                <a:solidFill>
                  <a:schemeClr val="tx1">
                    <a:tint val="75000"/>
                  </a:schemeClr>
                </a:solidFill>
                <a:latin typeface="+mn-lt"/>
                <a:ea typeface="+mn-ea"/>
                <a:cs typeface="+mn-cs"/>
              </a:defRPr>
            </a:lvl5pPr>
            <a:lvl6pPr marL="2547061"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6pPr>
            <a:lvl7pPr marL="3056473"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7pPr>
            <a:lvl8pPr marL="3565886"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8pPr>
            <a:lvl9pPr marL="4075298" indent="0" algn="ctr" defTabSz="509412"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ctr"/>
            <a:r>
              <a:rPr lang="en-US" sz="4400" dirty="0" smtClean="0"/>
              <a:t>PROJET KOM-YILMA</a:t>
            </a:r>
            <a:endParaRPr lang="en-US" sz="4400" dirty="0"/>
          </a:p>
        </p:txBody>
      </p:sp>
      <p:sp>
        <p:nvSpPr>
          <p:cNvPr id="5" name="Rectangle 4"/>
          <p:cNvSpPr/>
          <p:nvPr/>
        </p:nvSpPr>
        <p:spPr>
          <a:xfrm>
            <a:off x="4207532" y="3686145"/>
            <a:ext cx="1643335" cy="400110"/>
          </a:xfrm>
          <a:prstGeom prst="rect">
            <a:avLst/>
          </a:prstGeom>
        </p:spPr>
        <p:txBody>
          <a:bodyPr wrap="none">
            <a:spAutoFit/>
          </a:bodyPr>
          <a:lstStyle/>
          <a:p>
            <a:r>
              <a:rPr lang="fr-FR"/>
              <a:t>Ouagadougou</a:t>
            </a:r>
          </a:p>
        </p:txBody>
      </p:sp>
    </p:spTree>
    <p:extLst>
      <p:ext uri="{BB962C8B-B14F-4D97-AF65-F5344CB8AC3E}">
        <p14:creationId xmlns:p14="http://schemas.microsoft.com/office/powerpoint/2010/main" xmlns="" val="1144443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615117161"/>
              </p:ext>
            </p:extLst>
          </p:nvPr>
        </p:nvGraphicFramePr>
        <p:xfrm>
          <a:off x="252849" y="1040340"/>
          <a:ext cx="9678987" cy="3279775"/>
        </p:xfrm>
        <a:graphic>
          <a:graphicData uri="http://schemas.openxmlformats.org/presentationml/2006/ole">
            <p:oleObj spid="_x0000_s5144" name="Document" r:id="rId3" imgW="6745010" imgH="2277520" progId="Word.Document.12">
              <p:embed/>
            </p:oleObj>
          </a:graphicData>
        </a:graphic>
      </p:graphicFrame>
      <p:sp>
        <p:nvSpPr>
          <p:cNvPr id="6" name="Title 1"/>
          <p:cNvSpPr>
            <a:spLocks noGrp="1"/>
          </p:cNvSpPr>
          <p:nvPr>
            <p:ph type="title"/>
          </p:nvPr>
        </p:nvSpPr>
        <p:spPr>
          <a:xfrm>
            <a:off x="322415" y="157644"/>
            <a:ext cx="9467698" cy="599780"/>
          </a:xfrm>
        </p:spPr>
        <p:txBody>
          <a:bodyPr/>
          <a:lstStyle/>
          <a:p>
            <a:r>
              <a:rPr lang="en-US" sz="2400" dirty="0" smtClean="0"/>
              <a:t>V. LA DEMARCHE DE L’AUTO EVALUATION COMMUNAUTAIRE</a:t>
            </a:r>
            <a:endParaRPr lang="en-US" sz="24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2415" y="3384386"/>
            <a:ext cx="4401564" cy="2937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29200" y="3384386"/>
            <a:ext cx="4409961" cy="2937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52849" y="6479628"/>
            <a:ext cx="9301054" cy="400110"/>
          </a:xfrm>
          <a:prstGeom prst="rect">
            <a:avLst/>
          </a:prstGeom>
          <a:noFill/>
        </p:spPr>
        <p:txBody>
          <a:bodyPr wrap="square" rtlCol="0">
            <a:spAutoFit/>
          </a:bodyPr>
          <a:lstStyle/>
          <a:p>
            <a:r>
              <a:rPr lang="fr-FR" dirty="0" smtClean="0"/>
              <a:t>Passage en revue des indicateurs des différents objectifs avant la mise  a jour du tableau</a:t>
            </a:r>
            <a:endParaRPr lang="fr-FR" dirty="0"/>
          </a:p>
        </p:txBody>
      </p:sp>
    </p:spTree>
    <p:extLst>
      <p:ext uri="{BB962C8B-B14F-4D97-AF65-F5344CB8AC3E}">
        <p14:creationId xmlns:p14="http://schemas.microsoft.com/office/powerpoint/2010/main" xmlns="" val="2622063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3" y="173408"/>
            <a:ext cx="9553902" cy="520952"/>
          </a:xfrm>
        </p:spPr>
        <p:txBody>
          <a:bodyPr/>
          <a:lstStyle/>
          <a:p>
            <a:r>
              <a:rPr lang="en-US" sz="2400" dirty="0" smtClean="0"/>
              <a:t>V. LA </a:t>
            </a:r>
            <a:r>
              <a:rPr lang="en-US" sz="2400" dirty="0"/>
              <a:t>DEMARCHE DE L’AUTO EVALUATION COMMUNAUTAIRE</a:t>
            </a:r>
          </a:p>
        </p:txBody>
      </p:sp>
      <p:sp>
        <p:nvSpPr>
          <p:cNvPr id="3" name="Content Placeholder 2"/>
          <p:cNvSpPr>
            <a:spLocks noGrp="1"/>
          </p:cNvSpPr>
          <p:nvPr>
            <p:ph idx="1"/>
          </p:nvPr>
        </p:nvSpPr>
        <p:spPr>
          <a:xfrm>
            <a:off x="220696" y="767845"/>
            <a:ext cx="5108050" cy="5178883"/>
          </a:xfrm>
        </p:spPr>
        <p:txBody>
          <a:bodyPr/>
          <a:lstStyle/>
          <a:p>
            <a:pPr algn="just">
              <a:lnSpc>
                <a:spcPct val="100000"/>
              </a:lnSpc>
            </a:pPr>
            <a:r>
              <a:rPr lang="fr-FR" dirty="0"/>
              <a:t>La communauté analyse </a:t>
            </a:r>
            <a:r>
              <a:rPr lang="fr-FR" dirty="0" smtClean="0"/>
              <a:t>ensuite les </a:t>
            </a:r>
            <a:r>
              <a:rPr lang="fr-FR" dirty="0"/>
              <a:t>facteurs ayant concouru à l’atteinte ou non de l’objectif;</a:t>
            </a:r>
          </a:p>
          <a:p>
            <a:pPr algn="just">
              <a:lnSpc>
                <a:spcPct val="100000"/>
              </a:lnSpc>
            </a:pPr>
            <a:r>
              <a:rPr lang="fr-FR" dirty="0"/>
              <a:t>des propositions d’actions correctives et faisables sont identifiées et planifiée en vue de la réalisation des différents objectifs;</a:t>
            </a:r>
          </a:p>
          <a:p>
            <a:pPr algn="just">
              <a:lnSpc>
                <a:spcPct val="100000"/>
              </a:lnSpc>
            </a:pPr>
            <a:r>
              <a:rPr lang="fr-FR" dirty="0"/>
              <a:t>Le fil des échanges est noté dans un journal de bord communautaire par le directeur pour les besoins d’archivage.</a:t>
            </a:r>
          </a:p>
          <a:p>
            <a:pPr algn="just">
              <a:lnSpc>
                <a:spcPct val="100000"/>
              </a:lnSpc>
            </a:pPr>
            <a:r>
              <a:rPr lang="fr-FR" dirty="0"/>
              <a:t>Enfin, un tableau de bord communautaire synthèse matérialisant les 5 objectifs (par des images) ainsi que leurs niveaux de réalisation (boitier de symbole) est mis à jour puis placé dans un endroit de la cours de l’école, de sorte à être visible par toute personne entrant dans la cours de l’école.</a:t>
            </a:r>
          </a:p>
          <a:p>
            <a:pPr algn="just"/>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92531" y="4031407"/>
            <a:ext cx="4530246" cy="3015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92531" y="731746"/>
            <a:ext cx="4530246" cy="3017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492531" y="3685946"/>
            <a:ext cx="4408214" cy="400110"/>
          </a:xfrm>
          <a:prstGeom prst="rect">
            <a:avLst/>
          </a:prstGeom>
          <a:noFill/>
        </p:spPr>
        <p:txBody>
          <a:bodyPr wrap="square" rtlCol="0">
            <a:spAutoFit/>
          </a:bodyPr>
          <a:lstStyle/>
          <a:p>
            <a:pPr algn="ctr"/>
            <a:r>
              <a:rPr lang="en-US" dirty="0" smtClean="0"/>
              <a:t>Le journal de </a:t>
            </a:r>
            <a:r>
              <a:rPr lang="en-US" dirty="0" err="1" smtClean="0"/>
              <a:t>bord</a:t>
            </a:r>
            <a:r>
              <a:rPr lang="en-US" dirty="0" smtClean="0"/>
              <a:t> </a:t>
            </a:r>
            <a:r>
              <a:rPr lang="en-US" dirty="0" err="1" smtClean="0"/>
              <a:t>communautaire</a:t>
            </a:r>
            <a:endParaRPr lang="en-US" dirty="0"/>
          </a:p>
        </p:txBody>
      </p:sp>
    </p:spTree>
    <p:extLst>
      <p:ext uri="{BB962C8B-B14F-4D97-AF65-F5344CB8AC3E}">
        <p14:creationId xmlns:p14="http://schemas.microsoft.com/office/powerpoint/2010/main" xmlns="" val="55552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20704"/>
            <a:ext cx="8702565" cy="473656"/>
          </a:xfrm>
        </p:spPr>
        <p:txBody>
          <a:bodyPr/>
          <a:lstStyle/>
          <a:p>
            <a:r>
              <a:rPr lang="en-US" dirty="0" smtClean="0"/>
              <a:t>VI. ACTEURS IMPLIQUES ET FREQUENCE</a:t>
            </a:r>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968089463"/>
              </p:ext>
            </p:extLst>
          </p:nvPr>
        </p:nvGraphicFramePr>
        <p:xfrm>
          <a:off x="322414" y="918994"/>
          <a:ext cx="9294552" cy="4485640"/>
        </p:xfrm>
        <a:graphic>
          <a:graphicData uri="http://schemas.openxmlformats.org/drawingml/2006/table">
            <a:tbl>
              <a:tblPr firstRow="1" firstCol="1" bandRow="1"/>
              <a:tblGrid>
                <a:gridCol w="2830689"/>
                <a:gridCol w="6463863"/>
              </a:tblGrid>
              <a:tr h="295910">
                <a:tc>
                  <a:txBody>
                    <a:bodyPr/>
                    <a:lstStyle/>
                    <a:p>
                      <a:pPr marL="0" marR="628650" algn="just">
                        <a:lnSpc>
                          <a:spcPct val="115000"/>
                        </a:lnSpc>
                        <a:spcBef>
                          <a:spcPts val="0"/>
                        </a:spcBef>
                        <a:spcAft>
                          <a:spcPts val="0"/>
                        </a:spcAft>
                      </a:pPr>
                      <a:r>
                        <a:rPr lang="fr-FR" sz="1600" b="1" dirty="0">
                          <a:effectLst/>
                          <a:latin typeface="Calibri"/>
                          <a:ea typeface="Calibri"/>
                          <a:cs typeface="Times New Roman"/>
                        </a:rPr>
                        <a:t>Acteurs</a:t>
                      </a:r>
                      <a:endParaRPr lang="en-US" sz="1600" dirty="0">
                        <a:effectLst/>
                        <a:latin typeface="Calibri"/>
                        <a:ea typeface="Calibri"/>
                        <a:cs typeface="Times New Roman"/>
                      </a:endParaRPr>
                    </a:p>
                  </a:txBody>
                  <a:tcPr marL="48246" marR="4824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628650" algn="just">
                        <a:lnSpc>
                          <a:spcPct val="115000"/>
                        </a:lnSpc>
                        <a:spcBef>
                          <a:spcPts val="0"/>
                        </a:spcBef>
                        <a:spcAft>
                          <a:spcPts val="0"/>
                        </a:spcAft>
                      </a:pPr>
                      <a:r>
                        <a:rPr lang="fr-FR" sz="1600" b="1" dirty="0">
                          <a:effectLst/>
                          <a:latin typeface="Calibri"/>
                          <a:ea typeface="Calibri"/>
                          <a:cs typeface="Times New Roman"/>
                        </a:rPr>
                        <a:t>Rôle dans l’auto évaluation communautaire</a:t>
                      </a:r>
                      <a:endParaRPr lang="en-US" sz="1600" dirty="0">
                        <a:effectLst/>
                        <a:latin typeface="Calibri"/>
                        <a:ea typeface="Calibri"/>
                        <a:cs typeface="Times New Roman"/>
                      </a:endParaRPr>
                    </a:p>
                  </a:txBody>
                  <a:tcPr marL="48246" marR="4824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03535">
                <a:tc>
                  <a:txBody>
                    <a:bodyPr/>
                    <a:lstStyle/>
                    <a:p>
                      <a:pPr marL="0" marR="17780" algn="just">
                        <a:lnSpc>
                          <a:spcPct val="115000"/>
                        </a:lnSpc>
                        <a:spcBef>
                          <a:spcPts val="0"/>
                        </a:spcBef>
                        <a:spcAft>
                          <a:spcPts val="0"/>
                        </a:spcAft>
                      </a:pPr>
                      <a:r>
                        <a:rPr lang="fr-FR" sz="1600" b="1">
                          <a:effectLst/>
                          <a:latin typeface="Calibri"/>
                          <a:ea typeface="Calibri"/>
                          <a:cs typeface="Times New Roman"/>
                        </a:rPr>
                        <a:t>Directeur de l’école</a:t>
                      </a:r>
                      <a:endParaRPr lang="en-US" sz="1600">
                        <a:effectLst/>
                        <a:latin typeface="Calibri"/>
                        <a:ea typeface="Calibri"/>
                        <a:cs typeface="Times New Roman"/>
                      </a:endParaRPr>
                    </a:p>
                  </a:txBody>
                  <a:tcPr marL="48246" marR="4824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45720" algn="just">
                        <a:lnSpc>
                          <a:spcPct val="115000"/>
                        </a:lnSpc>
                        <a:spcBef>
                          <a:spcPts val="0"/>
                        </a:spcBef>
                        <a:spcAft>
                          <a:spcPts val="0"/>
                        </a:spcAft>
                      </a:pPr>
                      <a:r>
                        <a:rPr lang="fr-FR" sz="1600" dirty="0" smtClean="0">
                          <a:effectLst/>
                          <a:latin typeface="Calibri"/>
                          <a:ea typeface="Calibri"/>
                          <a:cs typeface="Times New Roman"/>
                        </a:rPr>
                        <a:t>Organisateur de la </a:t>
                      </a:r>
                      <a:r>
                        <a:rPr lang="fr-FR" sz="1600" dirty="0">
                          <a:effectLst/>
                          <a:latin typeface="Calibri"/>
                          <a:ea typeface="Calibri"/>
                          <a:cs typeface="Times New Roman"/>
                        </a:rPr>
                        <a:t>réunion. Il participe à l’évaluation comme toutes les autres parties prenantes, suscite également les échanges sans imposer son point de vue. </a:t>
                      </a:r>
                      <a:endParaRPr lang="en-US" sz="1600" dirty="0">
                        <a:effectLst/>
                        <a:latin typeface="Calibri"/>
                        <a:ea typeface="Calibri"/>
                        <a:cs typeface="Times New Roman"/>
                      </a:endParaRPr>
                    </a:p>
                  </a:txBody>
                  <a:tcPr marL="48246" marR="4824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51338">
                <a:tc>
                  <a:txBody>
                    <a:bodyPr/>
                    <a:lstStyle/>
                    <a:p>
                      <a:pPr marL="0" marR="17780" algn="just">
                        <a:lnSpc>
                          <a:spcPct val="115000"/>
                        </a:lnSpc>
                        <a:spcBef>
                          <a:spcPts val="0"/>
                        </a:spcBef>
                        <a:spcAft>
                          <a:spcPts val="0"/>
                        </a:spcAft>
                      </a:pPr>
                      <a:r>
                        <a:rPr lang="fr-FR" sz="1600" b="1" dirty="0">
                          <a:effectLst/>
                          <a:latin typeface="Calibri"/>
                          <a:ea typeface="Calibri"/>
                          <a:cs typeface="Times New Roman"/>
                        </a:rPr>
                        <a:t>Comite WASH (APE, AME, Mentors, COGES, AUE, CVD, ASC), Club scolaire (élèves, enseignants)</a:t>
                      </a:r>
                      <a:endParaRPr lang="en-US" sz="1600" dirty="0">
                        <a:effectLst/>
                        <a:latin typeface="Calibri"/>
                        <a:ea typeface="Calibri"/>
                        <a:cs typeface="Times New Roman"/>
                      </a:endParaRPr>
                    </a:p>
                  </a:txBody>
                  <a:tcPr marL="48246" marR="4824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45720" algn="just">
                        <a:lnSpc>
                          <a:spcPct val="115000"/>
                        </a:lnSpc>
                        <a:spcBef>
                          <a:spcPts val="0"/>
                        </a:spcBef>
                        <a:spcAft>
                          <a:spcPts val="0"/>
                        </a:spcAft>
                      </a:pPr>
                      <a:r>
                        <a:rPr lang="fr-FR" sz="1600" dirty="0">
                          <a:effectLst/>
                          <a:latin typeface="Calibri"/>
                          <a:ea typeface="Calibri"/>
                          <a:cs typeface="Times New Roman"/>
                        </a:rPr>
                        <a:t>Ils participent à l’évaluation, donne leur appréciation sur les avancements vers le statut Ecole Amie de l’Eau, de l’Hygiène et de l’Assainissement. Contribue aux échanges et fixe de façon consensuelle et objective le niveau de réalisation de chaque indicateur. </a:t>
                      </a:r>
                      <a:endParaRPr lang="en-US" sz="1600" dirty="0">
                        <a:effectLst/>
                        <a:latin typeface="Calibri"/>
                        <a:ea typeface="Calibri"/>
                        <a:cs typeface="Times New Roman"/>
                      </a:endParaRPr>
                    </a:p>
                  </a:txBody>
                  <a:tcPr marL="48246" marR="4824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40979">
                <a:tc>
                  <a:txBody>
                    <a:bodyPr/>
                    <a:lstStyle/>
                    <a:p>
                      <a:pPr marL="0" marR="17780" algn="just">
                        <a:lnSpc>
                          <a:spcPct val="115000"/>
                        </a:lnSpc>
                        <a:spcBef>
                          <a:spcPts val="0"/>
                        </a:spcBef>
                        <a:spcAft>
                          <a:spcPts val="0"/>
                        </a:spcAft>
                      </a:pPr>
                      <a:r>
                        <a:rPr lang="fr-FR" sz="1600" b="1">
                          <a:effectLst/>
                          <a:latin typeface="Calibri"/>
                          <a:ea typeface="Calibri"/>
                          <a:cs typeface="Times New Roman"/>
                        </a:rPr>
                        <a:t>Les autres enseignants de l’école (qui ne sont pas déjà considérés dans le club WASH)</a:t>
                      </a:r>
                      <a:endParaRPr lang="en-US" sz="1600">
                        <a:effectLst/>
                        <a:latin typeface="Calibri"/>
                        <a:ea typeface="Calibri"/>
                        <a:cs typeface="Times New Roman"/>
                      </a:endParaRPr>
                    </a:p>
                  </a:txBody>
                  <a:tcPr marL="48246" marR="4824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45720" algn="just">
                        <a:lnSpc>
                          <a:spcPct val="115000"/>
                        </a:lnSpc>
                        <a:spcBef>
                          <a:spcPts val="0"/>
                        </a:spcBef>
                        <a:spcAft>
                          <a:spcPts val="0"/>
                        </a:spcAft>
                      </a:pPr>
                      <a:r>
                        <a:rPr lang="fr-FR" sz="1600" dirty="0">
                          <a:effectLst/>
                          <a:latin typeface="Calibri"/>
                          <a:ea typeface="Calibri"/>
                          <a:cs typeface="Times New Roman"/>
                        </a:rPr>
                        <a:t>Ils participent à l’évaluation, donne leur appréciation sur les avancements vers le statut Ecole Amie de l’Eau, de l’Hygiène et de l’Assainissement. Contribue aux échanges et fixe de façon consensuelle et objective le niveau de réalisation de chaque indicateur. </a:t>
                      </a:r>
                      <a:endParaRPr lang="en-US" sz="1600" dirty="0">
                        <a:effectLst/>
                        <a:latin typeface="Calibri"/>
                        <a:ea typeface="Calibri"/>
                        <a:cs typeface="Times New Roman"/>
                      </a:endParaRPr>
                    </a:p>
                  </a:txBody>
                  <a:tcPr marL="48246" marR="4824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40979">
                <a:tc>
                  <a:txBody>
                    <a:bodyPr/>
                    <a:lstStyle/>
                    <a:p>
                      <a:pPr marL="0" marR="17780" algn="just">
                        <a:lnSpc>
                          <a:spcPct val="115000"/>
                        </a:lnSpc>
                        <a:spcBef>
                          <a:spcPts val="0"/>
                        </a:spcBef>
                        <a:spcAft>
                          <a:spcPts val="0"/>
                        </a:spcAft>
                      </a:pPr>
                      <a:r>
                        <a:rPr lang="fr-FR" sz="1600" b="1">
                          <a:effectLst/>
                          <a:latin typeface="Calibri"/>
                          <a:ea typeface="Calibri"/>
                          <a:cs typeface="Times New Roman"/>
                        </a:rPr>
                        <a:t>Conseiller Villageois de Développement ne faisant pas partie du Comite WASH</a:t>
                      </a:r>
                      <a:endParaRPr lang="en-US" sz="1600">
                        <a:effectLst/>
                        <a:latin typeface="Calibri"/>
                        <a:ea typeface="Calibri"/>
                        <a:cs typeface="Times New Roman"/>
                      </a:endParaRPr>
                    </a:p>
                  </a:txBody>
                  <a:tcPr marL="48246" marR="48246"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45720" algn="just">
                        <a:lnSpc>
                          <a:spcPct val="115000"/>
                        </a:lnSpc>
                        <a:spcBef>
                          <a:spcPts val="0"/>
                        </a:spcBef>
                        <a:spcAft>
                          <a:spcPts val="0"/>
                        </a:spcAft>
                      </a:pPr>
                      <a:r>
                        <a:rPr lang="fr-FR" sz="1600" dirty="0">
                          <a:effectLst/>
                          <a:latin typeface="Calibri"/>
                          <a:ea typeface="Calibri"/>
                          <a:cs typeface="Times New Roman"/>
                        </a:rPr>
                        <a:t>Il joue le rôle d’appréciateur externe qui est chargé d’attirer l’attention des autres membres  du comité WASH sur l’objectivité de leur évaluation afin que les actions appropriées soient entreprises. </a:t>
                      </a:r>
                      <a:r>
                        <a:rPr lang="fr-FR" sz="1600" dirty="0" smtClean="0">
                          <a:effectLst/>
                          <a:latin typeface="Calibri"/>
                          <a:ea typeface="Calibri"/>
                          <a:cs typeface="Times New Roman"/>
                        </a:rPr>
                        <a:t>Il appui également le directeur dans la mobilisation de la communauté.</a:t>
                      </a:r>
                      <a:endParaRPr lang="en-US" sz="1600" dirty="0">
                        <a:effectLst/>
                        <a:latin typeface="Calibri"/>
                        <a:ea typeface="Calibri"/>
                        <a:cs typeface="Times New Roman"/>
                      </a:endParaRPr>
                    </a:p>
                  </a:txBody>
                  <a:tcPr marL="48246" marR="4824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322414" y="5423338"/>
            <a:ext cx="9294551" cy="1631216"/>
          </a:xfrm>
          <a:prstGeom prst="rect">
            <a:avLst/>
          </a:prstGeom>
          <a:noFill/>
        </p:spPr>
        <p:txBody>
          <a:bodyPr wrap="square" rtlCol="0">
            <a:spAutoFit/>
          </a:bodyPr>
          <a:lstStyle/>
          <a:p>
            <a:r>
              <a:rPr lang="fr-FR" dirty="0" smtClean="0">
                <a:ea typeface="Calibri"/>
                <a:cs typeface="Times New Roman"/>
              </a:rPr>
              <a:t>L’auto évaluation </a:t>
            </a:r>
            <a:r>
              <a:rPr lang="fr-FR" dirty="0">
                <a:ea typeface="Calibri"/>
                <a:cs typeface="Times New Roman"/>
              </a:rPr>
              <a:t>des performances d’hygiène et d’assainissement dans les écoles se </a:t>
            </a:r>
            <a:r>
              <a:rPr lang="fr-FR" dirty="0" smtClean="0">
                <a:ea typeface="Calibri"/>
                <a:cs typeface="Times New Roman"/>
              </a:rPr>
              <a:t>fait </a:t>
            </a:r>
            <a:r>
              <a:rPr lang="fr-FR" dirty="0">
                <a:ea typeface="Calibri"/>
                <a:cs typeface="Times New Roman"/>
              </a:rPr>
              <a:t>sur une fréquence trimestrielle correspondant aux </a:t>
            </a:r>
            <a:r>
              <a:rPr lang="fr-FR" dirty="0" smtClean="0">
                <a:ea typeface="Calibri"/>
                <a:cs typeface="Times New Roman"/>
              </a:rPr>
              <a:t>périodes de :</a:t>
            </a:r>
          </a:p>
          <a:p>
            <a:pPr marL="342900" indent="-342900">
              <a:buFont typeface="Calibri" panose="020F0502020204030204" pitchFamily="34" charset="0"/>
              <a:buChar char="̶"/>
            </a:pPr>
            <a:r>
              <a:rPr lang="fr-FR" dirty="0" smtClean="0">
                <a:cs typeface="Times New Roman"/>
              </a:rPr>
              <a:t>début d’ann</a:t>
            </a:r>
            <a:r>
              <a:rPr lang="fr-FR" dirty="0">
                <a:cs typeface="Times New Roman"/>
              </a:rPr>
              <a:t>é</a:t>
            </a:r>
            <a:r>
              <a:rPr lang="fr-FR" dirty="0" smtClean="0">
                <a:cs typeface="Times New Roman"/>
              </a:rPr>
              <a:t>e scolaire soit le mois de novembre;</a:t>
            </a:r>
          </a:p>
          <a:p>
            <a:pPr marL="342900" indent="-342900">
              <a:buFont typeface="Calibri" panose="020F0502020204030204" pitchFamily="34" charset="0"/>
              <a:buChar char="̶"/>
            </a:pPr>
            <a:r>
              <a:rPr lang="fr-FR" dirty="0">
                <a:cs typeface="Times New Roman"/>
              </a:rPr>
              <a:t>m</a:t>
            </a:r>
            <a:r>
              <a:rPr lang="fr-FR" dirty="0" smtClean="0">
                <a:cs typeface="Times New Roman"/>
              </a:rPr>
              <a:t>ilieu d’ann</a:t>
            </a:r>
            <a:r>
              <a:rPr lang="fr-FR" dirty="0">
                <a:cs typeface="Times New Roman"/>
              </a:rPr>
              <a:t>é</a:t>
            </a:r>
            <a:r>
              <a:rPr lang="fr-FR" dirty="0" smtClean="0">
                <a:cs typeface="Times New Roman"/>
              </a:rPr>
              <a:t>e scolaire soit le mois de février;</a:t>
            </a:r>
          </a:p>
          <a:p>
            <a:pPr marL="342900" indent="-342900">
              <a:buFont typeface="Calibri" panose="020F0502020204030204" pitchFamily="34" charset="0"/>
              <a:buChar char="̶"/>
            </a:pPr>
            <a:r>
              <a:rPr lang="fr-FR" dirty="0">
                <a:cs typeface="Times New Roman"/>
              </a:rPr>
              <a:t>f</a:t>
            </a:r>
            <a:r>
              <a:rPr lang="fr-FR" dirty="0" smtClean="0">
                <a:cs typeface="Times New Roman"/>
              </a:rPr>
              <a:t>in d’ann</a:t>
            </a:r>
            <a:r>
              <a:rPr lang="fr-FR" dirty="0">
                <a:cs typeface="Times New Roman"/>
              </a:rPr>
              <a:t>é</a:t>
            </a:r>
            <a:r>
              <a:rPr lang="fr-FR" dirty="0" smtClean="0">
                <a:cs typeface="Times New Roman"/>
              </a:rPr>
              <a:t>e scolaire soit le mois de mai</a:t>
            </a:r>
            <a:endParaRPr lang="en-US" dirty="0"/>
          </a:p>
        </p:txBody>
      </p:sp>
    </p:spTree>
    <p:extLst>
      <p:ext uri="{BB962C8B-B14F-4D97-AF65-F5344CB8AC3E}">
        <p14:creationId xmlns:p14="http://schemas.microsoft.com/office/powerpoint/2010/main" xmlns="" val="572173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204941"/>
            <a:ext cx="9601199" cy="457886"/>
          </a:xfrm>
        </p:spPr>
        <p:txBody>
          <a:bodyPr/>
          <a:lstStyle/>
          <a:p>
            <a:r>
              <a:rPr lang="en-US" sz="2400" dirty="0" smtClean="0"/>
              <a:t>VII. LES VISITES CONJOINTES  INOPINEES DANS LES ECOLES</a:t>
            </a:r>
            <a:endParaRPr lang="en-US" sz="2400" dirty="0"/>
          </a:p>
        </p:txBody>
      </p:sp>
      <p:sp>
        <p:nvSpPr>
          <p:cNvPr id="3" name="Content Placeholder 2"/>
          <p:cNvSpPr>
            <a:spLocks noGrp="1"/>
          </p:cNvSpPr>
          <p:nvPr>
            <p:ph idx="1"/>
          </p:nvPr>
        </p:nvSpPr>
        <p:spPr>
          <a:xfrm>
            <a:off x="322415" y="693665"/>
            <a:ext cx="9278785" cy="2717017"/>
          </a:xfrm>
        </p:spPr>
        <p:txBody>
          <a:bodyPr/>
          <a:lstStyle/>
          <a:p>
            <a:pPr marL="0" indent="0" algn="just">
              <a:lnSpc>
                <a:spcPct val="100000"/>
              </a:lnSpc>
              <a:buNone/>
            </a:pPr>
            <a:r>
              <a:rPr lang="fr-FR" sz="2000" dirty="0" smtClean="0"/>
              <a:t>En vue d’appuyer et de mieux orienter les communautés dans </a:t>
            </a:r>
            <a:r>
              <a:rPr lang="fr-FR" sz="2000" dirty="0"/>
              <a:t>l’évalu</a:t>
            </a:r>
            <a:r>
              <a:rPr lang="fr-FR" sz="2000" dirty="0" smtClean="0"/>
              <a:t>ation de leurs </a:t>
            </a:r>
            <a:r>
              <a:rPr lang="fr-FR" sz="2000" dirty="0"/>
              <a:t>performances sur les comportements en matière d’hygiène et d’assainissement, chaque école bénéficie de deux visites conjointes (CRS, MENA, MS) annuelles et inopinées servant d’ évaluation externe. Elle consiste a :</a:t>
            </a:r>
          </a:p>
          <a:p>
            <a:pPr algn="just">
              <a:lnSpc>
                <a:spcPct val="100000"/>
              </a:lnSpc>
              <a:buFont typeface="Calibri" panose="020F0502020204030204" pitchFamily="34" charset="0"/>
              <a:buChar char="̶"/>
            </a:pPr>
            <a:r>
              <a:rPr lang="fr-FR" sz="2000" dirty="0"/>
              <a:t>vérifier l’état et le fonctionnement du point d’eau, des latrines et des dispositifs de lavage des mains;</a:t>
            </a:r>
          </a:p>
          <a:p>
            <a:pPr algn="just">
              <a:lnSpc>
                <a:spcPct val="100000"/>
              </a:lnSpc>
              <a:buFont typeface="Calibri" panose="020F0502020204030204" pitchFamily="34" charset="0"/>
              <a:buChar char="̶"/>
            </a:pPr>
            <a:r>
              <a:rPr lang="fr-FR" sz="2000" dirty="0"/>
              <a:t>Vérifier et observer les comportements de la consommation d’eau sûre, d’utilisation des latrines et de lavage des mains pendant les moments critiques, gestion des déchets;</a:t>
            </a:r>
          </a:p>
          <a:p>
            <a:pPr marL="0" indent="0" algn="just">
              <a:buNone/>
            </a:pPr>
            <a:endParaRPr lang="fr-FR" sz="2000" dirty="0" smtClean="0"/>
          </a:p>
          <a:p>
            <a:pPr marL="0" indent="0" algn="just">
              <a:buNone/>
            </a:pPr>
            <a:endParaRPr lang="fr-FR" sz="2000" dirty="0"/>
          </a:p>
          <a:p>
            <a:pPr marL="0" indent="0" algn="just">
              <a:buNone/>
            </a:pPr>
            <a:r>
              <a:rPr lang="fr-FR" sz="2000" dirty="0" smtClean="0"/>
              <a:t> </a:t>
            </a:r>
            <a:endParaRPr lang="fr-FR"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13</a:t>
            </a:fld>
            <a:endParaRPr lang="en-US" dirty="0"/>
          </a:p>
        </p:txBody>
      </p:sp>
      <p:sp>
        <p:nvSpPr>
          <p:cNvPr id="6" name="TextBox 5"/>
          <p:cNvSpPr txBox="1"/>
          <p:nvPr/>
        </p:nvSpPr>
        <p:spPr>
          <a:xfrm>
            <a:off x="227819" y="3673356"/>
            <a:ext cx="5416233" cy="3549690"/>
          </a:xfrm>
          <a:prstGeom prst="rect">
            <a:avLst/>
          </a:prstGeom>
          <a:noFill/>
        </p:spPr>
        <p:txBody>
          <a:bodyPr wrap="square" rtlCol="0">
            <a:spAutoFit/>
          </a:bodyPr>
          <a:lstStyle/>
          <a:p>
            <a:pPr marL="251169" lvl="0" indent="-251169" algn="just">
              <a:spcBef>
                <a:spcPts val="1000"/>
              </a:spcBef>
              <a:buSzPct val="80000"/>
              <a:buFont typeface="Calibri" panose="020F0502020204030204" pitchFamily="34" charset="0"/>
              <a:buChar char="̶"/>
            </a:pPr>
            <a:r>
              <a:rPr lang="fr-FR" dirty="0">
                <a:solidFill>
                  <a:srgbClr val="585858"/>
                </a:solidFill>
              </a:rPr>
              <a:t>Vérifier l’enseignement de l’hygiène dans les classes, y compris l’encadrement des filles adolescentes sur la gestion de l’hygiène menstruelle;</a:t>
            </a:r>
          </a:p>
          <a:p>
            <a:pPr marL="251169" lvl="0" indent="-251169" algn="just">
              <a:spcBef>
                <a:spcPts val="1000"/>
              </a:spcBef>
              <a:buSzPct val="80000"/>
              <a:buFont typeface="Calibri" panose="020F0502020204030204" pitchFamily="34" charset="0"/>
              <a:buChar char="̶"/>
            </a:pPr>
            <a:r>
              <a:rPr lang="fr-FR" dirty="0">
                <a:solidFill>
                  <a:srgbClr val="585858"/>
                </a:solidFill>
              </a:rPr>
              <a:t>Vérification de l’existence et l’utilisation des outils de suivi y compris le plan d’action. </a:t>
            </a:r>
          </a:p>
          <a:p>
            <a:pPr marL="251169" lvl="0" indent="-251169" algn="just">
              <a:lnSpc>
                <a:spcPct val="110000"/>
              </a:lnSpc>
              <a:spcBef>
                <a:spcPts val="1000"/>
              </a:spcBef>
              <a:buSzPct val="80000"/>
              <a:buFont typeface="Calibri" panose="020F0502020204030204" pitchFamily="34" charset="0"/>
              <a:buChar char="̶"/>
            </a:pPr>
            <a:r>
              <a:rPr lang="fr-FR" dirty="0">
                <a:solidFill>
                  <a:srgbClr val="585858"/>
                </a:solidFill>
              </a:rPr>
              <a:t>Formuler des recommandations et restituer à la communauté scolaire. Un exemplaire du formulaire de la visite signé par les parties prenantes est remis à l’école.</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44053" y="3647172"/>
            <a:ext cx="4414348" cy="2645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rot="5400000">
            <a:off x="7450741" y="4382106"/>
            <a:ext cx="769441" cy="4256692"/>
          </a:xfrm>
          <a:prstGeom prst="rect">
            <a:avLst/>
          </a:prstGeom>
          <a:noFill/>
        </p:spPr>
        <p:txBody>
          <a:bodyPr vert="vert270" wrap="square" rtlCol="0">
            <a:spAutoFit/>
          </a:bodyPr>
          <a:lstStyle/>
          <a:p>
            <a:pPr algn="ctr"/>
            <a:r>
              <a:rPr lang="en-US" sz="1800" dirty="0" smtClean="0"/>
              <a:t>Restitution des </a:t>
            </a:r>
            <a:r>
              <a:rPr lang="fr-FR" sz="1800" dirty="0" smtClean="0"/>
              <a:t>recommandations </a:t>
            </a:r>
            <a:r>
              <a:rPr lang="fr-FR" dirty="0">
                <a:solidFill>
                  <a:srgbClr val="FF0000"/>
                </a:solidFill>
              </a:rPr>
              <a:t>à</a:t>
            </a:r>
            <a:r>
              <a:rPr lang="fr-FR" sz="1800" dirty="0" smtClean="0"/>
              <a:t> la communauté scolaire.</a:t>
            </a:r>
            <a:endParaRPr lang="fr-FR" sz="1800" dirty="0"/>
          </a:p>
        </p:txBody>
      </p:sp>
    </p:spTree>
    <p:extLst>
      <p:ext uri="{BB962C8B-B14F-4D97-AF65-F5344CB8AC3E}">
        <p14:creationId xmlns:p14="http://schemas.microsoft.com/office/powerpoint/2010/main" xmlns="" val="3737309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4670"/>
            <a:ext cx="8970580" cy="1124712"/>
          </a:xfrm>
        </p:spPr>
        <p:txBody>
          <a:bodyPr/>
          <a:lstStyle/>
          <a:p>
            <a:r>
              <a:rPr lang="en-US" dirty="0" smtClean="0"/>
              <a:t>VIII. L’APPUI </a:t>
            </a:r>
            <a:r>
              <a:rPr lang="en-US" dirty="0"/>
              <a:t>DU PROJET POUR LA REALISATION DE L’AUTO EVALUATION COMMUNAUTAIRE</a:t>
            </a:r>
          </a:p>
        </p:txBody>
      </p:sp>
      <p:sp>
        <p:nvSpPr>
          <p:cNvPr id="4" name="Slide Number Placeholder 3"/>
          <p:cNvSpPr>
            <a:spLocks noGrp="1"/>
          </p:cNvSpPr>
          <p:nvPr>
            <p:ph type="sldNum" sz="quarter" idx="4"/>
          </p:nvPr>
        </p:nvSpPr>
        <p:spPr/>
        <p:txBody>
          <a:bodyPr/>
          <a:lstStyle/>
          <a:p>
            <a:fld id="{3AF21FA0-C69A-D549-B93E-AD7DB9D7EB7A}" type="slidenum">
              <a:rPr lang="en-US" smtClean="0"/>
              <a:pPr/>
              <a:t>14</a:t>
            </a:fld>
            <a:endParaRPr lang="en-US" dirty="0"/>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5526" y="1214762"/>
            <a:ext cx="4487205" cy="2993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788276" y="1230527"/>
            <a:ext cx="4225158" cy="3170099"/>
          </a:xfrm>
          <a:prstGeom prst="rect">
            <a:avLst/>
          </a:prstGeom>
          <a:noFill/>
        </p:spPr>
        <p:txBody>
          <a:bodyPr wrap="square" rtlCol="0">
            <a:spAutoFit/>
          </a:bodyPr>
          <a:lstStyle/>
          <a:p>
            <a:pPr algn="just"/>
            <a:r>
              <a:rPr lang="fr-FR" b="1" dirty="0" smtClean="0"/>
              <a:t>En vue de faciliter le processus des autos évaluations communautaires dans les écoles, le projet Kom-Yilma a fait une dotation de:</a:t>
            </a:r>
          </a:p>
          <a:p>
            <a:pPr marL="342900" indent="-342900" algn="just">
              <a:lnSpc>
                <a:spcPct val="150000"/>
              </a:lnSpc>
              <a:buFont typeface="Calibri" panose="020F0502020204030204" pitchFamily="34" charset="0"/>
              <a:buChar char="̶"/>
            </a:pPr>
            <a:r>
              <a:rPr lang="fr-FR" dirty="0" smtClean="0"/>
              <a:t>tableaux de bord communautaire;</a:t>
            </a:r>
          </a:p>
          <a:p>
            <a:pPr marL="342900" indent="-342900" algn="just">
              <a:lnSpc>
                <a:spcPct val="150000"/>
              </a:lnSpc>
              <a:buFont typeface="Calibri" panose="020F0502020204030204" pitchFamily="34" charset="0"/>
              <a:buChar char="̶"/>
            </a:pPr>
            <a:r>
              <a:rPr lang="fr-FR" dirty="0" smtClean="0"/>
              <a:t>guide d’utilisation du tableau de bord communautaire;</a:t>
            </a:r>
          </a:p>
          <a:p>
            <a:pPr marL="342900" indent="-342900" algn="just">
              <a:lnSpc>
                <a:spcPct val="150000"/>
              </a:lnSpc>
              <a:buFont typeface="Calibri" panose="020F0502020204030204" pitchFamily="34" charset="0"/>
              <a:buChar char="̶"/>
            </a:pPr>
            <a:r>
              <a:rPr lang="fr-FR" dirty="0" smtClean="0"/>
              <a:t>Journal de bord communautaire</a:t>
            </a:r>
            <a:r>
              <a:rPr lang="en-US" dirty="0" smtClean="0"/>
              <a:t>.</a:t>
            </a:r>
            <a:endParaRPr lang="en-US" dirty="0"/>
          </a:p>
        </p:txBody>
      </p:sp>
      <p:sp>
        <p:nvSpPr>
          <p:cNvPr id="10" name="TextBox 9"/>
          <p:cNvSpPr txBox="1"/>
          <p:nvPr/>
        </p:nvSpPr>
        <p:spPr>
          <a:xfrm>
            <a:off x="5095242" y="4177849"/>
            <a:ext cx="4751830" cy="369332"/>
          </a:xfrm>
          <a:prstGeom prst="rect">
            <a:avLst/>
          </a:prstGeom>
          <a:noFill/>
        </p:spPr>
        <p:txBody>
          <a:bodyPr wrap="square" rtlCol="0">
            <a:spAutoFit/>
          </a:bodyPr>
          <a:lstStyle/>
          <a:p>
            <a:r>
              <a:rPr lang="en-US" sz="1800" dirty="0" err="1" smtClean="0"/>
              <a:t>Vue</a:t>
            </a:r>
            <a:r>
              <a:rPr lang="en-US" sz="1800" dirty="0" smtClean="0"/>
              <a:t> du tableau de </a:t>
            </a:r>
            <a:r>
              <a:rPr lang="en-US" sz="1800" dirty="0" err="1" smtClean="0"/>
              <a:t>bord</a:t>
            </a:r>
            <a:r>
              <a:rPr lang="en-US" sz="1800" dirty="0" smtClean="0"/>
              <a:t> </a:t>
            </a:r>
            <a:r>
              <a:rPr lang="en-US" sz="1800" dirty="0" err="1" smtClean="0"/>
              <a:t>communautaire</a:t>
            </a:r>
            <a:endParaRPr lang="en-US" sz="1800" dirty="0"/>
          </a:p>
        </p:txBody>
      </p:sp>
      <p:sp>
        <p:nvSpPr>
          <p:cNvPr id="11" name="TextBox 10"/>
          <p:cNvSpPr txBox="1"/>
          <p:nvPr/>
        </p:nvSpPr>
        <p:spPr>
          <a:xfrm>
            <a:off x="788276" y="4540475"/>
            <a:ext cx="9058796" cy="2554545"/>
          </a:xfrm>
          <a:prstGeom prst="rect">
            <a:avLst/>
          </a:prstGeom>
          <a:noFill/>
        </p:spPr>
        <p:txBody>
          <a:bodyPr wrap="square" rtlCol="0">
            <a:spAutoFit/>
          </a:bodyPr>
          <a:lstStyle/>
          <a:p>
            <a:pPr algn="just"/>
            <a:r>
              <a:rPr lang="fr-FR" b="1" dirty="0" smtClean="0"/>
              <a:t>Par ailleurs, certaines activités préalables ont été conduite</a:t>
            </a:r>
            <a:r>
              <a:rPr lang="fr-FR" dirty="0" smtClean="0"/>
              <a:t>:</a:t>
            </a:r>
          </a:p>
          <a:p>
            <a:pPr marL="342900" indent="-342900" algn="just">
              <a:buFont typeface="Calibri" panose="020F0502020204030204" pitchFamily="34" charset="0"/>
              <a:buChar char="̶"/>
            </a:pPr>
            <a:r>
              <a:rPr lang="fr-FR" dirty="0" smtClean="0"/>
              <a:t>Formation de la communauté, des enseignants et des élèves sur l’approche école Amie de l’Eau de </a:t>
            </a:r>
            <a:r>
              <a:rPr lang="fr-FR" dirty="0"/>
              <a:t>l’hygiène et de l’assainissement;</a:t>
            </a:r>
          </a:p>
          <a:p>
            <a:pPr marL="342900" indent="-342900" algn="just">
              <a:buFont typeface="Calibri" panose="020F0502020204030204" pitchFamily="34" charset="0"/>
              <a:buChar char="̶"/>
            </a:pPr>
            <a:r>
              <a:rPr lang="fr-FR" dirty="0"/>
              <a:t>Rencontre d’information/formation sur le suivi communautaire de la réalisation des forages et des latrines;</a:t>
            </a:r>
          </a:p>
          <a:p>
            <a:pPr marL="342900" indent="-342900" algn="just">
              <a:buFont typeface="Calibri" panose="020F0502020204030204" pitchFamily="34" charset="0"/>
              <a:buChar char="̶"/>
            </a:pPr>
            <a:r>
              <a:rPr lang="fr-FR" dirty="0"/>
              <a:t>Formation des communautés sur la gestion et la maintenance des ouvrages;</a:t>
            </a:r>
          </a:p>
          <a:p>
            <a:pPr marL="342900" indent="-342900" algn="just">
              <a:buFont typeface="Calibri" panose="020F0502020204030204" pitchFamily="34" charset="0"/>
              <a:buChar char="̶"/>
            </a:pPr>
            <a:r>
              <a:rPr lang="fr-FR" dirty="0"/>
              <a:t>Formation des directeurs d’écoles et des encadreurs pédagogiques sur le suivi évaluation participatif et la redevabilité.</a:t>
            </a:r>
          </a:p>
        </p:txBody>
      </p:sp>
    </p:spTree>
    <p:extLst>
      <p:ext uri="{BB962C8B-B14F-4D97-AF65-F5344CB8AC3E}">
        <p14:creationId xmlns:p14="http://schemas.microsoft.com/office/powerpoint/2010/main" xmlns="" val="274063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ppt_x"/>
                                          </p:val>
                                        </p:tav>
                                        <p:tav tm="100000">
                                          <p:val>
                                            <p:strVal val="#ppt_x"/>
                                          </p:val>
                                        </p:tav>
                                      </p:tavLst>
                                    </p:anim>
                                    <p:anim calcmode="lin" valueType="num">
                                      <p:cBhvr additive="base">
                                        <p:cTn id="14" dur="500" fill="hold"/>
                                        <p:tgtEl>
                                          <p:spTgt spid="205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15" y="31521"/>
            <a:ext cx="9026537" cy="520270"/>
          </a:xfrm>
        </p:spPr>
        <p:txBody>
          <a:bodyPr/>
          <a:lstStyle/>
          <a:p>
            <a:pPr algn="ctr"/>
            <a:r>
              <a:rPr lang="en-US" sz="2800" dirty="0" smtClean="0"/>
              <a:t>IX. RESULTATS  DES ACTIVITES DE SUIVI EVALUATION</a:t>
            </a:r>
            <a:endParaRPr lang="en-US" sz="2800" dirty="0"/>
          </a:p>
        </p:txBody>
      </p:sp>
      <p:sp>
        <p:nvSpPr>
          <p:cNvPr id="3" name="Content Placeholder 2"/>
          <p:cNvSpPr>
            <a:spLocks noGrp="1"/>
          </p:cNvSpPr>
          <p:nvPr>
            <p:ph idx="1"/>
          </p:nvPr>
        </p:nvSpPr>
        <p:spPr>
          <a:xfrm>
            <a:off x="331058" y="578653"/>
            <a:ext cx="5833241" cy="5178883"/>
          </a:xfrm>
        </p:spPr>
        <p:txBody>
          <a:bodyPr/>
          <a:lstStyle/>
          <a:p>
            <a:pPr algn="just">
              <a:lnSpc>
                <a:spcPct val="100000"/>
              </a:lnSpc>
              <a:buFont typeface="Calibri" panose="020F0502020204030204" pitchFamily="34" charset="0"/>
              <a:buChar char="̶"/>
            </a:pPr>
            <a:r>
              <a:rPr lang="fr-FR" dirty="0"/>
              <a:t>107 communautés scolaires ont fait leur première auto évaluation communautaire;</a:t>
            </a:r>
          </a:p>
          <a:p>
            <a:pPr algn="just">
              <a:lnSpc>
                <a:spcPct val="100000"/>
              </a:lnSpc>
              <a:buFont typeface="Calibri" panose="020F0502020204030204" pitchFamily="34" charset="0"/>
              <a:buChar char="̶"/>
            </a:pPr>
            <a:r>
              <a:rPr lang="fr-FR" dirty="0"/>
              <a:t>4009 personnes ont pris part aux premières autos évaluations communautaires soit 2129 hommes et 1880 femmes;</a:t>
            </a:r>
          </a:p>
          <a:p>
            <a:pPr algn="just">
              <a:lnSpc>
                <a:spcPct val="100000"/>
              </a:lnSpc>
              <a:buFont typeface="Calibri" panose="020F0502020204030204" pitchFamily="34" charset="0"/>
              <a:buChar char="̶"/>
            </a:pPr>
            <a:r>
              <a:rPr lang="fr-FR" dirty="0"/>
              <a:t>166 personnes formées sur le suivi évaluation participatif et la redevabilité soit 107 directeurs d'écoles, 35 CPI, 22 animateurs, 2 point focaux;</a:t>
            </a:r>
          </a:p>
          <a:p>
            <a:pPr algn="just">
              <a:lnSpc>
                <a:spcPct val="100000"/>
              </a:lnSpc>
              <a:buFont typeface="Calibri" panose="020F0502020204030204" pitchFamily="34" charset="0"/>
              <a:buChar char="̶"/>
            </a:pPr>
            <a:r>
              <a:rPr lang="fr-FR" dirty="0"/>
              <a:t>97 sur 108 écoles ayant leur reçu leur première visite conjointe inopinée;</a:t>
            </a:r>
          </a:p>
          <a:p>
            <a:pPr algn="just">
              <a:lnSpc>
                <a:spcPct val="100000"/>
              </a:lnSpc>
              <a:buFont typeface="Calibri" panose="020F0502020204030204" pitchFamily="34" charset="0"/>
              <a:buChar char="̶"/>
            </a:pPr>
            <a:r>
              <a:rPr lang="fr-FR" dirty="0"/>
              <a:t>Un grand nombre d’école ont déjà entrepris des actions correctives suite aux recommandations (acquisition de PEC et de gobelets individuels pour la consommation d’eau des élèves, </a:t>
            </a:r>
            <a:r>
              <a:rPr lang="fr-FR" dirty="0" err="1"/>
              <a:t>disponibilisation</a:t>
            </a:r>
            <a:r>
              <a:rPr lang="fr-FR" dirty="0"/>
              <a:t> de bouilloire avec de l’eau dans les cabines pour le nettoyage anal; confection de dispositif de lavage des mains avec du matériel local, etc.</a:t>
            </a:r>
          </a:p>
        </p:txBody>
      </p:sp>
      <p:sp>
        <p:nvSpPr>
          <p:cNvPr id="4" name="Slide Number Placeholder 3"/>
          <p:cNvSpPr>
            <a:spLocks noGrp="1"/>
          </p:cNvSpPr>
          <p:nvPr>
            <p:ph type="sldNum" sz="quarter" idx="4"/>
          </p:nvPr>
        </p:nvSpPr>
        <p:spPr/>
        <p:txBody>
          <a:bodyPr/>
          <a:lstStyle/>
          <a:p>
            <a:fld id="{3AF21FA0-C69A-D549-B93E-AD7DB9D7EB7A}" type="slidenum">
              <a:rPr lang="en-US" smtClean="0"/>
              <a:pPr/>
              <a:t>15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1240" y="1161995"/>
            <a:ext cx="3559430" cy="2369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0446" y="4081080"/>
            <a:ext cx="3626247" cy="24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371240" y="3547238"/>
            <a:ext cx="3559430" cy="584775"/>
          </a:xfrm>
          <a:prstGeom prst="rect">
            <a:avLst/>
          </a:prstGeom>
          <a:noFill/>
        </p:spPr>
        <p:txBody>
          <a:bodyPr wrap="square" rtlCol="0">
            <a:spAutoFit/>
          </a:bodyPr>
          <a:lstStyle/>
          <a:p>
            <a:r>
              <a:rPr lang="fr-FR" sz="1600" dirty="0" smtClean="0"/>
              <a:t>PE</a:t>
            </a:r>
            <a:r>
              <a:rPr lang="fr-FR" sz="1600" dirty="0" smtClean="0">
                <a:solidFill>
                  <a:srgbClr val="FF0000"/>
                </a:solidFill>
              </a:rPr>
              <a:t>P</a:t>
            </a:r>
            <a:r>
              <a:rPr lang="fr-FR" sz="1600" strike="sngStrike" dirty="0" smtClean="0"/>
              <a:t>C</a:t>
            </a:r>
            <a:r>
              <a:rPr lang="fr-FR" sz="1600" dirty="0" smtClean="0"/>
              <a:t> confectionnée par le directeur de l’</a:t>
            </a:r>
            <a:r>
              <a:rPr lang="fr-FR" sz="1600" dirty="0"/>
              <a:t> </a:t>
            </a:r>
            <a:r>
              <a:rPr lang="fr-FR" sz="1600" dirty="0" smtClean="0"/>
              <a:t>école de Barkana</a:t>
            </a:r>
            <a:endParaRPr lang="fr-FR" sz="1600" dirty="0"/>
          </a:p>
        </p:txBody>
      </p:sp>
      <p:sp>
        <p:nvSpPr>
          <p:cNvPr id="8" name="TextBox 7"/>
          <p:cNvSpPr txBox="1"/>
          <p:nvPr/>
        </p:nvSpPr>
        <p:spPr>
          <a:xfrm>
            <a:off x="6370446" y="6495393"/>
            <a:ext cx="3559430" cy="584775"/>
          </a:xfrm>
          <a:prstGeom prst="rect">
            <a:avLst/>
          </a:prstGeom>
          <a:noFill/>
        </p:spPr>
        <p:txBody>
          <a:bodyPr wrap="square" rtlCol="0">
            <a:spAutoFit/>
          </a:bodyPr>
          <a:lstStyle/>
          <a:p>
            <a:r>
              <a:rPr lang="fr-FR" sz="1600" dirty="0" smtClean="0"/>
              <a:t>Utilisation de </a:t>
            </a:r>
            <a:r>
              <a:rPr lang="fr-FR" sz="1600" dirty="0"/>
              <a:t>le </a:t>
            </a:r>
            <a:r>
              <a:rPr lang="fr-FR" sz="1600" dirty="0" smtClean="0"/>
              <a:t>PEC confectionné par le directeur de l’</a:t>
            </a:r>
            <a:r>
              <a:rPr lang="fr-FR" sz="1600" dirty="0"/>
              <a:t> </a:t>
            </a:r>
            <a:r>
              <a:rPr lang="fr-FR" sz="1600" dirty="0" smtClean="0"/>
              <a:t>école de Barkana</a:t>
            </a:r>
            <a:endParaRPr lang="fr-FR" sz="1600" dirty="0"/>
          </a:p>
        </p:txBody>
      </p:sp>
    </p:spTree>
    <p:extLst>
      <p:ext uri="{BB962C8B-B14F-4D97-AF65-F5344CB8AC3E}">
        <p14:creationId xmlns:p14="http://schemas.microsoft.com/office/powerpoint/2010/main" xmlns="" val="43424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110362"/>
            <a:ext cx="9680028" cy="504493"/>
          </a:xfrm>
        </p:spPr>
        <p:txBody>
          <a:bodyPr/>
          <a:lstStyle/>
          <a:p>
            <a:pPr algn="ctr"/>
            <a:r>
              <a:rPr lang="en-US" sz="2400" dirty="0" smtClean="0"/>
              <a:t>X. LECONS APPRISES DES ACTIVITES DE SUIVI EVALUATION</a:t>
            </a:r>
            <a:endParaRPr lang="en-US" sz="2400" dirty="0"/>
          </a:p>
        </p:txBody>
      </p:sp>
      <p:sp>
        <p:nvSpPr>
          <p:cNvPr id="4" name="Slide Number Placeholder 3"/>
          <p:cNvSpPr>
            <a:spLocks noGrp="1"/>
          </p:cNvSpPr>
          <p:nvPr>
            <p:ph type="sldNum" sz="quarter" idx="4"/>
          </p:nvPr>
        </p:nvSpPr>
        <p:spPr/>
        <p:txBody>
          <a:bodyPr/>
          <a:lstStyle/>
          <a:p>
            <a:fld id="{3AF21FA0-C69A-D549-B93E-AD7DB9D7EB7A}" type="slidenum">
              <a:rPr lang="en-US" smtClean="0">
                <a:solidFill>
                  <a:prstClr val="white"/>
                </a:solidFill>
              </a:rPr>
              <a:pPr/>
              <a:t>16</a:t>
            </a:fld>
            <a:endParaRPr lang="en-US" dirty="0">
              <a:solidFill>
                <a:prstClr val="white"/>
              </a:solidFill>
            </a:endParaRPr>
          </a:p>
        </p:txBody>
      </p:sp>
      <p:sp>
        <p:nvSpPr>
          <p:cNvPr id="5" name="Content Placeholder 4"/>
          <p:cNvSpPr>
            <a:spLocks noGrp="1"/>
          </p:cNvSpPr>
          <p:nvPr>
            <p:ph idx="1"/>
          </p:nvPr>
        </p:nvSpPr>
        <p:spPr>
          <a:xfrm>
            <a:off x="322415" y="799378"/>
            <a:ext cx="5747309" cy="4009106"/>
          </a:xfrm>
        </p:spPr>
        <p:txBody>
          <a:bodyPr/>
          <a:lstStyle/>
          <a:p>
            <a:pPr algn="just">
              <a:lnSpc>
                <a:spcPct val="100000"/>
              </a:lnSpc>
            </a:pPr>
            <a:r>
              <a:rPr lang="fr-FR" dirty="0"/>
              <a:t>Les communautés ont fortement apprécié l’exercice d’auto évaluation communautaire car pour eux ca leur donne une photographie de leurs conditions d’hygiène et d’assainissement;</a:t>
            </a:r>
          </a:p>
          <a:p>
            <a:pPr algn="just">
              <a:lnSpc>
                <a:spcPct val="100000"/>
              </a:lnSpc>
            </a:pPr>
            <a:r>
              <a:rPr lang="fr-FR" dirty="0"/>
              <a:t>L’utilisation du tableau de bord et son emplacement dans la cours de l’ école de sorte a ce que les étrangers et toute la communauté voient leurs conditions d’hygiène et d’assainissement suscite une certaine honte et leur rappel chaque jour que des défis reste </a:t>
            </a:r>
            <a:r>
              <a:rPr lang="fr-FR" dirty="0" smtClean="0"/>
              <a:t>a être relèves; </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7982" y="893973"/>
            <a:ext cx="3779865" cy="2511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227982" y="3342283"/>
            <a:ext cx="3779865" cy="923330"/>
          </a:xfrm>
          <a:prstGeom prst="rect">
            <a:avLst/>
          </a:prstGeom>
          <a:noFill/>
        </p:spPr>
        <p:txBody>
          <a:bodyPr wrap="square" rtlCol="0">
            <a:spAutoFit/>
          </a:bodyPr>
          <a:lstStyle/>
          <a:p>
            <a:pPr algn="just"/>
            <a:r>
              <a:rPr lang="fr-FR" sz="1800" dirty="0" smtClean="0"/>
              <a:t>Dispositif de lavage des mains confectionne en matériel local par les élèves de l’</a:t>
            </a:r>
            <a:r>
              <a:rPr lang="fr-FR" sz="1800" dirty="0"/>
              <a:t> é</a:t>
            </a:r>
            <a:r>
              <a:rPr lang="fr-FR" sz="1800" dirty="0" smtClean="0"/>
              <a:t>cole de </a:t>
            </a:r>
            <a:r>
              <a:rPr lang="fr-FR" sz="1800" dirty="0" err="1" smtClean="0"/>
              <a:t>Mane</a:t>
            </a:r>
            <a:r>
              <a:rPr lang="fr-FR" sz="1800" dirty="0" smtClean="0"/>
              <a:t> Mossi.</a:t>
            </a:r>
            <a:endParaRPr lang="fr-FR" sz="1800" dirty="0"/>
          </a:p>
        </p:txBody>
      </p:sp>
      <p:sp>
        <p:nvSpPr>
          <p:cNvPr id="6" name="TextBox 5"/>
          <p:cNvSpPr txBox="1"/>
          <p:nvPr/>
        </p:nvSpPr>
        <p:spPr>
          <a:xfrm>
            <a:off x="322415" y="4761179"/>
            <a:ext cx="9515268" cy="2251899"/>
          </a:xfrm>
          <a:prstGeom prst="rect">
            <a:avLst/>
          </a:prstGeom>
          <a:noFill/>
        </p:spPr>
        <p:txBody>
          <a:bodyPr wrap="square" rtlCol="0">
            <a:spAutoFit/>
          </a:bodyPr>
          <a:lstStyle/>
          <a:p>
            <a:pPr marL="251169" lvl="0" indent="-251169" algn="just">
              <a:spcBef>
                <a:spcPts val="1000"/>
              </a:spcBef>
              <a:buSzPct val="80000"/>
              <a:buFont typeface="Arial"/>
              <a:buChar char="•"/>
            </a:pPr>
            <a:r>
              <a:rPr lang="fr-FR" sz="2200" dirty="0">
                <a:solidFill>
                  <a:srgbClr val="585858"/>
                </a:solidFill>
              </a:rPr>
              <a:t>L’utilisation de symbole et d’images pour matérialiser les objectifs et les symboles ont faciliter l’adhésion et l’appropriation de l’activité par les communautés;</a:t>
            </a:r>
          </a:p>
          <a:p>
            <a:pPr marL="251169" lvl="0" indent="-251169" algn="just">
              <a:spcBef>
                <a:spcPts val="1000"/>
              </a:spcBef>
              <a:buSzPct val="80000"/>
              <a:buFont typeface="Arial"/>
              <a:buChar char="•"/>
            </a:pPr>
            <a:r>
              <a:rPr lang="fr-FR" sz="2200" dirty="0">
                <a:solidFill>
                  <a:srgbClr val="585858"/>
                </a:solidFill>
              </a:rPr>
              <a:t>Certaines </a:t>
            </a:r>
            <a:r>
              <a:rPr lang="fr-FR" sz="2200" dirty="0" smtClean="0">
                <a:solidFill>
                  <a:srgbClr val="585858"/>
                </a:solidFill>
              </a:rPr>
              <a:t>communautés </a:t>
            </a:r>
            <a:r>
              <a:rPr lang="fr-FR" sz="2200" dirty="0">
                <a:solidFill>
                  <a:srgbClr val="585858"/>
                </a:solidFill>
              </a:rPr>
              <a:t>ne voulant pas que les </a:t>
            </a:r>
            <a:r>
              <a:rPr lang="fr-FR" sz="2200" dirty="0" smtClean="0">
                <a:solidFill>
                  <a:srgbClr val="585858"/>
                </a:solidFill>
              </a:rPr>
              <a:t>étrangers connaissent </a:t>
            </a:r>
            <a:r>
              <a:rPr lang="fr-FR" sz="2200" dirty="0">
                <a:solidFill>
                  <a:srgbClr val="585858"/>
                </a:solidFill>
              </a:rPr>
              <a:t>leurs </a:t>
            </a:r>
            <a:r>
              <a:rPr lang="fr-FR" sz="2200" dirty="0" smtClean="0">
                <a:solidFill>
                  <a:srgbClr val="585858"/>
                </a:solidFill>
              </a:rPr>
              <a:t>mauvais comportements </a:t>
            </a:r>
            <a:r>
              <a:rPr lang="fr-FR" sz="2200" dirty="0">
                <a:solidFill>
                  <a:schemeClr val="accent1"/>
                </a:solidFill>
              </a:rPr>
              <a:t>d’hygiène et d’assainissement </a:t>
            </a:r>
            <a:r>
              <a:rPr lang="fr-FR" sz="2200" dirty="0">
                <a:solidFill>
                  <a:srgbClr val="585858"/>
                </a:solidFill>
              </a:rPr>
              <a:t>se donne des niveau de </a:t>
            </a:r>
            <a:r>
              <a:rPr lang="fr-FR" sz="2200" dirty="0" smtClean="0">
                <a:solidFill>
                  <a:srgbClr val="585858"/>
                </a:solidFill>
              </a:rPr>
              <a:t>réalisation élevé. </a:t>
            </a:r>
            <a:r>
              <a:rPr lang="fr-FR" sz="2200" dirty="0">
                <a:solidFill>
                  <a:srgbClr val="585858"/>
                </a:solidFill>
              </a:rPr>
              <a:t>Les visites conjointe vienne leur </a:t>
            </a:r>
            <a:r>
              <a:rPr lang="fr-FR" sz="2200" dirty="0" smtClean="0">
                <a:solidFill>
                  <a:srgbClr val="585858"/>
                </a:solidFill>
              </a:rPr>
              <a:t>ramener a </a:t>
            </a:r>
            <a:r>
              <a:rPr lang="fr-FR" sz="2200" dirty="0">
                <a:solidFill>
                  <a:srgbClr val="585858"/>
                </a:solidFill>
              </a:rPr>
              <a:t>la </a:t>
            </a:r>
            <a:r>
              <a:rPr lang="fr-FR" sz="2200" dirty="0" smtClean="0">
                <a:solidFill>
                  <a:srgbClr val="585858"/>
                </a:solidFill>
              </a:rPr>
              <a:t>réalité.</a:t>
            </a:r>
            <a:endParaRPr lang="fr-FR" sz="2200" dirty="0">
              <a:solidFill>
                <a:srgbClr val="585858"/>
              </a:solidFill>
            </a:endParaRPr>
          </a:p>
        </p:txBody>
      </p:sp>
    </p:spTree>
    <p:extLst>
      <p:ext uri="{BB962C8B-B14F-4D97-AF65-F5344CB8AC3E}">
        <p14:creationId xmlns:p14="http://schemas.microsoft.com/office/powerpoint/2010/main" xmlns="" val="3259128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9544"/>
            <a:ext cx="7315200" cy="820497"/>
          </a:xfrm>
        </p:spPr>
        <p:txBody>
          <a:bodyPr/>
          <a:lstStyle/>
          <a:p>
            <a:r>
              <a:rPr lang="en-US" dirty="0" smtClean="0"/>
              <a:t>XI. PERSPECTIVES </a:t>
            </a:r>
            <a:endParaRPr lang="en-US" dirty="0"/>
          </a:p>
        </p:txBody>
      </p:sp>
      <p:sp>
        <p:nvSpPr>
          <p:cNvPr id="3" name="Content Placeholder 2"/>
          <p:cNvSpPr>
            <a:spLocks noGrp="1"/>
          </p:cNvSpPr>
          <p:nvPr>
            <p:ph idx="1"/>
          </p:nvPr>
        </p:nvSpPr>
        <p:spPr>
          <a:xfrm>
            <a:off x="914400" y="1493081"/>
            <a:ext cx="8229600" cy="5178883"/>
          </a:xfrm>
        </p:spPr>
        <p:txBody>
          <a:bodyPr/>
          <a:lstStyle/>
          <a:p>
            <a:pPr algn="just">
              <a:buFont typeface="Calibri" panose="020F0502020204030204" pitchFamily="34" charset="0"/>
              <a:buChar char="̶"/>
            </a:pPr>
            <a:r>
              <a:rPr lang="fr-FR" dirty="0" smtClean="0"/>
              <a:t>Suivi de la conduite des secondes autos évaluations communautaires dans les écoles courant février 2016;</a:t>
            </a:r>
          </a:p>
          <a:p>
            <a:pPr algn="just">
              <a:buFont typeface="Calibri" panose="020F0502020204030204" pitchFamily="34" charset="0"/>
              <a:buChar char="̶"/>
            </a:pPr>
            <a:r>
              <a:rPr lang="fr-FR" dirty="0" smtClean="0"/>
              <a:t>Conduire les visites conjointes de vérification de la mise en œuvre effectives des recommandations formulées lors des visites précédentes;</a:t>
            </a:r>
          </a:p>
          <a:p>
            <a:pPr algn="just">
              <a:buFont typeface="Calibri" panose="020F0502020204030204" pitchFamily="34" charset="0"/>
              <a:buChar char="̶"/>
            </a:pPr>
            <a:r>
              <a:rPr lang="fr-FR" dirty="0" smtClean="0"/>
              <a:t>Définir avec les communautés les indicateurs de succès communautaire selon les différentes parties prenante de la communauté scolaire;</a:t>
            </a:r>
          </a:p>
          <a:p>
            <a:pPr lvl="0" algn="just"/>
            <a:r>
              <a:rPr lang="fr-FR" dirty="0" smtClean="0"/>
              <a:t>Développer la stratégie et conduire le processus de certification des écoles avec les différentes parties prenantes du projet;</a:t>
            </a:r>
            <a:endParaRPr lang="en-US" dirty="0"/>
          </a:p>
          <a:p>
            <a:pPr lvl="0" algn="just"/>
            <a:r>
              <a:rPr lang="fr-FR" dirty="0" smtClean="0"/>
              <a:t>Faire un plaidoyer auprès des structures déconcentrées du MENA, DPENA et CEB pour l’intégration des </a:t>
            </a:r>
            <a:r>
              <a:rPr lang="fr-FR" dirty="0"/>
              <a:t>pratiques de suivi évaluation WASH </a:t>
            </a:r>
            <a:r>
              <a:rPr lang="fr-FR" dirty="0" smtClean="0"/>
              <a:t>dans </a:t>
            </a:r>
            <a:r>
              <a:rPr lang="fr-FR" dirty="0"/>
              <a:t>leurs activités de suivi </a:t>
            </a:r>
            <a:r>
              <a:rPr lang="fr-FR" dirty="0" smtClean="0"/>
              <a:t>dans </a:t>
            </a:r>
            <a:r>
              <a:rPr lang="fr-FR" dirty="0"/>
              <a:t>l</a:t>
            </a:r>
            <a:r>
              <a:rPr lang="fr-FR" dirty="0" smtClean="0"/>
              <a:t>es écoles.</a:t>
            </a:r>
            <a:endParaRPr lang="en-US" dirty="0"/>
          </a:p>
          <a:p>
            <a:pPr algn="just">
              <a:buFont typeface="Calibri" panose="020F0502020204030204" pitchFamily="34" charset="0"/>
              <a:buChar char="̶"/>
            </a:pPr>
            <a:endParaRPr lang="fr-FR"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17</a:t>
            </a:fld>
            <a:endParaRPr lang="en-US" dirty="0"/>
          </a:p>
        </p:txBody>
      </p:sp>
    </p:spTree>
    <p:extLst>
      <p:ext uri="{BB962C8B-B14F-4D97-AF65-F5344CB8AC3E}">
        <p14:creationId xmlns:p14="http://schemas.microsoft.com/office/powerpoint/2010/main" xmlns="" val="288549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34" y="-4670"/>
            <a:ext cx="8689618" cy="1124712"/>
          </a:xfrm>
        </p:spPr>
        <p:txBody>
          <a:bodyPr/>
          <a:lstStyle/>
          <a:p>
            <a:r>
              <a:rPr lang="en-US" dirty="0" smtClean="0"/>
              <a:t>QU’EST CE QU’UNE ECOLE AMIE DE L’EAU DE L’HYGIENE ET DE L’ASSAINISSEMENT DU HIP</a:t>
            </a:r>
            <a:endParaRPr lang="en-US" dirty="0"/>
          </a:p>
        </p:txBody>
      </p:sp>
      <p:sp>
        <p:nvSpPr>
          <p:cNvPr id="3" name="Content Placeholder 2"/>
          <p:cNvSpPr>
            <a:spLocks noGrp="1"/>
          </p:cNvSpPr>
          <p:nvPr>
            <p:ph idx="1"/>
          </p:nvPr>
        </p:nvSpPr>
        <p:spPr/>
        <p:txBody>
          <a:bodyPr/>
          <a:lstStyle/>
          <a:p>
            <a:pPr marL="0" indent="0" algn="just">
              <a:buNone/>
            </a:pPr>
            <a:r>
              <a:rPr lang="fr-FR" dirty="0"/>
              <a:t>Lien vers le manuel de base Ecole Amie de l’eau, de l’hygiène et de l’assainissement</a:t>
            </a:r>
            <a:r>
              <a:rPr lang="fr-FR" sz="2400" dirty="0">
                <a:solidFill>
                  <a:srgbClr val="FFFF00"/>
                </a:solidFill>
              </a:rPr>
              <a:t>: </a:t>
            </a:r>
            <a:r>
              <a:rPr lang="fr-FR" sz="2400" dirty="0">
                <a:solidFill>
                  <a:srgbClr val="FFFF00"/>
                </a:solidFill>
                <a:hlinkClick r:id="rId2"/>
              </a:rPr>
              <a:t>http://</a:t>
            </a:r>
            <a:r>
              <a:rPr lang="fr-FR" sz="2400" dirty="0" smtClean="0">
                <a:solidFill>
                  <a:srgbClr val="FFFF00"/>
                </a:solidFill>
                <a:hlinkClick r:id="rId2"/>
              </a:rPr>
              <a:t>www.hip.fhi360.org/file/29757/WASH-Friendly%20Schools%20Basic%20Guide%20FRENCH.pdf</a:t>
            </a:r>
            <a:endParaRPr lang="fr-FR" sz="2400" dirty="0" smtClean="0">
              <a:solidFill>
                <a:srgbClr val="FFFF00"/>
              </a:solidFill>
            </a:endParaRPr>
          </a:p>
          <a:p>
            <a:pPr marL="0" indent="0" algn="just">
              <a:buNone/>
            </a:pPr>
            <a:endParaRPr lang="fr-FR" sz="2400" dirty="0">
              <a:solidFill>
                <a:srgbClr val="FFFF00"/>
              </a:solidFill>
            </a:endParaRPr>
          </a:p>
          <a:p>
            <a:pPr marL="0" indent="0" algn="just">
              <a:buNone/>
            </a:pPr>
            <a:r>
              <a:rPr lang="fr-FR" dirty="0"/>
              <a:t>Lien vers le manuel a l’attention des enseignants et des administrateurs scolaires: </a:t>
            </a:r>
            <a:r>
              <a:rPr lang="fr-FR" sz="2400" dirty="0">
                <a:solidFill>
                  <a:srgbClr val="FFFF00"/>
                </a:solidFill>
                <a:hlinkClick r:id="rId3"/>
              </a:rPr>
              <a:t>http://www.hip.fhi360.org/file/29638/WASH-Friendly%20Schools%20Training%20Guide%20FRENCH.pdf</a:t>
            </a:r>
            <a:endParaRPr lang="fr-FR" sz="2400" dirty="0">
              <a:solidFill>
                <a:srgbClr val="FFFF00"/>
              </a:solidFill>
            </a:endParaRPr>
          </a:p>
          <a:p>
            <a:pPr marL="0" indent="0" algn="just">
              <a:buNone/>
            </a:pPr>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18</a:t>
            </a:fld>
            <a:endParaRPr lang="en-US" dirty="0"/>
          </a:p>
        </p:txBody>
      </p:sp>
    </p:spTree>
    <p:extLst>
      <p:ext uri="{BB962C8B-B14F-4D97-AF65-F5344CB8AC3E}">
        <p14:creationId xmlns:p14="http://schemas.microsoft.com/office/powerpoint/2010/main" xmlns="" val="266137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71600" y="4099034"/>
            <a:ext cx="7769226" cy="1616603"/>
          </a:xfrm>
        </p:spPr>
        <p:txBody>
          <a:bodyPr/>
          <a:lstStyle/>
          <a:p>
            <a:r>
              <a:rPr lang="fr-FR" dirty="0" smtClean="0"/>
              <a:t>Merci pour votre aimable attention</a:t>
            </a:r>
            <a:endParaRPr lang="fr-FR"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19</a:t>
            </a:fld>
            <a:endParaRPr lang="en-US" dirty="0"/>
          </a:p>
        </p:txBody>
      </p:sp>
    </p:spTree>
    <p:extLst>
      <p:ext uri="{BB962C8B-B14F-4D97-AF65-F5344CB8AC3E}">
        <p14:creationId xmlns:p14="http://schemas.microsoft.com/office/powerpoint/2010/main" xmlns="" val="2615699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PLAN DE PRESENTATION</a:t>
            </a:r>
            <a:br>
              <a:rPr lang="fr-FR" dirty="0"/>
            </a:br>
            <a:endParaRPr lang="en-US" dirty="0"/>
          </a:p>
        </p:txBody>
      </p:sp>
      <p:sp>
        <p:nvSpPr>
          <p:cNvPr id="3" name="Content Placeholder 2"/>
          <p:cNvSpPr>
            <a:spLocks noGrp="1"/>
          </p:cNvSpPr>
          <p:nvPr>
            <p:ph idx="1"/>
          </p:nvPr>
        </p:nvSpPr>
        <p:spPr>
          <a:xfrm>
            <a:off x="457200" y="1051633"/>
            <a:ext cx="9065172" cy="5178883"/>
          </a:xfrm>
        </p:spPr>
        <p:txBody>
          <a:bodyPr/>
          <a:lstStyle/>
          <a:p>
            <a:pPr marL="0" indent="0">
              <a:lnSpc>
                <a:spcPct val="100000"/>
              </a:lnSpc>
              <a:buNone/>
            </a:pPr>
            <a:endParaRPr lang="fr-FR" sz="1600" b="1" dirty="0" smtClean="0"/>
          </a:p>
          <a:p>
            <a:pPr marL="400050" indent="-400050">
              <a:lnSpc>
                <a:spcPct val="100000"/>
              </a:lnSpc>
              <a:buFont typeface="+mj-lt"/>
              <a:buAutoNum type="romanUcPeriod"/>
            </a:pPr>
            <a:r>
              <a:rPr lang="fr-FR" sz="1600" b="1" dirty="0" smtClean="0"/>
              <a:t>PRESENTATION </a:t>
            </a:r>
            <a:r>
              <a:rPr lang="fr-FR" sz="1600" b="1" dirty="0"/>
              <a:t>DU PROJET KOM-YILMA</a:t>
            </a:r>
          </a:p>
          <a:p>
            <a:pPr marL="400050" indent="-400050">
              <a:lnSpc>
                <a:spcPct val="100000"/>
              </a:lnSpc>
              <a:buFont typeface="+mj-lt"/>
              <a:buAutoNum type="romanUcPeriod"/>
            </a:pPr>
            <a:r>
              <a:rPr lang="fr-FR" sz="1600" b="1" dirty="0" smtClean="0"/>
              <a:t>QU’EST </a:t>
            </a:r>
            <a:r>
              <a:rPr lang="fr-FR" sz="1600" b="1" dirty="0"/>
              <a:t>CE QU’UNE AUTO EVALUATION COMMUNAUTAIRE D’EAU, D’HYGIENE ET D’ASSAINISSEMENT?</a:t>
            </a:r>
          </a:p>
          <a:p>
            <a:pPr marL="400050" indent="-400050">
              <a:lnSpc>
                <a:spcPct val="100000"/>
              </a:lnSpc>
              <a:buFont typeface="+mj-lt"/>
              <a:buAutoNum type="romanUcPeriod"/>
            </a:pPr>
            <a:r>
              <a:rPr lang="fr-FR" sz="1600" b="1" dirty="0" smtClean="0"/>
              <a:t>QUELS </a:t>
            </a:r>
            <a:r>
              <a:rPr lang="fr-FR" sz="1600" b="1" dirty="0"/>
              <a:t>SONT LES OBJECTIFS DE L’AUTO EVALUATION COMMUNAUTAIRE?</a:t>
            </a:r>
          </a:p>
          <a:p>
            <a:pPr marL="400050" indent="-400050">
              <a:lnSpc>
                <a:spcPct val="100000"/>
              </a:lnSpc>
              <a:buFont typeface="+mj-lt"/>
              <a:buAutoNum type="romanUcPeriod"/>
            </a:pPr>
            <a:r>
              <a:rPr lang="fr-FR" sz="1600" b="1" dirty="0" smtClean="0"/>
              <a:t>QU’EST </a:t>
            </a:r>
            <a:r>
              <a:rPr lang="fr-FR" sz="1600" b="1" dirty="0"/>
              <a:t>CE QUI EST EVALUE PAR LA COMMUNAUTE?</a:t>
            </a:r>
          </a:p>
          <a:p>
            <a:pPr marL="400050" indent="-400050">
              <a:lnSpc>
                <a:spcPct val="100000"/>
              </a:lnSpc>
              <a:buFont typeface="+mj-lt"/>
              <a:buAutoNum type="romanUcPeriod"/>
            </a:pPr>
            <a:r>
              <a:rPr lang="fr-FR" sz="1600" b="1" dirty="0" smtClean="0"/>
              <a:t>LA </a:t>
            </a:r>
            <a:r>
              <a:rPr lang="fr-FR" sz="1600" b="1" dirty="0"/>
              <a:t>DEMARCHE DE L’AUTO EVALUATION COMMUNAUTAIRE</a:t>
            </a:r>
          </a:p>
          <a:p>
            <a:pPr marL="400050" indent="-400050">
              <a:lnSpc>
                <a:spcPct val="100000"/>
              </a:lnSpc>
              <a:buFont typeface="+mj-lt"/>
              <a:buAutoNum type="romanUcPeriod"/>
            </a:pPr>
            <a:r>
              <a:rPr lang="fr-FR" sz="1600" b="1" dirty="0" smtClean="0"/>
              <a:t>ACTEURS </a:t>
            </a:r>
            <a:r>
              <a:rPr lang="fr-FR" sz="1600" b="1" dirty="0"/>
              <a:t>IMPLIQUES ET FREQUENCE</a:t>
            </a:r>
          </a:p>
          <a:p>
            <a:pPr marL="400050" indent="-400050">
              <a:lnSpc>
                <a:spcPct val="100000"/>
              </a:lnSpc>
              <a:buFont typeface="+mj-lt"/>
              <a:buAutoNum type="romanUcPeriod"/>
            </a:pPr>
            <a:r>
              <a:rPr lang="fr-FR" sz="1600" b="1" dirty="0" smtClean="0"/>
              <a:t>LES </a:t>
            </a:r>
            <a:r>
              <a:rPr lang="fr-FR" sz="1600" b="1" dirty="0"/>
              <a:t>VISITES CONJOINTES  INOPINEES DANS LES ECOLES</a:t>
            </a:r>
          </a:p>
          <a:p>
            <a:pPr marL="400050" indent="-400050">
              <a:lnSpc>
                <a:spcPct val="100000"/>
              </a:lnSpc>
              <a:buFont typeface="+mj-lt"/>
              <a:buAutoNum type="romanUcPeriod"/>
            </a:pPr>
            <a:r>
              <a:rPr lang="fr-FR" sz="1600" b="1" dirty="0" smtClean="0"/>
              <a:t>L’APPUI </a:t>
            </a:r>
            <a:r>
              <a:rPr lang="fr-FR" sz="1600" b="1" dirty="0"/>
              <a:t>DU PROJET POUR LA REALISATION DE L’AUTO EVALUATION COMMUNAUTAIRE</a:t>
            </a:r>
          </a:p>
          <a:p>
            <a:pPr marL="400050" indent="-400050">
              <a:lnSpc>
                <a:spcPct val="100000"/>
              </a:lnSpc>
              <a:buFont typeface="+mj-lt"/>
              <a:buAutoNum type="romanUcPeriod"/>
            </a:pPr>
            <a:r>
              <a:rPr lang="fr-FR" sz="1600" b="1" dirty="0" smtClean="0"/>
              <a:t>RESULTATS  </a:t>
            </a:r>
            <a:r>
              <a:rPr lang="fr-FR" sz="1600" b="1" dirty="0"/>
              <a:t>DES ACTIVITES DE SUIVI EVALUATION</a:t>
            </a:r>
          </a:p>
          <a:p>
            <a:pPr marL="400050" indent="-400050">
              <a:lnSpc>
                <a:spcPct val="100000"/>
              </a:lnSpc>
              <a:buFont typeface="+mj-lt"/>
              <a:buAutoNum type="romanUcPeriod"/>
            </a:pPr>
            <a:r>
              <a:rPr lang="fr-FR" sz="1600" b="1" dirty="0" smtClean="0"/>
              <a:t>LECONS </a:t>
            </a:r>
            <a:r>
              <a:rPr lang="fr-FR" sz="1600" b="1" dirty="0"/>
              <a:t>APPRISES DES ACTIVITES DE SUIVI EVALUATION</a:t>
            </a:r>
          </a:p>
          <a:p>
            <a:pPr marL="400050" indent="-400050">
              <a:lnSpc>
                <a:spcPct val="100000"/>
              </a:lnSpc>
              <a:buFont typeface="+mj-lt"/>
              <a:buAutoNum type="romanUcPeriod"/>
            </a:pPr>
            <a:r>
              <a:rPr lang="fr-FR" sz="1600" b="1" dirty="0" smtClean="0"/>
              <a:t>PERSPECTIVES</a:t>
            </a:r>
            <a:endParaRPr lang="fr-FR" sz="1600" b="1" dirty="0"/>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2</a:t>
            </a:fld>
            <a:endParaRPr lang="en-US" dirty="0"/>
          </a:p>
        </p:txBody>
      </p:sp>
    </p:spTree>
    <p:extLst>
      <p:ext uri="{BB962C8B-B14F-4D97-AF65-F5344CB8AC3E}">
        <p14:creationId xmlns:p14="http://schemas.microsoft.com/office/powerpoint/2010/main" xmlns="" val="3250741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fr-FR" sz="3200" dirty="0" smtClean="0">
                <a:solidFill>
                  <a:srgbClr val="000000"/>
                </a:solidFill>
                <a:latin typeface="Franklin Gothic Book"/>
              </a:rPr>
              <a:t>I. PRESENTATION DU PROJET KOM-YILMA</a:t>
            </a:r>
            <a:endParaRPr lang="fr-FR" sz="3200" dirty="0">
              <a:solidFill>
                <a:srgbClr val="000000"/>
              </a:solidFill>
              <a:latin typeface="Franklin Gothic Book"/>
            </a:endParaRPr>
          </a:p>
        </p:txBody>
      </p:sp>
      <p:sp>
        <p:nvSpPr>
          <p:cNvPr id="3" name="Content Placeholder 2"/>
          <p:cNvSpPr>
            <a:spLocks noGrp="1"/>
          </p:cNvSpPr>
          <p:nvPr>
            <p:ph idx="1"/>
          </p:nvPr>
        </p:nvSpPr>
        <p:spPr/>
        <p:txBody>
          <a:bodyPr/>
          <a:lstStyle/>
          <a:p>
            <a:pPr marL="0" indent="0" algn="just">
              <a:buNone/>
            </a:pPr>
            <a:endParaRPr lang="fr-FR" sz="2400" dirty="0" smtClean="0">
              <a:solidFill>
                <a:srgbClr val="000000"/>
              </a:solidFill>
              <a:latin typeface="Franklin Gothic Book"/>
            </a:endParaRPr>
          </a:p>
          <a:p>
            <a:pPr marL="0" indent="0" algn="just">
              <a:buNone/>
            </a:pPr>
            <a:endParaRPr lang="fr-FR" sz="2400" dirty="0">
              <a:solidFill>
                <a:srgbClr val="000000"/>
              </a:solidFill>
              <a:latin typeface="Franklin Gothic Book"/>
            </a:endParaRPr>
          </a:p>
          <a:p>
            <a:pPr marL="0" indent="0" algn="just">
              <a:buNone/>
            </a:pPr>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3</a:t>
            </a:fld>
            <a:endParaRPr lang="en-US" dirty="0"/>
          </a:p>
        </p:txBody>
      </p:sp>
      <p:sp>
        <p:nvSpPr>
          <p:cNvPr id="5" name="TextBox 4"/>
          <p:cNvSpPr txBox="1"/>
          <p:nvPr/>
        </p:nvSpPr>
        <p:spPr>
          <a:xfrm>
            <a:off x="914400" y="1387622"/>
            <a:ext cx="8355724" cy="5632311"/>
          </a:xfrm>
          <a:prstGeom prst="rect">
            <a:avLst/>
          </a:prstGeom>
          <a:noFill/>
        </p:spPr>
        <p:txBody>
          <a:bodyPr wrap="square" rtlCol="0">
            <a:spAutoFit/>
          </a:bodyPr>
          <a:lstStyle/>
          <a:p>
            <a:pPr algn="just"/>
            <a:r>
              <a:rPr lang="fr-FR" sz="2400" dirty="0"/>
              <a:t>Le Projet </a:t>
            </a:r>
            <a:r>
              <a:rPr lang="fr-FR" sz="2400" dirty="0" err="1" smtClean="0"/>
              <a:t>Kom</a:t>
            </a:r>
            <a:r>
              <a:rPr lang="fr-FR" sz="2400" dirty="0" err="1"/>
              <a:t>-</a:t>
            </a:r>
            <a:r>
              <a:rPr lang="fr-FR" sz="2400" dirty="0" err="1" smtClean="0"/>
              <a:t>Yilma</a:t>
            </a:r>
            <a:r>
              <a:rPr lang="fr-FR" sz="2400" dirty="0" smtClean="0"/>
              <a:t> </a:t>
            </a:r>
            <a:r>
              <a:rPr lang="fr-FR" sz="2400" dirty="0"/>
              <a:t>« Enfants heureux et en bonne santé » est conduit par le Catholic Relief Services dans les provinces du Bam et du Sanmatenga, dans Centre-Nord au Burkina. Il est financé par la fondation The Leona M. and Harry B. Helmsley Charitable </a:t>
            </a:r>
            <a:r>
              <a:rPr lang="fr-FR" sz="2400" dirty="0" smtClean="0"/>
              <a:t>Trust a hauteur </a:t>
            </a:r>
            <a:r>
              <a:rPr lang="fr-FR" sz="2400" dirty="0"/>
              <a:t>de $3,147,770 pour une durée de trois ans (Mars 2014-Fevrier 2017). Le projet vise à améliorer l’accès aux infrastructures d’eau et d’assainissement dans les écoles mais aussi le changement de comportement chez 166 000 élèves, enseignants et membres des communautés. $3,147,770 </a:t>
            </a:r>
            <a:endParaRPr lang="fr-FR" sz="2400" dirty="0" smtClean="0"/>
          </a:p>
          <a:p>
            <a:pPr algn="just"/>
            <a:endParaRPr lang="fr-FR" sz="2400" dirty="0"/>
          </a:p>
          <a:p>
            <a:pPr algn="just"/>
            <a:r>
              <a:rPr lang="fr-FR" sz="2400" dirty="0"/>
              <a:t>Pour ce faire, le projet envisage la réalisation de 57 forages, 114</a:t>
            </a:r>
            <a:r>
              <a:rPr lang="fr-FR" sz="2400" dirty="0">
                <a:solidFill>
                  <a:srgbClr val="FF0000"/>
                </a:solidFill>
              </a:rPr>
              <a:t> </a:t>
            </a:r>
            <a:r>
              <a:rPr lang="fr-FR" sz="2400" dirty="0"/>
              <a:t>blocs de latrines dans les écoles les plus vulnérables, 321 projections cinématographiques dans les communautés sur </a:t>
            </a:r>
            <a:r>
              <a:rPr lang="fr-FR" sz="2400" dirty="0" smtClean="0"/>
              <a:t>trois </a:t>
            </a:r>
            <a:r>
              <a:rPr lang="fr-FR" sz="2400" dirty="0"/>
              <a:t>pratiques </a:t>
            </a:r>
            <a:r>
              <a:rPr lang="fr-FR" sz="2400" dirty="0" smtClean="0"/>
              <a:t>clés</a:t>
            </a:r>
            <a:r>
              <a:rPr lang="fr-FR" sz="2400" dirty="0"/>
              <a:t> que sont: </a:t>
            </a:r>
            <a:r>
              <a:rPr lang="fr-FR" sz="2400" dirty="0" smtClean="0"/>
              <a:t>le lavage des mains au savon, la consommation d’eau sure et l’utilisation des latrines.</a:t>
            </a:r>
            <a:endParaRPr lang="fr-FR" sz="2400" dirty="0"/>
          </a:p>
        </p:txBody>
      </p:sp>
    </p:spTree>
    <p:extLst>
      <p:ext uri="{BB962C8B-B14F-4D97-AF65-F5344CB8AC3E}">
        <p14:creationId xmlns:p14="http://schemas.microsoft.com/office/powerpoint/2010/main" xmlns="" val="223383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34" y="252248"/>
            <a:ext cx="8815742" cy="867794"/>
          </a:xfrm>
        </p:spPr>
        <p:txBody>
          <a:bodyPr/>
          <a:lstStyle/>
          <a:p>
            <a:r>
              <a:rPr lang="fr-FR" sz="2400" dirty="0"/>
              <a:t>II. QU’EST CE QU’UNE AUTO EVALUATION COMMUNAUTAIRE D’EAU, D’HYGIENE ET D’ASSAINISSEMENT?</a:t>
            </a:r>
            <a:endParaRPr lang="en-US" sz="2400" dirty="0"/>
          </a:p>
        </p:txBody>
      </p:sp>
      <p:sp>
        <p:nvSpPr>
          <p:cNvPr id="3" name="Content Placeholder 2"/>
          <p:cNvSpPr>
            <a:spLocks noGrp="1"/>
          </p:cNvSpPr>
          <p:nvPr>
            <p:ph idx="1"/>
          </p:nvPr>
        </p:nvSpPr>
        <p:spPr>
          <a:xfrm>
            <a:off x="596270" y="1303897"/>
            <a:ext cx="8516197" cy="5178883"/>
          </a:xfrm>
        </p:spPr>
        <p:txBody>
          <a:bodyPr/>
          <a:lstStyle/>
          <a:p>
            <a:pPr marL="251169" lvl="1" indent="0" algn="just">
              <a:buNone/>
            </a:pPr>
            <a:r>
              <a:rPr lang="fr-FR" sz="2400" dirty="0" smtClean="0"/>
              <a:t>L’auto évaluation communautaire est une démarche participative d’observation directe sur les infrastructures et les comportement</a:t>
            </a:r>
            <a:r>
              <a:rPr lang="fr-FR" sz="2400" dirty="0" smtClean="0">
                <a:solidFill>
                  <a:srgbClr val="FF0000"/>
                </a:solidFill>
              </a:rPr>
              <a:t>s</a:t>
            </a:r>
            <a:r>
              <a:rPr lang="fr-FR" sz="2400" dirty="0" smtClean="0"/>
              <a:t> en matière d’eau, </a:t>
            </a:r>
            <a:r>
              <a:rPr lang="fr-FR" sz="2400" dirty="0"/>
              <a:t>d’hygiène</a:t>
            </a:r>
            <a:r>
              <a:rPr lang="fr-FR" sz="2400" dirty="0" smtClean="0"/>
              <a:t> et d’assainissement dans les écoles. Elle est aussi une démarche d</a:t>
            </a:r>
            <a:r>
              <a:rPr lang="fr-FR" sz="2400" dirty="0"/>
              <a:t>’ échange </a:t>
            </a:r>
            <a:r>
              <a:rPr lang="fr-FR" sz="2400" dirty="0" smtClean="0"/>
              <a:t>participative et consensuelle a partir des observations directes pour mesurer le niveau de réalisation de l’ensemble des critères de chacun des objectifs d’une Ecole Amie de l’Eau, de l’</a:t>
            </a:r>
            <a:r>
              <a:rPr lang="fr-FR" sz="2400" dirty="0"/>
              <a:t>Hygiène</a:t>
            </a:r>
            <a:r>
              <a:rPr lang="fr-FR" sz="2400" dirty="0" smtClean="0"/>
              <a:t> et de l’Assainissement en affectant un score et matérialisant la synthèse sur un tableau de bord communautaire.</a:t>
            </a:r>
          </a:p>
        </p:txBody>
      </p:sp>
      <p:sp>
        <p:nvSpPr>
          <p:cNvPr id="4" name="Slide Number Placeholder 3"/>
          <p:cNvSpPr>
            <a:spLocks noGrp="1"/>
          </p:cNvSpPr>
          <p:nvPr>
            <p:ph type="sldNum" sz="quarter" idx="4"/>
          </p:nvPr>
        </p:nvSpPr>
        <p:spPr/>
        <p:txBody>
          <a:bodyPr/>
          <a:lstStyle/>
          <a:p>
            <a:fld id="{3AF21FA0-C69A-D549-B93E-AD7DB9D7EB7A}" type="slidenum">
              <a:rPr lang="en-US" smtClean="0"/>
              <a:pPr/>
              <a:t>4</a:t>
            </a:fld>
            <a:endParaRPr lang="en-US" dirty="0"/>
          </a:p>
        </p:txBody>
      </p:sp>
    </p:spTree>
    <p:extLst>
      <p:ext uri="{BB962C8B-B14F-4D97-AF65-F5344CB8AC3E}">
        <p14:creationId xmlns:p14="http://schemas.microsoft.com/office/powerpoint/2010/main" xmlns="" val="2374687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2248"/>
            <a:ext cx="9475077" cy="867794"/>
          </a:xfrm>
        </p:spPr>
        <p:txBody>
          <a:bodyPr/>
          <a:lstStyle/>
          <a:p>
            <a:pPr algn="ctr"/>
            <a:r>
              <a:rPr lang="en-US" sz="2800" dirty="0" smtClean="0"/>
              <a:t>III. QUELS SONT LES OBJECTIFS DE L’AUTO EVALUATION COMMUNAUTAIRE?</a:t>
            </a:r>
            <a:endParaRPr lang="en-US" sz="2800" dirty="0"/>
          </a:p>
        </p:txBody>
      </p:sp>
      <p:sp>
        <p:nvSpPr>
          <p:cNvPr id="3" name="Content Placeholder 2"/>
          <p:cNvSpPr>
            <a:spLocks noGrp="1"/>
          </p:cNvSpPr>
          <p:nvPr>
            <p:ph idx="1"/>
          </p:nvPr>
        </p:nvSpPr>
        <p:spPr>
          <a:xfrm>
            <a:off x="659333" y="1556145"/>
            <a:ext cx="8705384" cy="5178883"/>
          </a:xfrm>
        </p:spPr>
        <p:txBody>
          <a:bodyPr/>
          <a:lstStyle/>
          <a:p>
            <a:pPr marL="0" indent="0" algn="just">
              <a:buNone/>
            </a:pPr>
            <a:r>
              <a:rPr lang="fr-FR" sz="2400" dirty="0"/>
              <a:t>L’auto </a:t>
            </a:r>
            <a:r>
              <a:rPr lang="fr-FR" sz="2400" dirty="0" smtClean="0"/>
              <a:t>évaluation </a:t>
            </a:r>
            <a:r>
              <a:rPr lang="fr-FR" sz="2400" dirty="0"/>
              <a:t>communautaire vise </a:t>
            </a:r>
            <a:r>
              <a:rPr lang="fr-FR" sz="2400" dirty="0" smtClean="0"/>
              <a:t>a :</a:t>
            </a:r>
          </a:p>
          <a:p>
            <a:pPr algn="just">
              <a:buFont typeface="Calibri" panose="020F0502020204030204" pitchFamily="34" charset="0"/>
              <a:buChar char="⁻"/>
            </a:pPr>
            <a:r>
              <a:rPr lang="fr-FR" sz="2400" dirty="0" smtClean="0"/>
              <a:t>encourager </a:t>
            </a:r>
            <a:r>
              <a:rPr lang="fr-FR" sz="2400" dirty="0"/>
              <a:t>les communautés à </a:t>
            </a:r>
            <a:r>
              <a:rPr lang="fr-FR" sz="2400" dirty="0" smtClean="0"/>
              <a:t>évaluer leur </a:t>
            </a:r>
            <a:r>
              <a:rPr lang="fr-FR" sz="2400" dirty="0"/>
              <a:t>performance en matière de changement de comportements sur l’eau, l’hygiène et l’assainissement ;</a:t>
            </a:r>
          </a:p>
          <a:p>
            <a:pPr algn="just">
              <a:buFont typeface="Calibri" panose="020F0502020204030204" pitchFamily="34" charset="0"/>
              <a:buChar char="⁻"/>
            </a:pPr>
            <a:r>
              <a:rPr lang="fr-FR" sz="2400" dirty="0" smtClean="0"/>
              <a:t>faciliter </a:t>
            </a:r>
            <a:r>
              <a:rPr lang="fr-FR" sz="2400" dirty="0"/>
              <a:t>leur implication et leur appropriation du projet par l’identification et la mise en œuvre d’actions </a:t>
            </a:r>
            <a:r>
              <a:rPr lang="fr-FR" sz="2400" dirty="0" smtClean="0"/>
              <a:t>concourant</a:t>
            </a:r>
            <a:r>
              <a:rPr lang="fr-FR" sz="2400" dirty="0" smtClean="0">
                <a:solidFill>
                  <a:srgbClr val="FF0000"/>
                </a:solidFill>
              </a:rPr>
              <a:t> </a:t>
            </a:r>
            <a:r>
              <a:rPr lang="fr-FR" sz="2400" dirty="0">
                <a:solidFill>
                  <a:srgbClr val="FF0000"/>
                </a:solidFill>
              </a:rPr>
              <a:t>a </a:t>
            </a:r>
            <a:r>
              <a:rPr lang="fr-FR" sz="2400" dirty="0"/>
              <a:t>l’amélioration des conditions WASH des écoles et</a:t>
            </a:r>
            <a:r>
              <a:rPr lang="fr-FR" sz="2400" dirty="0" smtClean="0">
                <a:solidFill>
                  <a:srgbClr val="FF0000"/>
                </a:solidFill>
              </a:rPr>
              <a:t> </a:t>
            </a:r>
            <a:r>
              <a:rPr lang="fr-FR" sz="2400" dirty="0" smtClean="0"/>
              <a:t>à </a:t>
            </a:r>
            <a:r>
              <a:rPr lang="fr-FR" sz="2400" dirty="0"/>
              <a:t>la certification de leur école comme Ecole Amie de l’eau, l’hygiène et </a:t>
            </a:r>
            <a:r>
              <a:rPr lang="fr-FR" sz="2400" dirty="0" smtClean="0"/>
              <a:t>l’assainissement</a:t>
            </a:r>
            <a:endParaRPr lang="fr-FR" sz="2400" dirty="0">
              <a:solidFill>
                <a:srgbClr val="FF0000"/>
              </a:solidFill>
            </a:endParaRPr>
          </a:p>
          <a:p>
            <a:pPr algn="just"/>
            <a:endParaRPr lang="en-US" sz="2400"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5</a:t>
            </a:fld>
            <a:endParaRPr lang="en-US" dirty="0"/>
          </a:p>
        </p:txBody>
      </p:sp>
    </p:spTree>
    <p:extLst>
      <p:ext uri="{BB962C8B-B14F-4D97-AF65-F5344CB8AC3E}">
        <p14:creationId xmlns:p14="http://schemas.microsoft.com/office/powerpoint/2010/main" xmlns="" val="615712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85" y="283774"/>
            <a:ext cx="9748741" cy="528144"/>
          </a:xfrm>
        </p:spPr>
        <p:txBody>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2800" dirty="0" smtClean="0"/>
              <a:t>IV. QU’EST CE QUI EST EVALUE PAR LA COMMUNAUTE?</a:t>
            </a:r>
            <a:endParaRPr lang="en-US" sz="2800" dirty="0"/>
          </a:p>
        </p:txBody>
      </p:sp>
      <p:sp>
        <p:nvSpPr>
          <p:cNvPr id="3" name="Content Placeholder 2"/>
          <p:cNvSpPr>
            <a:spLocks noGrp="1"/>
          </p:cNvSpPr>
          <p:nvPr>
            <p:ph idx="1"/>
          </p:nvPr>
        </p:nvSpPr>
        <p:spPr>
          <a:xfrm>
            <a:off x="75992" y="2079471"/>
            <a:ext cx="4543301" cy="4904653"/>
          </a:xfrm>
          <a:noFill/>
        </p:spPr>
        <p:txBody>
          <a:bodyPr/>
          <a:lstStyle/>
          <a:p>
            <a:pPr lvl="0" algn="just">
              <a:lnSpc>
                <a:spcPct val="100000"/>
              </a:lnSpc>
              <a:buFont typeface="Calibri" panose="020F0502020204030204" pitchFamily="34" charset="0"/>
              <a:buChar char="̶"/>
            </a:pPr>
            <a:r>
              <a:rPr lang="fr-FR" sz="1800" dirty="0"/>
              <a:t>Le point d’eau de l’école est permanemment fonctionnel ;</a:t>
            </a:r>
            <a:endParaRPr lang="en-US" sz="1800" dirty="0"/>
          </a:p>
          <a:p>
            <a:pPr lvl="0" algn="just">
              <a:lnSpc>
                <a:spcPct val="100000"/>
              </a:lnSpc>
              <a:buFont typeface="Calibri" panose="020F0502020204030204" pitchFamily="34" charset="0"/>
              <a:buChar char="̶"/>
            </a:pPr>
            <a:r>
              <a:rPr lang="fr-FR" sz="1800" dirty="0"/>
              <a:t>Le point d’eau de l’école à une bonne  hygiène (propre) autour et à l'intérieur de la superstructure ;</a:t>
            </a:r>
            <a:endParaRPr lang="en-US" sz="1800" dirty="0"/>
          </a:p>
          <a:p>
            <a:pPr lvl="0" algn="just">
              <a:lnSpc>
                <a:spcPct val="100000"/>
              </a:lnSpc>
              <a:buFont typeface="Calibri" panose="020F0502020204030204" pitchFamily="34" charset="0"/>
              <a:buChar char="̶"/>
            </a:pPr>
            <a:r>
              <a:rPr lang="fr-FR" sz="1800" dirty="0"/>
              <a:t>L'eau de boisson de l’école est traitée pour </a:t>
            </a:r>
            <a:r>
              <a:rPr lang="fr-FR" sz="1800" dirty="0" smtClean="0"/>
              <a:t>la consommation des élèves;</a:t>
            </a:r>
            <a:endParaRPr lang="en-US" sz="1800" dirty="0"/>
          </a:p>
          <a:p>
            <a:pPr lvl="0" algn="just">
              <a:lnSpc>
                <a:spcPct val="100000"/>
              </a:lnSpc>
              <a:buFont typeface="Calibri" panose="020F0502020204030204" pitchFamily="34" charset="0"/>
              <a:buChar char="̶"/>
            </a:pPr>
            <a:r>
              <a:rPr lang="fr-FR" sz="1800" dirty="0"/>
              <a:t>L'eau de boisson est stockée dans chaque classe de l'école dans des récipients propres, couvert avec un ustensile </a:t>
            </a:r>
            <a:r>
              <a:rPr lang="fr-FR" sz="1800" dirty="0" smtClean="0"/>
              <a:t>de </a:t>
            </a:r>
            <a:r>
              <a:rPr lang="fr-FR" sz="1800" dirty="0"/>
              <a:t>puisage ;</a:t>
            </a:r>
            <a:endParaRPr lang="en-US" sz="1800" dirty="0"/>
          </a:p>
          <a:p>
            <a:pPr lvl="0" algn="just">
              <a:lnSpc>
                <a:spcPct val="100000"/>
              </a:lnSpc>
              <a:buFont typeface="Calibri" panose="020F0502020204030204" pitchFamily="34" charset="0"/>
              <a:buChar char="̶"/>
            </a:pPr>
            <a:r>
              <a:rPr lang="fr-FR" sz="1800" dirty="0"/>
              <a:t>chaque élève de l'école dispose d'un récipient individuel pour la consommation de l'eau de boisson ;</a:t>
            </a:r>
            <a:endParaRPr lang="en-US" sz="1800" dirty="0"/>
          </a:p>
          <a:p>
            <a:pPr algn="just">
              <a:lnSpc>
                <a:spcPct val="100000"/>
              </a:lnSpc>
              <a:buFont typeface="Calibri" panose="020F0502020204030204" pitchFamily="34" charset="0"/>
              <a:buChar char="̶"/>
            </a:pPr>
            <a:r>
              <a:rPr lang="fr-FR" sz="1800" dirty="0"/>
              <a:t>Le système de puisage et de transport de l’eau permet de protéger la potabilité de l’eau.</a:t>
            </a:r>
            <a:endParaRPr lang="fr-FR" sz="1800" dirty="0" smtClean="0">
              <a:hlinkClick r:id="rId2" action="ppaction://hlinkfile"/>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6</a:t>
            </a:fld>
            <a:endParaRPr lang="en-US" dirty="0"/>
          </a:p>
        </p:txBody>
      </p:sp>
      <p:sp>
        <p:nvSpPr>
          <p:cNvPr id="5" name="TextBox 4"/>
          <p:cNvSpPr txBox="1"/>
          <p:nvPr/>
        </p:nvSpPr>
        <p:spPr>
          <a:xfrm>
            <a:off x="123290" y="869009"/>
            <a:ext cx="9843336" cy="707886"/>
          </a:xfrm>
          <a:prstGeom prst="rect">
            <a:avLst/>
          </a:prstGeom>
          <a:noFill/>
        </p:spPr>
        <p:txBody>
          <a:bodyPr wrap="square" rtlCol="0">
            <a:spAutoFit/>
          </a:bodyPr>
          <a:lstStyle/>
          <a:p>
            <a:pPr algn="ctr"/>
            <a:r>
              <a:rPr lang="en-US" dirty="0" smtClean="0"/>
              <a:t>La </a:t>
            </a:r>
            <a:r>
              <a:rPr lang="fr-FR" dirty="0" smtClean="0"/>
              <a:t>communauté</a:t>
            </a:r>
            <a:r>
              <a:rPr lang="en-US" dirty="0" smtClean="0"/>
              <a:t> s ’auto </a:t>
            </a:r>
            <a:r>
              <a:rPr lang="fr-FR" dirty="0" smtClean="0"/>
              <a:t>évalue</a:t>
            </a:r>
            <a:r>
              <a:rPr lang="en-US" dirty="0" smtClean="0"/>
              <a:t> </a:t>
            </a:r>
            <a:r>
              <a:rPr lang="fr-FR" dirty="0" smtClean="0"/>
              <a:t>suivant</a:t>
            </a:r>
            <a:r>
              <a:rPr lang="en-US" dirty="0" smtClean="0"/>
              <a:t> </a:t>
            </a:r>
            <a:r>
              <a:rPr lang="fr-FR" dirty="0" smtClean="0"/>
              <a:t>l’approche</a:t>
            </a:r>
            <a:r>
              <a:rPr lang="en-US" dirty="0" smtClean="0"/>
              <a:t> </a:t>
            </a:r>
            <a:r>
              <a:rPr lang="fr-FR" dirty="0" smtClean="0"/>
              <a:t>Ecole</a:t>
            </a:r>
            <a:r>
              <a:rPr lang="en-US" dirty="0" smtClean="0"/>
              <a:t> Amie de </a:t>
            </a:r>
            <a:r>
              <a:rPr lang="fr-FR" dirty="0" smtClean="0"/>
              <a:t>l’Eau</a:t>
            </a:r>
            <a:r>
              <a:rPr lang="en-US" dirty="0" smtClean="0"/>
              <a:t>, de Hygiene et de </a:t>
            </a:r>
            <a:r>
              <a:rPr lang="fr-FR" dirty="0" smtClean="0"/>
              <a:t>l’assainissement</a:t>
            </a:r>
            <a:r>
              <a:rPr lang="en-US" dirty="0" smtClean="0"/>
              <a:t> sur 5 </a:t>
            </a:r>
            <a:r>
              <a:rPr lang="fr-FR" dirty="0" smtClean="0"/>
              <a:t>objectifs</a:t>
            </a:r>
            <a:r>
              <a:rPr lang="en-US" dirty="0" smtClean="0"/>
              <a:t> et 27 </a:t>
            </a:r>
            <a:r>
              <a:rPr lang="fr-FR" dirty="0" smtClean="0"/>
              <a:t>critères</a:t>
            </a:r>
            <a:r>
              <a:rPr lang="en-US" dirty="0" smtClean="0"/>
              <a:t> </a:t>
            </a:r>
            <a:r>
              <a:rPr lang="fr-FR" dirty="0" smtClean="0"/>
              <a:t>ou</a:t>
            </a:r>
            <a:r>
              <a:rPr lang="en-US" dirty="0" smtClean="0"/>
              <a:t> </a:t>
            </a:r>
            <a:r>
              <a:rPr lang="fr-FR" dirty="0" smtClean="0"/>
              <a:t>indicateurs.</a:t>
            </a:r>
            <a:endParaRPr lang="fr-FR" dirty="0"/>
          </a:p>
        </p:txBody>
      </p:sp>
      <p:sp>
        <p:nvSpPr>
          <p:cNvPr id="6" name="TextBox 5"/>
          <p:cNvSpPr txBox="1"/>
          <p:nvPr/>
        </p:nvSpPr>
        <p:spPr>
          <a:xfrm>
            <a:off x="60226" y="1610124"/>
            <a:ext cx="4559067" cy="400110"/>
          </a:xfrm>
          <a:prstGeom prst="rect">
            <a:avLst/>
          </a:prstGeom>
          <a:solidFill>
            <a:schemeClr val="bg1"/>
          </a:solidFill>
          <a:effectLst>
            <a:glow rad="63500">
              <a:schemeClr val="accent3">
                <a:satMod val="175000"/>
                <a:alpha val="40000"/>
              </a:schemeClr>
            </a:glow>
          </a:effectLst>
        </p:spPr>
        <p:txBody>
          <a:bodyPr wrap="square" rtlCol="0">
            <a:spAutoFit/>
          </a:bodyPr>
          <a:lstStyle/>
          <a:p>
            <a:pPr algn="ctr"/>
            <a:r>
              <a:rPr lang="fr-FR" dirty="0" smtClean="0"/>
              <a:t>Objectif</a:t>
            </a:r>
            <a:r>
              <a:rPr lang="en-US" dirty="0" smtClean="0"/>
              <a:t> I: La </a:t>
            </a:r>
            <a:r>
              <a:rPr lang="fr-FR" dirty="0" smtClean="0"/>
              <a:t>consommation</a:t>
            </a:r>
            <a:r>
              <a:rPr lang="en-US" dirty="0" smtClean="0"/>
              <a:t> </a:t>
            </a:r>
            <a:r>
              <a:rPr lang="fr-FR" dirty="0" smtClean="0"/>
              <a:t>d’eau</a:t>
            </a:r>
            <a:r>
              <a:rPr lang="en-US" dirty="0" smtClean="0"/>
              <a:t> sure</a:t>
            </a:r>
            <a:endParaRPr lang="en-US" dirty="0"/>
          </a:p>
        </p:txBody>
      </p:sp>
      <p:sp>
        <p:nvSpPr>
          <p:cNvPr id="8" name="TextBox 7"/>
          <p:cNvSpPr txBox="1"/>
          <p:nvPr/>
        </p:nvSpPr>
        <p:spPr>
          <a:xfrm>
            <a:off x="5044958" y="1613445"/>
            <a:ext cx="4961030" cy="384721"/>
          </a:xfrm>
          <a:prstGeom prst="rect">
            <a:avLst/>
          </a:prstGeom>
          <a:solidFill>
            <a:schemeClr val="bg1"/>
          </a:solidFill>
          <a:effectLst>
            <a:glow rad="63500">
              <a:schemeClr val="accent3">
                <a:satMod val="175000"/>
                <a:alpha val="40000"/>
              </a:schemeClr>
            </a:glow>
          </a:effectLst>
        </p:spPr>
        <p:txBody>
          <a:bodyPr wrap="square" rtlCol="0">
            <a:spAutoFit/>
          </a:bodyPr>
          <a:lstStyle/>
          <a:p>
            <a:r>
              <a:rPr lang="fr-FR" sz="1900" dirty="0" smtClean="0"/>
              <a:t>Objectif II: L’utilisation et l’entretien des latrines</a:t>
            </a:r>
            <a:endParaRPr lang="fr-FR" sz="1900" dirty="0"/>
          </a:p>
        </p:txBody>
      </p:sp>
      <p:sp>
        <p:nvSpPr>
          <p:cNvPr id="9" name="Content Placeholder 2"/>
          <p:cNvSpPr txBox="1">
            <a:spLocks/>
          </p:cNvSpPr>
          <p:nvPr/>
        </p:nvSpPr>
        <p:spPr>
          <a:xfrm>
            <a:off x="5044958" y="2074211"/>
            <a:ext cx="4961030" cy="3693835"/>
          </a:xfrm>
          <a:prstGeom prst="rect">
            <a:avLst/>
          </a:prstGeom>
          <a:noFill/>
        </p:spPr>
        <p:txBody>
          <a:bodyPr vert="horz" lIns="0" tIns="0" rIns="0" bIns="0" rtlCol="0">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lvl="0">
              <a:lnSpc>
                <a:spcPct val="100000"/>
              </a:lnSpc>
              <a:buFont typeface="Calibri" panose="020F0502020204030204" pitchFamily="34" charset="0"/>
              <a:buChar char="̶"/>
            </a:pPr>
            <a:r>
              <a:rPr lang="fr-FR" sz="1800" dirty="0"/>
              <a:t>L'école dispose de latrines séparées pour les filles et garçons, enseignantes et enseignants; </a:t>
            </a:r>
            <a:endParaRPr lang="en-US" sz="1800" dirty="0"/>
          </a:p>
          <a:p>
            <a:pPr lvl="0">
              <a:lnSpc>
                <a:spcPct val="100000"/>
              </a:lnSpc>
              <a:buFont typeface="Calibri" panose="020F0502020204030204" pitchFamily="34" charset="0"/>
              <a:buChar char="̶"/>
            </a:pPr>
            <a:r>
              <a:rPr lang="fr-FR" sz="1800" dirty="0"/>
              <a:t>Les latrines de l'école sont fonctionnelles, des portes fonctionnelles et se verrouillant de l'intérieur;</a:t>
            </a:r>
            <a:endParaRPr lang="en-US" sz="1800" dirty="0"/>
          </a:p>
          <a:p>
            <a:pPr lvl="0">
              <a:lnSpc>
                <a:spcPct val="100000"/>
              </a:lnSpc>
              <a:buFont typeface="Calibri" panose="020F0502020204030204" pitchFamily="34" charset="0"/>
              <a:buChar char="̶"/>
            </a:pPr>
            <a:r>
              <a:rPr lang="fr-FR" sz="1800" dirty="0"/>
              <a:t>Les latrines de l'école sont régulièrement propres, sans trace de matières fécales sur les dalles ou autour du trou ; </a:t>
            </a:r>
            <a:endParaRPr lang="en-US" sz="1800" dirty="0"/>
          </a:p>
          <a:p>
            <a:pPr lvl="0">
              <a:lnSpc>
                <a:spcPct val="100000"/>
              </a:lnSpc>
              <a:buFont typeface="Calibri" panose="020F0502020204030204" pitchFamily="34" charset="0"/>
              <a:buChar char="̶"/>
            </a:pPr>
            <a:r>
              <a:rPr lang="fr-FR" sz="1800" dirty="0"/>
              <a:t>Il y a présence de matériel de nettoyage anal dans les latrines ;</a:t>
            </a:r>
            <a:endParaRPr lang="en-US" sz="1800" dirty="0"/>
          </a:p>
          <a:p>
            <a:pPr lvl="0">
              <a:lnSpc>
                <a:spcPct val="100000"/>
              </a:lnSpc>
              <a:buFont typeface="Calibri" panose="020F0502020204030204" pitchFamily="34" charset="0"/>
              <a:buChar char="̶"/>
            </a:pPr>
            <a:r>
              <a:rPr lang="fr-FR" sz="1800" dirty="0"/>
              <a:t>Absence de défécation à l'air</a:t>
            </a:r>
            <a:r>
              <a:rPr lang="fr-FR" sz="1800" strike="sngStrike" dirty="0">
                <a:solidFill>
                  <a:srgbClr val="FF0000"/>
                </a:solidFill>
              </a:rPr>
              <a:t>e</a:t>
            </a:r>
            <a:r>
              <a:rPr lang="fr-FR" sz="1800" dirty="0"/>
              <a:t> libre dans la cour de l'école ;</a:t>
            </a:r>
            <a:endParaRPr lang="en-US" sz="1800" dirty="0"/>
          </a:p>
          <a:p>
            <a:pPr lvl="0">
              <a:lnSpc>
                <a:spcPct val="100000"/>
              </a:lnSpc>
              <a:buFont typeface="Calibri" panose="020F0502020204030204" pitchFamily="34" charset="0"/>
              <a:buChar char="̶"/>
            </a:pPr>
            <a:r>
              <a:rPr lang="fr-FR" sz="1800" dirty="0"/>
              <a:t>Présence de poubelles dans la cour ;</a:t>
            </a:r>
            <a:endParaRPr lang="en-US" sz="1800" dirty="0"/>
          </a:p>
          <a:p>
            <a:pPr>
              <a:lnSpc>
                <a:spcPct val="100000"/>
              </a:lnSpc>
              <a:buFont typeface="Calibri" panose="020F0502020204030204" pitchFamily="34" charset="0"/>
              <a:buChar char="̶"/>
            </a:pPr>
            <a:r>
              <a:rPr lang="fr-FR" sz="1800" dirty="0"/>
              <a:t>Présence d’eau, de séchoir et de savon dans la salle de rechange ou latrine des filles.</a:t>
            </a:r>
            <a:endParaRPr lang="fr-FR" sz="1800" dirty="0" smtClean="0">
              <a:hlinkClick r:id="rId2" action="ppaction://hlinkfile"/>
            </a:endParaRPr>
          </a:p>
        </p:txBody>
      </p:sp>
    </p:spTree>
    <p:extLst>
      <p:ext uri="{BB962C8B-B14F-4D97-AF65-F5344CB8AC3E}">
        <p14:creationId xmlns:p14="http://schemas.microsoft.com/office/powerpoint/2010/main" xmlns="" val="33487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7</a:t>
            </a:fld>
            <a:endParaRPr lang="en-US" dirty="0"/>
          </a:p>
        </p:txBody>
      </p:sp>
      <p:sp>
        <p:nvSpPr>
          <p:cNvPr id="5" name="Title 4"/>
          <p:cNvSpPr>
            <a:spLocks noGrp="1"/>
          </p:cNvSpPr>
          <p:nvPr>
            <p:ph type="title"/>
          </p:nvPr>
        </p:nvSpPr>
        <p:spPr>
          <a:xfrm>
            <a:off x="157655" y="220705"/>
            <a:ext cx="9727324" cy="505186"/>
          </a:xfrm>
        </p:spPr>
        <p:txBody>
          <a:bodyPr/>
          <a:lstStyle/>
          <a:p>
            <a:r>
              <a:rPr lang="en-US" sz="2800" dirty="0"/>
              <a:t>IV. </a:t>
            </a:r>
            <a:r>
              <a:rPr lang="en-US" sz="2800" dirty="0" smtClean="0"/>
              <a:t>QU’EST </a:t>
            </a:r>
            <a:r>
              <a:rPr lang="en-US" sz="2800" dirty="0"/>
              <a:t>CE QUI EST </a:t>
            </a:r>
            <a:r>
              <a:rPr lang="en-US" sz="2800" dirty="0" smtClean="0"/>
              <a:t>EVALUE </a:t>
            </a:r>
            <a:r>
              <a:rPr lang="en-US" sz="2800" dirty="0"/>
              <a:t>PAR LA COMMUNAUTE?</a:t>
            </a:r>
          </a:p>
        </p:txBody>
      </p:sp>
      <p:sp>
        <p:nvSpPr>
          <p:cNvPr id="6" name="Content Placeholder 2"/>
          <p:cNvSpPr>
            <a:spLocks noGrp="1"/>
          </p:cNvSpPr>
          <p:nvPr>
            <p:ph idx="1"/>
          </p:nvPr>
        </p:nvSpPr>
        <p:spPr>
          <a:xfrm>
            <a:off x="75992" y="1827215"/>
            <a:ext cx="4700960" cy="4904653"/>
          </a:xfrm>
          <a:noFill/>
        </p:spPr>
        <p:txBody>
          <a:bodyPr/>
          <a:lstStyle/>
          <a:p>
            <a:pPr lvl="0" algn="just">
              <a:lnSpc>
                <a:spcPct val="100000"/>
              </a:lnSpc>
              <a:buFont typeface="Calibri" panose="020F0502020204030204" pitchFamily="34" charset="0"/>
              <a:buChar char="̶"/>
            </a:pPr>
            <a:r>
              <a:rPr lang="fr-FR" sz="1800" dirty="0" smtClean="0"/>
              <a:t>L'école </a:t>
            </a:r>
            <a:r>
              <a:rPr lang="fr-FR" sz="1800" dirty="0"/>
              <a:t>a des dispositifs de lavage des mains fonctionnels et en nombre suffisant au moins 3</a:t>
            </a:r>
            <a:r>
              <a:rPr lang="fr-FR" sz="1800" b="1" dirty="0" smtClean="0">
                <a:solidFill>
                  <a:srgbClr val="FF0000"/>
                </a:solidFill>
              </a:rPr>
              <a:t> </a:t>
            </a:r>
            <a:r>
              <a:rPr lang="fr-FR" sz="1800" dirty="0" smtClean="0"/>
              <a:t>dans </a:t>
            </a:r>
            <a:r>
              <a:rPr lang="fr-FR" sz="1800" dirty="0"/>
              <a:t>les écoles a trois classes et au moins 6 pour les écoles a six classes;</a:t>
            </a:r>
          </a:p>
          <a:p>
            <a:pPr lvl="0" algn="just">
              <a:lnSpc>
                <a:spcPct val="100000"/>
              </a:lnSpc>
              <a:buFont typeface="Calibri" panose="020F0502020204030204" pitchFamily="34" charset="0"/>
              <a:buChar char="̶"/>
            </a:pPr>
            <a:r>
              <a:rPr lang="fr-FR" sz="1800" dirty="0" smtClean="0"/>
              <a:t>Les </a:t>
            </a:r>
            <a:r>
              <a:rPr lang="fr-FR" sz="1800" dirty="0"/>
              <a:t>dispositifs de lavages des mains de l'école sont régulièrement alimentes en eau et du savon à proximité ;</a:t>
            </a:r>
          </a:p>
          <a:p>
            <a:pPr lvl="0" algn="just">
              <a:lnSpc>
                <a:spcPct val="100000"/>
              </a:lnSpc>
              <a:buFont typeface="Calibri" panose="020F0502020204030204" pitchFamily="34" charset="0"/>
              <a:buChar char="̶"/>
            </a:pPr>
            <a:r>
              <a:rPr lang="fr-FR" sz="1800" dirty="0" smtClean="0"/>
              <a:t>Tous </a:t>
            </a:r>
            <a:r>
              <a:rPr lang="fr-FR" sz="1800" dirty="0"/>
              <a:t>les élèves de l'école se lavent les mains avant les repas et après les latrines avec de l’eau et du savon </a:t>
            </a:r>
            <a:r>
              <a:rPr lang="fr-FR" sz="1800" dirty="0" smtClean="0"/>
              <a:t>;</a:t>
            </a:r>
            <a:endParaRPr lang="fr-FR" sz="1800" dirty="0"/>
          </a:p>
        </p:txBody>
      </p:sp>
      <p:sp>
        <p:nvSpPr>
          <p:cNvPr id="7" name="TextBox 6"/>
          <p:cNvSpPr txBox="1"/>
          <p:nvPr/>
        </p:nvSpPr>
        <p:spPr>
          <a:xfrm>
            <a:off x="60226" y="1011016"/>
            <a:ext cx="4559067" cy="707886"/>
          </a:xfrm>
          <a:prstGeom prst="rect">
            <a:avLst/>
          </a:prstGeom>
          <a:solidFill>
            <a:schemeClr val="bg1"/>
          </a:solidFill>
          <a:effectLst>
            <a:glow rad="63500">
              <a:schemeClr val="accent3">
                <a:satMod val="175000"/>
                <a:alpha val="40000"/>
              </a:schemeClr>
            </a:glow>
          </a:effectLst>
        </p:spPr>
        <p:txBody>
          <a:bodyPr wrap="square" rtlCol="0">
            <a:spAutoFit/>
          </a:bodyPr>
          <a:lstStyle/>
          <a:p>
            <a:pPr algn="ctr"/>
            <a:r>
              <a:rPr lang="fr-FR" dirty="0" smtClean="0"/>
              <a:t>Objectif</a:t>
            </a:r>
            <a:r>
              <a:rPr lang="en-US" dirty="0" smtClean="0"/>
              <a:t> III: </a:t>
            </a:r>
            <a:r>
              <a:rPr lang="fr-FR" dirty="0" smtClean="0"/>
              <a:t>Utilisation</a:t>
            </a:r>
            <a:r>
              <a:rPr lang="en-US" dirty="0" smtClean="0"/>
              <a:t> et </a:t>
            </a:r>
            <a:r>
              <a:rPr lang="fr-FR" dirty="0" smtClean="0"/>
              <a:t>entretien</a:t>
            </a:r>
            <a:r>
              <a:rPr lang="en-US" dirty="0" smtClean="0"/>
              <a:t> des </a:t>
            </a:r>
            <a:r>
              <a:rPr lang="fr-FR" dirty="0" smtClean="0"/>
              <a:t>dispositifs</a:t>
            </a:r>
            <a:r>
              <a:rPr lang="en-US" dirty="0" smtClean="0"/>
              <a:t> de lavage des mains</a:t>
            </a:r>
            <a:endParaRPr lang="en-US" dirty="0"/>
          </a:p>
        </p:txBody>
      </p:sp>
      <p:sp>
        <p:nvSpPr>
          <p:cNvPr id="8" name="TextBox 7"/>
          <p:cNvSpPr txBox="1"/>
          <p:nvPr/>
        </p:nvSpPr>
        <p:spPr>
          <a:xfrm>
            <a:off x="4918841" y="1014337"/>
            <a:ext cx="5087147" cy="677108"/>
          </a:xfrm>
          <a:prstGeom prst="rect">
            <a:avLst/>
          </a:prstGeom>
          <a:solidFill>
            <a:schemeClr val="bg1"/>
          </a:solidFill>
          <a:effectLst>
            <a:glow rad="63500">
              <a:schemeClr val="accent3">
                <a:satMod val="175000"/>
                <a:alpha val="40000"/>
              </a:schemeClr>
            </a:glow>
          </a:effectLst>
        </p:spPr>
        <p:txBody>
          <a:bodyPr wrap="square" rtlCol="0">
            <a:spAutoFit/>
          </a:bodyPr>
          <a:lstStyle/>
          <a:p>
            <a:pPr algn="ctr"/>
            <a:r>
              <a:rPr lang="fr-FR" sz="1900" dirty="0" smtClean="0"/>
              <a:t>Objectif IV: La promotion des comportements d’hygiène a l’école et dans la communauté.</a:t>
            </a:r>
            <a:endParaRPr lang="fr-FR" sz="1900" dirty="0"/>
          </a:p>
        </p:txBody>
      </p:sp>
      <p:sp>
        <p:nvSpPr>
          <p:cNvPr id="9" name="Content Placeholder 2"/>
          <p:cNvSpPr txBox="1">
            <a:spLocks/>
          </p:cNvSpPr>
          <p:nvPr/>
        </p:nvSpPr>
        <p:spPr>
          <a:xfrm>
            <a:off x="4918841" y="1727359"/>
            <a:ext cx="5087147" cy="5414420"/>
          </a:xfrm>
          <a:prstGeom prst="rect">
            <a:avLst/>
          </a:prstGeom>
          <a:noFill/>
        </p:spPr>
        <p:txBody>
          <a:bodyPr vert="horz" lIns="0" tIns="0" rIns="0" bIns="0" rtlCol="0">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lvl="0">
              <a:lnSpc>
                <a:spcPct val="100000"/>
              </a:lnSpc>
              <a:buFont typeface="Calibri" panose="020F0502020204030204" pitchFamily="34" charset="0"/>
              <a:buChar char="̶"/>
            </a:pPr>
            <a:r>
              <a:rPr lang="fr-FR" sz="1800" dirty="0" smtClean="0"/>
              <a:t>Les </a:t>
            </a:r>
            <a:r>
              <a:rPr lang="fr-FR" sz="1800" dirty="0"/>
              <a:t>enseignants de l'école donnent régulièrement des cours sur l'hygiène en classe et hors des </a:t>
            </a:r>
            <a:r>
              <a:rPr lang="fr-FR" sz="1800" dirty="0" smtClean="0"/>
              <a:t>classes;</a:t>
            </a:r>
            <a:endParaRPr lang="fr-FR" sz="1800" dirty="0"/>
          </a:p>
          <a:p>
            <a:pPr lvl="0">
              <a:lnSpc>
                <a:spcPct val="100000"/>
              </a:lnSpc>
              <a:buFont typeface="Calibri" panose="020F0502020204030204" pitchFamily="34" charset="0"/>
              <a:buChar char="̶"/>
            </a:pPr>
            <a:r>
              <a:rPr lang="fr-FR" sz="1800" dirty="0" smtClean="0"/>
              <a:t>L’école </a:t>
            </a:r>
            <a:r>
              <a:rPr lang="fr-FR" sz="1800" dirty="0"/>
              <a:t>a un Club scolaire WASH fonctionnel avec un plan d'action développé et mis en œuvre</a:t>
            </a:r>
          </a:p>
          <a:p>
            <a:pPr lvl="0">
              <a:lnSpc>
                <a:spcPct val="100000"/>
              </a:lnSpc>
              <a:buFont typeface="Calibri" panose="020F0502020204030204" pitchFamily="34" charset="0"/>
              <a:buChar char="̶"/>
            </a:pPr>
            <a:r>
              <a:rPr lang="fr-FR" sz="1800" dirty="0" smtClean="0"/>
              <a:t>Les </a:t>
            </a:r>
            <a:r>
              <a:rPr lang="fr-FR" sz="1800" dirty="0"/>
              <a:t>boites à images et les guides  </a:t>
            </a:r>
            <a:r>
              <a:rPr lang="fr-FR" sz="1800" dirty="0" smtClean="0"/>
              <a:t>sont </a:t>
            </a:r>
            <a:r>
              <a:rPr lang="fr-FR" sz="1800" dirty="0"/>
              <a:t>utilisées pour la promotion du changement de comportement à l’école et dans les ménages au moins une fois par semaine.  </a:t>
            </a:r>
          </a:p>
          <a:p>
            <a:pPr lvl="0">
              <a:lnSpc>
                <a:spcPct val="100000"/>
              </a:lnSpc>
              <a:buFont typeface="Calibri" panose="020F0502020204030204" pitchFamily="34" charset="0"/>
              <a:buChar char="̶"/>
            </a:pPr>
            <a:r>
              <a:rPr lang="fr-FR" sz="1800" dirty="0" smtClean="0"/>
              <a:t>L’enseignement </a:t>
            </a:r>
            <a:r>
              <a:rPr lang="fr-FR" sz="1800" dirty="0"/>
              <a:t>de l’hygiène menstruelle des filles est réalisé par les mentors, les AME et les </a:t>
            </a:r>
            <a:r>
              <a:rPr lang="fr-FR" sz="1800" dirty="0" smtClean="0"/>
              <a:t>enseignants;</a:t>
            </a:r>
            <a:endParaRPr lang="fr-FR" sz="1800" dirty="0"/>
          </a:p>
          <a:p>
            <a:pPr lvl="0">
              <a:lnSpc>
                <a:spcPct val="100000"/>
              </a:lnSpc>
              <a:buFont typeface="Calibri" panose="020F0502020204030204" pitchFamily="34" charset="0"/>
              <a:buChar char="̶"/>
            </a:pPr>
            <a:r>
              <a:rPr lang="fr-FR" sz="1800" dirty="0" smtClean="0"/>
              <a:t>Les </a:t>
            </a:r>
            <a:r>
              <a:rPr lang="fr-FR" sz="1800" dirty="0"/>
              <a:t>vendeuses de pain ou de friandises à l’école couvrent leurs produits et lavent leurs mains à l’arrivée avant de commencer à servir les </a:t>
            </a:r>
            <a:r>
              <a:rPr lang="fr-FR" sz="1800" dirty="0" smtClean="0"/>
              <a:t>élèves;</a:t>
            </a:r>
            <a:endParaRPr lang="fr-FR" sz="1800" dirty="0"/>
          </a:p>
          <a:p>
            <a:pPr lvl="0">
              <a:lnSpc>
                <a:spcPct val="100000"/>
              </a:lnSpc>
              <a:buFont typeface="Calibri" panose="020F0502020204030204" pitchFamily="34" charset="0"/>
              <a:buChar char="̶"/>
            </a:pPr>
            <a:r>
              <a:rPr lang="fr-FR" sz="1800" dirty="0" smtClean="0"/>
              <a:t>Les </a:t>
            </a:r>
            <a:r>
              <a:rPr lang="fr-FR" sz="1800" dirty="0"/>
              <a:t>cantinières de l’école ont des comportements hygiéniques et lavent leurs mains avant de cuisiner et avant de servir le repas aux enfants</a:t>
            </a:r>
          </a:p>
        </p:txBody>
      </p:sp>
    </p:spTree>
    <p:extLst>
      <p:ext uri="{BB962C8B-B14F-4D97-AF65-F5344CB8AC3E}">
        <p14:creationId xmlns:p14="http://schemas.microsoft.com/office/powerpoint/2010/main" xmlns="" val="188243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8</a:t>
            </a:fld>
            <a:endParaRPr lang="en-US" dirty="0"/>
          </a:p>
        </p:txBody>
      </p:sp>
      <p:sp>
        <p:nvSpPr>
          <p:cNvPr id="5" name="Title 4"/>
          <p:cNvSpPr>
            <a:spLocks noGrp="1"/>
          </p:cNvSpPr>
          <p:nvPr>
            <p:ph type="title"/>
          </p:nvPr>
        </p:nvSpPr>
        <p:spPr>
          <a:xfrm>
            <a:off x="110359" y="126112"/>
            <a:ext cx="9695793" cy="615545"/>
          </a:xfrm>
        </p:spPr>
        <p:txBody>
          <a:bodyPr/>
          <a:lstStyle/>
          <a:p>
            <a:r>
              <a:rPr lang="en-US" sz="2800" dirty="0"/>
              <a:t>IV. </a:t>
            </a:r>
            <a:r>
              <a:rPr lang="en-US" sz="2800" dirty="0" smtClean="0"/>
              <a:t>QU’EST </a:t>
            </a:r>
            <a:r>
              <a:rPr lang="en-US" sz="2800" dirty="0"/>
              <a:t>CE QUI EST </a:t>
            </a:r>
            <a:r>
              <a:rPr lang="en-US" sz="2800" dirty="0" smtClean="0"/>
              <a:t>EVALUE </a:t>
            </a:r>
            <a:r>
              <a:rPr lang="en-US" sz="2800" dirty="0"/>
              <a:t>PAR LA COMMUNAUTE?</a:t>
            </a:r>
          </a:p>
        </p:txBody>
      </p:sp>
      <p:sp>
        <p:nvSpPr>
          <p:cNvPr id="6" name="Content Placeholder 2"/>
          <p:cNvSpPr>
            <a:spLocks noGrp="1"/>
          </p:cNvSpPr>
          <p:nvPr>
            <p:ph idx="1"/>
          </p:nvPr>
        </p:nvSpPr>
        <p:spPr>
          <a:xfrm>
            <a:off x="659334" y="1606491"/>
            <a:ext cx="8295480" cy="4904653"/>
          </a:xfrm>
          <a:noFill/>
        </p:spPr>
        <p:txBody>
          <a:bodyPr/>
          <a:lstStyle/>
          <a:p>
            <a:pPr lvl="0" algn="just">
              <a:lnSpc>
                <a:spcPct val="100000"/>
              </a:lnSpc>
              <a:buFont typeface="Calibri" panose="020F0502020204030204" pitchFamily="34" charset="0"/>
              <a:buChar char="̶"/>
            </a:pPr>
            <a:r>
              <a:rPr lang="fr-FR" sz="2400" dirty="0" smtClean="0"/>
              <a:t>L’école </a:t>
            </a:r>
            <a:r>
              <a:rPr lang="fr-FR" sz="2400" dirty="0"/>
              <a:t>a un comité WASH fonctionnel avec un plan d'action WASH développé et mis en </a:t>
            </a:r>
            <a:r>
              <a:rPr lang="fr-FR" sz="2400" dirty="0" smtClean="0"/>
              <a:t>œuvre;</a:t>
            </a:r>
            <a:endParaRPr lang="fr-FR" sz="2400" dirty="0"/>
          </a:p>
          <a:p>
            <a:pPr lvl="0" algn="just">
              <a:lnSpc>
                <a:spcPct val="100000"/>
              </a:lnSpc>
              <a:buFont typeface="Calibri" panose="020F0502020204030204" pitchFamily="34" charset="0"/>
              <a:buChar char="̶"/>
            </a:pPr>
            <a:r>
              <a:rPr lang="fr-FR" sz="2400" dirty="0" smtClean="0"/>
              <a:t>L'école </a:t>
            </a:r>
            <a:r>
              <a:rPr lang="fr-FR" sz="2400" dirty="0"/>
              <a:t>dispose d'un fond pour l'entretien et la réparation des infrastructures d'eau, d'hygiène et </a:t>
            </a:r>
            <a:r>
              <a:rPr lang="fr-FR" sz="2400" dirty="0" smtClean="0"/>
              <a:t>d'assainissement;</a:t>
            </a:r>
            <a:endParaRPr lang="fr-FR" sz="2400" dirty="0"/>
          </a:p>
          <a:p>
            <a:pPr lvl="0" algn="just">
              <a:lnSpc>
                <a:spcPct val="100000"/>
              </a:lnSpc>
              <a:buFont typeface="Calibri" panose="020F0502020204030204" pitchFamily="34" charset="0"/>
              <a:buChar char="̶"/>
            </a:pPr>
            <a:r>
              <a:rPr lang="fr-FR" sz="2400" dirty="0" smtClean="0"/>
              <a:t>Le </a:t>
            </a:r>
            <a:r>
              <a:rPr lang="fr-FR" sz="2400" dirty="0"/>
              <a:t>comité WASH de l'école soutien régulièrement les efforts WASH avec du matériel d'hygiène et </a:t>
            </a:r>
            <a:r>
              <a:rPr lang="fr-FR" sz="2400" dirty="0" smtClean="0"/>
              <a:t>d'assainissement;</a:t>
            </a:r>
            <a:endParaRPr lang="fr-FR" sz="2400" dirty="0"/>
          </a:p>
          <a:p>
            <a:pPr lvl="0" algn="just">
              <a:lnSpc>
                <a:spcPct val="100000"/>
              </a:lnSpc>
              <a:buFont typeface="Calibri" panose="020F0502020204030204" pitchFamily="34" charset="0"/>
              <a:buChar char="̶"/>
            </a:pPr>
            <a:r>
              <a:rPr lang="fr-FR" sz="2400" dirty="0" smtClean="0"/>
              <a:t>La </a:t>
            </a:r>
            <a:r>
              <a:rPr lang="fr-FR" sz="2400" dirty="0"/>
              <a:t>communauté scolaire fait la promotion de la construction et de l’utilisation des tippy tap dans les ménages et les lieux </a:t>
            </a:r>
            <a:r>
              <a:rPr lang="fr-FR" sz="2400" dirty="0" smtClean="0"/>
              <a:t>publics;</a:t>
            </a:r>
            <a:endParaRPr lang="fr-FR" sz="2400" dirty="0"/>
          </a:p>
          <a:p>
            <a:pPr lvl="0" algn="just">
              <a:lnSpc>
                <a:spcPct val="100000"/>
              </a:lnSpc>
              <a:buFont typeface="Calibri" panose="020F0502020204030204" pitchFamily="34" charset="0"/>
              <a:buChar char="̶"/>
            </a:pPr>
            <a:r>
              <a:rPr lang="fr-FR" sz="2400" dirty="0" smtClean="0"/>
              <a:t>La </a:t>
            </a:r>
            <a:r>
              <a:rPr lang="fr-FR" sz="2400" dirty="0"/>
              <a:t>maintenance du point d’eau est régulièrement </a:t>
            </a:r>
            <a:r>
              <a:rPr lang="fr-FR" sz="2400" dirty="0" smtClean="0"/>
              <a:t>réalisée </a:t>
            </a:r>
            <a:r>
              <a:rPr lang="fr-FR" sz="2400" dirty="0"/>
              <a:t>tous les 6 mois.</a:t>
            </a:r>
          </a:p>
        </p:txBody>
      </p:sp>
      <p:sp>
        <p:nvSpPr>
          <p:cNvPr id="7" name="TextBox 6"/>
          <p:cNvSpPr txBox="1"/>
          <p:nvPr/>
        </p:nvSpPr>
        <p:spPr>
          <a:xfrm>
            <a:off x="659333" y="1105612"/>
            <a:ext cx="8295481" cy="400110"/>
          </a:xfrm>
          <a:prstGeom prst="rect">
            <a:avLst/>
          </a:prstGeom>
          <a:solidFill>
            <a:schemeClr val="bg1"/>
          </a:solidFill>
          <a:effectLst>
            <a:glow rad="63500">
              <a:schemeClr val="accent3">
                <a:satMod val="175000"/>
                <a:alpha val="40000"/>
              </a:schemeClr>
            </a:glow>
          </a:effectLst>
        </p:spPr>
        <p:txBody>
          <a:bodyPr wrap="square" rtlCol="0">
            <a:spAutoFit/>
          </a:bodyPr>
          <a:lstStyle/>
          <a:p>
            <a:pPr algn="ctr"/>
            <a:r>
              <a:rPr lang="fr-FR" dirty="0" smtClean="0"/>
              <a:t>Objectif</a:t>
            </a:r>
            <a:r>
              <a:rPr lang="en-US" dirty="0" smtClean="0"/>
              <a:t> V: </a:t>
            </a:r>
            <a:r>
              <a:rPr lang="fr-FR" dirty="0" smtClean="0"/>
              <a:t>Appui et pérennisation des efforts en matière d’hygiène</a:t>
            </a:r>
            <a:endParaRPr lang="fr-FR" dirty="0"/>
          </a:p>
        </p:txBody>
      </p:sp>
    </p:spTree>
    <p:extLst>
      <p:ext uri="{BB962C8B-B14F-4D97-AF65-F5344CB8AC3E}">
        <p14:creationId xmlns:p14="http://schemas.microsoft.com/office/powerpoint/2010/main" xmlns="" val="288328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15" y="157644"/>
            <a:ext cx="9467698" cy="599780"/>
          </a:xfrm>
        </p:spPr>
        <p:txBody>
          <a:bodyPr/>
          <a:lstStyle/>
          <a:p>
            <a:r>
              <a:rPr lang="en-US" sz="2400" dirty="0" smtClean="0"/>
              <a:t>V. LA DEMARCHE DE L’AUTO EVALUATION COMMUNAUTAIRE</a:t>
            </a:r>
            <a:endParaRPr lang="en-US" sz="2400" dirty="0"/>
          </a:p>
        </p:txBody>
      </p:sp>
      <p:sp>
        <p:nvSpPr>
          <p:cNvPr id="3" name="Content Placeholder 2"/>
          <p:cNvSpPr>
            <a:spLocks noGrp="1"/>
          </p:cNvSpPr>
          <p:nvPr>
            <p:ph idx="1"/>
          </p:nvPr>
        </p:nvSpPr>
        <p:spPr>
          <a:xfrm>
            <a:off x="322415" y="836255"/>
            <a:ext cx="4785613" cy="3688446"/>
          </a:xfrm>
        </p:spPr>
        <p:txBody>
          <a:bodyPr/>
          <a:lstStyle/>
          <a:p>
            <a:pPr algn="just">
              <a:lnSpc>
                <a:spcPct val="100000"/>
              </a:lnSpc>
            </a:pPr>
            <a:r>
              <a:rPr lang="fr-FR" dirty="0" smtClean="0"/>
              <a:t>réunion initiée par le directeur de l’école avec les </a:t>
            </a:r>
            <a:r>
              <a:rPr lang="fr-FR" dirty="0"/>
              <a:t>différentes entités de l’école (APE, AME, COGES, Comite WASH, CVD, etc</a:t>
            </a:r>
            <a:r>
              <a:rPr lang="fr-FR" dirty="0" smtClean="0"/>
              <a:t>.);</a:t>
            </a:r>
          </a:p>
          <a:p>
            <a:pPr algn="just">
              <a:lnSpc>
                <a:spcPct val="100000"/>
              </a:lnSpc>
            </a:pPr>
            <a:r>
              <a:rPr lang="fr-FR" dirty="0" smtClean="0"/>
              <a:t>observations directe sur les comportements et les infrastructures d’</a:t>
            </a:r>
            <a:r>
              <a:rPr lang="fr-FR" dirty="0"/>
              <a:t>hygiène</a:t>
            </a:r>
            <a:r>
              <a:rPr lang="fr-FR" dirty="0" smtClean="0"/>
              <a:t> et d’assainissement;</a:t>
            </a:r>
          </a:p>
          <a:p>
            <a:pPr algn="just">
              <a:lnSpc>
                <a:spcPct val="100000"/>
              </a:lnSpc>
            </a:pPr>
            <a:r>
              <a:rPr lang="fr-FR" dirty="0" smtClean="0"/>
              <a:t>échange participatif entre les différents acteurs de la communauté scolaire en passant en revue les indicateurs de chaque objectif afin de définir son niveau de réalisation et dégager leur performance </a:t>
            </a:r>
            <a:r>
              <a:rPr lang="fr-FR" dirty="0"/>
              <a:t>et </a:t>
            </a:r>
            <a:r>
              <a:rPr lang="fr-FR" dirty="0" smtClean="0"/>
              <a:t>contre performance. Le niveau de réalisation est </a:t>
            </a:r>
            <a:r>
              <a:rPr lang="fr-FR" dirty="0"/>
              <a:t>fixé de façon consensuelle et objective; de même que les actions appropriées à mettre en œuvre. </a:t>
            </a:r>
            <a:r>
              <a:rPr lang="en-US" dirty="0"/>
              <a:t>Le </a:t>
            </a:r>
            <a:r>
              <a:rPr lang="fr-FR" dirty="0"/>
              <a:t>niveau</a:t>
            </a:r>
            <a:r>
              <a:rPr lang="en-US" dirty="0"/>
              <a:t> de </a:t>
            </a:r>
            <a:r>
              <a:rPr lang="fr-FR" dirty="0"/>
              <a:t>réalisation</a:t>
            </a:r>
            <a:r>
              <a:rPr lang="en-US" dirty="0"/>
              <a:t> </a:t>
            </a:r>
            <a:r>
              <a:rPr lang="fr-FR" dirty="0"/>
              <a:t>est</a:t>
            </a:r>
            <a:r>
              <a:rPr lang="en-US" dirty="0"/>
              <a:t> </a:t>
            </a:r>
            <a:r>
              <a:rPr lang="fr-FR" dirty="0" smtClean="0"/>
              <a:t>apprécie</a:t>
            </a:r>
            <a:r>
              <a:rPr lang="en-US" dirty="0" smtClean="0"/>
              <a:t> par trois </a:t>
            </a:r>
            <a:r>
              <a:rPr lang="fr-FR" dirty="0" smtClean="0"/>
              <a:t>symboles</a:t>
            </a:r>
          </a:p>
          <a:p>
            <a:pPr marL="0" indent="0" algn="just">
              <a:buNone/>
            </a:pPr>
            <a:endParaRPr lang="fr-FR"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9</a:t>
            </a:fld>
            <a:endParaRPr lang="en-US" dirty="0"/>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41063" y="757424"/>
            <a:ext cx="4339843" cy="2442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72594" y="3760800"/>
            <a:ext cx="4306307" cy="2435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372594" y="6211607"/>
            <a:ext cx="4417519" cy="646331"/>
          </a:xfrm>
          <a:prstGeom prst="rect">
            <a:avLst/>
          </a:prstGeom>
          <a:noFill/>
        </p:spPr>
        <p:txBody>
          <a:bodyPr wrap="square" rtlCol="0">
            <a:spAutoFit/>
          </a:bodyPr>
          <a:lstStyle/>
          <a:p>
            <a:pPr algn="just"/>
            <a:r>
              <a:rPr lang="en-US" sz="1800" dirty="0" smtClean="0"/>
              <a:t>Observation </a:t>
            </a:r>
            <a:r>
              <a:rPr lang="fr-FR" sz="1800" dirty="0" smtClean="0"/>
              <a:t>directe</a:t>
            </a:r>
            <a:r>
              <a:rPr lang="en-US" sz="1800" dirty="0" smtClean="0"/>
              <a:t> de d'état et du </a:t>
            </a:r>
            <a:r>
              <a:rPr lang="fr-FR" sz="1800" dirty="0" smtClean="0"/>
              <a:t>fonctionnement</a:t>
            </a:r>
            <a:r>
              <a:rPr lang="en-US" sz="1800" dirty="0" smtClean="0"/>
              <a:t> </a:t>
            </a:r>
            <a:r>
              <a:rPr lang="en-US" sz="1800" dirty="0"/>
              <a:t>du forage et des </a:t>
            </a:r>
            <a:r>
              <a:rPr lang="en-US" sz="1800" dirty="0" smtClean="0"/>
              <a:t>latrines.</a:t>
            </a:r>
            <a:endParaRPr lang="fr-FR" sz="1800" strike="sngStrike" dirty="0"/>
          </a:p>
        </p:txBody>
      </p:sp>
    </p:spTree>
    <p:extLst>
      <p:ext uri="{BB962C8B-B14F-4D97-AF65-F5344CB8AC3E}">
        <p14:creationId xmlns:p14="http://schemas.microsoft.com/office/powerpoint/2010/main" xmlns="" val="657018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3087"/>
      </a:dk2>
      <a:lt2>
        <a:srgbClr val="F2F2F2"/>
      </a:lt2>
      <a:accent1>
        <a:srgbClr val="585858"/>
      </a:accent1>
      <a:accent2>
        <a:srgbClr val="B7BF10"/>
      </a:accent2>
      <a:accent3>
        <a:srgbClr val="00B388"/>
      </a:accent3>
      <a:accent4>
        <a:srgbClr val="00B5E2"/>
      </a:accent4>
      <a:accent5>
        <a:srgbClr val="A7A7A7"/>
      </a:accent5>
      <a:accent6>
        <a:srgbClr val="F79646"/>
      </a:accent6>
      <a:hlink>
        <a:srgbClr val="00B5E2"/>
      </a:hlink>
      <a:folHlink>
        <a:srgbClr val="00B5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170D39CB26E45808F72C1C4D9CE7F" ma:contentTypeVersion="3" ma:contentTypeDescription="Create a new document." ma:contentTypeScope="" ma:versionID="54e93787f9ce371d32b6747ca463a90b">
  <xsd:schema xmlns:xsd="http://www.w3.org/2001/XMLSchema" xmlns:xs="http://www.w3.org/2001/XMLSchema" xmlns:p="http://schemas.microsoft.com/office/2006/metadata/properties" xmlns:ns1="http://schemas.microsoft.com/sharepoint/v3" xmlns:ns2="b4e4be8c-aae4-4fdd-b2d1-ab6d4aae907d" xmlns:ns4="9c2bb3a3-222a-4cff-9775-f3a8807de443" targetNamespace="http://schemas.microsoft.com/office/2006/metadata/properties" ma:root="true" ma:fieldsID="155a8f0275fa0ad5d430fac8d9ebf4e0" ns1:_="" ns2:_="" ns4:_="">
    <xsd:import namespace="http://schemas.microsoft.com/sharepoint/v3"/>
    <xsd:import namespace="b4e4be8c-aae4-4fdd-b2d1-ab6d4aae907d"/>
    <xsd:import namespace="9c2bb3a3-222a-4cff-9775-f3a8807de443"/>
    <xsd:element name="properties">
      <xsd:complexType>
        <xsd:sequence>
          <xsd:element name="documentManagement">
            <xsd:complexType>
              <xsd:all>
                <xsd:element ref="ns2:Description_x0020_Text"/>
                <xsd:element ref="ns2:CRS_x0020_Region" minOccurs="0"/>
                <xsd:element ref="ns2:Geography" minOccurs="0"/>
                <xsd:element ref="ns1:Language" minOccurs="0"/>
                <xsd:element ref="ns2:Topic" minOccurs="0"/>
                <xsd:element ref="ns2:Include_x0020_in_x0020_Site_x0020_Index" minOccurs="0"/>
                <xsd:element ref="ns4:Category"/>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age" ma:default="English"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element name="PublishingStartDate" ma:index="16" nillable="true" ma:displayName="Scheduling Start Date" ma:internalName="PublishingStartDate">
      <xsd:simpleType>
        <xsd:restriction base="dms:Unknown"/>
      </xsd:simpleType>
    </xsd:element>
    <xsd:element name="PublishingExpirationDate" ma:index="17"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4be8c-aae4-4fdd-b2d1-ab6d4aae907d" elementFormDefault="qualified">
    <xsd:import namespace="http://schemas.microsoft.com/office/2006/documentManagement/types"/>
    <xsd:import namespace="http://schemas.microsoft.com/office/infopath/2007/PartnerControls"/>
    <xsd:element name="Description_x0020_Text" ma:index="2" ma:displayName="Description Text" ma:internalName="Description_x0020_Text" ma:readOnly="false">
      <xsd:simpleType>
        <xsd:restriction base="dms:Note">
          <xsd:maxLength value="255"/>
        </xsd:restriction>
      </xsd:simpleType>
    </xsd:element>
    <xsd:element name="CRS_x0020_Region" ma:index="3" nillable="true" ma:displayName="CRS Region" ma:list="{532a098f-89e0-40d6-9d5f-15c3167b398d}" ma:internalName="CRS_x0020_Region" ma:showField="Column2" ma:web="b4e4be8c-aae4-4fdd-b2d1-ab6d4aae907d">
      <xsd:simpleType>
        <xsd:restriction base="dms:Lookup"/>
      </xsd:simpleType>
    </xsd:element>
    <xsd:element name="Geography" ma:index="4" nillable="true" ma:displayName="Geography" ma:default="None" ma:format="Dropdown" ma:internalName="Geography" ma:readOnly="false">
      <xsd:simpleType>
        <xsd:restriction base="dms:Choice">
          <xsd:enumeration value="None"/>
          <xsd:enumeration value="Afghanistan"/>
          <xsd:enumeration value="Africa"/>
          <xsd:enumeration value="Albania"/>
          <xsd:enumeration value="Angola"/>
          <xsd:enumeration value="Argentina"/>
          <xsd:enumeration value="Armenia"/>
          <xsd:enumeration value="Azerbaijan"/>
          <xsd:enumeration value="Baltimore"/>
          <xsd:enumeration value="Bangladesh"/>
          <xsd:enumeration value="Belize"/>
          <xsd:enumeration value="Benin"/>
          <xsd:enumeration value="Bolivia"/>
          <xsd:enumeration value="Bosnia And Herzegovina"/>
          <xsd:enumeration value="Botswana"/>
          <xsd:enumeration value="Brazil"/>
          <xsd:enumeration value="Bulgaria"/>
          <xsd:enumeration value="Burkina Faso"/>
          <xsd:enumeration value="Burma"/>
          <xsd:enumeration value="Burundi"/>
          <xsd:enumeration value="Cambodia"/>
          <xsd:enumeration value="Cameroon"/>
          <xsd:enumeration value="CARO"/>
          <xsd:enumeration value="Central African Republic"/>
          <xsd:enumeration value="Chad"/>
          <xsd:enumeration value="China"/>
          <xsd:enumeration value="Colombia"/>
          <xsd:enumeration value="Congo"/>
          <xsd:enumeration value="Costa Rica"/>
          <xsd:enumeration value="Croatia"/>
          <xsd:enumeration value="Cuba"/>
          <xsd:enumeration value="CWA"/>
          <xsd:enumeration value="Democratic Republic of Congo"/>
          <xsd:enumeration value="Djibouti"/>
          <xsd:enumeration value="Dominican Republic"/>
          <xsd:enumeration value="DR Congo"/>
          <xsd:enumeration value="EARO"/>
          <xsd:enumeration value="East &amp; South Asia"/>
          <xsd:enumeration value="Ecuador"/>
          <xsd:enumeration value="Egypt"/>
          <xsd:enumeration value="El Salvador"/>
          <xsd:enumeration value="EMECA"/>
          <xsd:enumeration value="Equatorial Guinea"/>
          <xsd:enumeration value="Eritrea"/>
          <xsd:enumeration value="ESA"/>
          <xsd:enumeration value="Ethiopia"/>
          <xsd:enumeration value="France"/>
          <xsd:enumeration value="Gambia"/>
          <xsd:enumeration value="Gaza"/>
          <xsd:enumeration value="Geneva"/>
          <xsd:enumeration value="Georgia"/>
          <xsd:enumeration value="Ghana"/>
          <xsd:enumeration value="Global"/>
          <xsd:enumeration value="Great Britain"/>
          <xsd:enumeration value="Guatemala"/>
          <xsd:enumeration value="Guinea Bissau"/>
          <xsd:enumeration value="Guinea-Conakry"/>
          <xsd:enumeration value="Guyana"/>
          <xsd:enumeration value="Haiti"/>
          <xsd:enumeration value="Headquarters"/>
          <xsd:enumeration value="Honduras"/>
          <xsd:enumeration value="India"/>
          <xsd:enumeration value="Indonesia"/>
          <xsd:enumeration value="Iran"/>
          <xsd:enumeration value="Iraq"/>
          <xsd:enumeration value="Jamaica"/>
          <xsd:enumeration value="Jordan"/>
          <xsd:enumeration value="Jwbg"/>
          <xsd:enumeration value="Kenya"/>
          <xsd:enumeration value="Kinshasa"/>
          <xsd:enumeration value="Kosovo"/>
          <xsd:enumeration value="Kyrgyzstan"/>
          <xsd:enumeration value="LACRO"/>
          <xsd:enumeration value="Lao PDR"/>
          <xsd:enumeration value="Laos"/>
          <xsd:enumeration value="Lebanon"/>
          <xsd:enumeration value="Lesotho"/>
          <xsd:enumeration value="Liberia"/>
          <xsd:enumeration value="Macedonia"/>
          <xsd:enumeration value="Madagascar"/>
          <xsd:enumeration value="Malawi"/>
          <xsd:enumeration value="Mali"/>
          <xsd:enumeration value="Mauritania"/>
          <xsd:enumeration value="Mexico"/>
          <xsd:enumeration value="Moldova"/>
          <xsd:enumeration value="Morocco"/>
          <xsd:enumeration value="Nepal"/>
          <xsd:enumeration value="Nicaragua"/>
          <xsd:enumeration value="Niger"/>
          <xsd:enumeration value="Nigeria"/>
          <xsd:enumeration value="North Korea"/>
          <xsd:enumeration value="Northern Sudan"/>
          <xsd:enumeration value="Pakistan"/>
          <xsd:enumeration value="Papua New Guinea (The Pacific)"/>
          <xsd:enumeration value="Peru"/>
          <xsd:enumeration value="Philippines"/>
          <xsd:enumeration value="Romania"/>
          <xsd:enumeration value="Rwanda"/>
          <xsd:enumeration value="SARO"/>
          <xsd:enumeration value="Senegal"/>
          <xsd:enumeration value="Serbia"/>
          <xsd:enumeration value="Serbia And Montenegro"/>
          <xsd:enumeration value="Sierra Leone"/>
          <xsd:enumeration value="Somalia"/>
          <xsd:enumeration value="Sothern Africa"/>
          <xsd:enumeration value="South Africa"/>
          <xsd:enumeration value="South Sudan"/>
          <xsd:enumeration value="Sri Lanka"/>
          <xsd:enumeration value="Sudan"/>
          <xsd:enumeration value="SWA"/>
          <xsd:enumeration value="Swaziland"/>
          <xsd:enumeration value="Syria"/>
          <xsd:enumeration value="Tanzania"/>
          <xsd:enumeration value="Thailand"/>
          <xsd:enumeration value="The Gambia"/>
          <xsd:enumeration value="Timor-Leste"/>
          <xsd:enumeration value="Togo"/>
          <xsd:enumeration value="Tpc Cambodia"/>
          <xsd:enumeration value="Turkey"/>
          <xsd:enumeration value="Uganda"/>
          <xsd:enumeration value="United Kingdom"/>
          <xsd:enumeration value="United States"/>
          <xsd:enumeration value="Venezuela"/>
          <xsd:enumeration value="Vietnam"/>
          <xsd:enumeration value="Zambia"/>
          <xsd:enumeration value="Zimbabwe"/>
        </xsd:restriction>
      </xsd:simpleType>
    </xsd:element>
    <xsd:element name="Topic" ma:index="6" nillable="true" ma:displayName="Topic" ma:default="None" ma:description="CRS Custom Column" ma:format="Dropdown" ma:internalName="Topic" ma:readOnly="false">
      <xsd:simpleType>
        <xsd:union memberTypes="dms:Text">
          <xsd:simpleType>
            <xsd:restriction base="dms:Choice">
              <xsd:enumeration value="Please Select"/>
              <xsd:enumeration value="Administration"/>
              <xsd:enumeration value="Awareness"/>
              <xsd:enumeration value="Business Development"/>
              <xsd:enumeration value="Committee"/>
              <xsd:enumeration value="Commodities"/>
              <xsd:enumeration value="Communications"/>
              <xsd:enumeration value="Compliance"/>
              <xsd:enumeration value="Emergency"/>
              <xsd:enumeration value="Event"/>
              <xsd:enumeration value="Finance"/>
              <xsd:enumeration value="Fund Raising"/>
              <xsd:enumeration value="Human Resources"/>
              <xsd:enumeration value="Information/Communication Technology"/>
              <xsd:enumeration value="Leadership"/>
              <xsd:enumeration value="Legal"/>
              <xsd:enumeration value="Management Quality"/>
              <xsd:enumeration value="Marketing"/>
              <xsd:enumeration value="Partnership"/>
              <xsd:enumeration value="Procurement"/>
              <xsd:enumeration value="Program Quality"/>
              <xsd:enumeration value="Programming"/>
              <xsd:enumeration value="Publications"/>
              <xsd:enumeration value="Report"/>
              <xsd:enumeration value="Security"/>
              <xsd:enumeration value="Stakeholder Collaboration"/>
              <xsd:enumeration value="Strategy"/>
              <xsd:enumeration value="Training"/>
              <xsd:enumeration value="None"/>
            </xsd:restriction>
          </xsd:simpleType>
        </xsd:union>
      </xsd:simpleType>
    </xsd:element>
    <xsd:element name="Include_x0020_in_x0020_Site_x0020_Index" ma:index="8" nillable="true" ma:displayName="Include in Site Index" ma:default="0" ma:description="CRS Custom Column - By checking the box the item will be included in the site index for CRS Global. Check the box if you want to share this document with CRS staff" ma:internalName="Include_x0020_in_x0020_Site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c2bb3a3-222a-4cff-9775-f3a8807de443" elementFormDefault="qualified">
    <xsd:import namespace="http://schemas.microsoft.com/office/2006/documentManagement/types"/>
    <xsd:import namespace="http://schemas.microsoft.com/office/infopath/2007/PartnerControls"/>
    <xsd:element name="Category" ma:index="15" ma:displayName="Category" ma:default="Core Brand Assets" ma:format="Dropdown" ma:internalName="Category" ma:readOnly="false">
      <xsd:simpleType>
        <xsd:restriction base="dms:Choice">
          <xsd:enumeration value="Core Brand Assets"/>
          <xsd:enumeration value="References/Guidelines"/>
          <xsd:enumeration value="Presentation Templates"/>
          <xsd:enumeration value="Embed (System use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http://schemas.microsoft.com/sharepoint/v3">French (France)</Language>
    <Category xmlns="9c2bb3a3-222a-4cff-9775-f3a8807de443">Presentation Templates</Category>
    <Include_x0020_in_x0020_Site_x0020_Index xmlns="b4e4be8c-aae4-4fdd-b2d1-ab6d4aae907d">true</Include_x0020_in_x0020_Site_x0020_Index>
    <Description_x0020_Text xmlns="b4e4be8c-aae4-4fdd-b2d1-ab6d4aae907d">CRS Presentation Template FRENCH</Description_x0020_Text>
    <Geography xmlns="b4e4be8c-aae4-4fdd-b2d1-ab6d4aae907d">None</Geography>
    <Topic xmlns="b4e4be8c-aae4-4fdd-b2d1-ab6d4aae907d">Brand Materials</Topic>
    <CRS_x0020_Region xmlns="b4e4be8c-aae4-4fdd-b2d1-ab6d4aae907d"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165547-0358-4826-A986-AB85CBA48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e4be8c-aae4-4fdd-b2d1-ab6d4aae907d"/>
    <ds:schemaRef ds:uri="9c2bb3a3-222a-4cff-9775-f3a8807de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0ACB7B-46FE-4924-92EA-2034364D7C76}">
  <ds:schemaRefs>
    <ds:schemaRef ds:uri="http://schemas.microsoft.com/office/2006/metadata/properties"/>
    <ds:schemaRef ds:uri="http://purl.org/dc/terms/"/>
    <ds:schemaRef ds:uri="b4e4be8c-aae4-4fdd-b2d1-ab6d4aae907d"/>
    <ds:schemaRef ds:uri="http://schemas.microsoft.com/office/2006/documentManagement/types"/>
    <ds:schemaRef ds:uri="http://schemas.microsoft.com/sharepoint/v3"/>
    <ds:schemaRef ds:uri="http://schemas.openxmlformats.org/package/2006/metadata/core-properties"/>
    <ds:schemaRef ds:uri="http://www.w3.org/XML/1998/namespace"/>
    <ds:schemaRef ds:uri="9c2bb3a3-222a-4cff-9775-f3a8807de443"/>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D7749070-9311-4B81-A898-30C397A51C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4337</TotalTime>
  <Words>2245</Words>
  <Application>Microsoft Office PowerPoint</Application>
  <PresentationFormat>Personnalisé</PresentationFormat>
  <Paragraphs>159</Paragraphs>
  <Slides>19</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Office Theme</vt:lpstr>
      <vt:lpstr>Document</vt:lpstr>
      <vt:lpstr>AUTO EVALUATION COMMUNAUTAIRE EN MATIERE D’EAU, D’HYGIENE ET D’ASSAINISSEMENT DANS LES ECOLES</vt:lpstr>
      <vt:lpstr>PLAN DE PRESENTATION </vt:lpstr>
      <vt:lpstr>I. PRESENTATION DU PROJET KOM-YILMA</vt:lpstr>
      <vt:lpstr>II. QU’EST CE QU’UNE AUTO EVALUATION COMMUNAUTAIRE D’EAU, D’HYGIENE ET D’ASSAINISSEMENT?</vt:lpstr>
      <vt:lpstr>III. QUELS SONT LES OBJECTIFS DE L’AUTO EVALUATION COMMUNAUTAIRE?</vt:lpstr>
      <vt:lpstr>      IV. QU’EST CE QUI EST EVALUE PAR LA COMMUNAUTE?</vt:lpstr>
      <vt:lpstr>IV. QU’EST CE QUI EST EVALUE PAR LA COMMUNAUTE?</vt:lpstr>
      <vt:lpstr>IV. QU’EST CE QUI EST EVALUE PAR LA COMMUNAUTE?</vt:lpstr>
      <vt:lpstr>V. LA DEMARCHE DE L’AUTO EVALUATION COMMUNAUTAIRE</vt:lpstr>
      <vt:lpstr>V. LA DEMARCHE DE L’AUTO EVALUATION COMMUNAUTAIRE</vt:lpstr>
      <vt:lpstr>V. LA DEMARCHE DE L’AUTO EVALUATION COMMUNAUTAIRE</vt:lpstr>
      <vt:lpstr>VI. ACTEURS IMPLIQUES ET FREQUENCE</vt:lpstr>
      <vt:lpstr>VII. LES VISITES CONJOINTES  INOPINEES DANS LES ECOLES</vt:lpstr>
      <vt:lpstr>VIII. L’APPUI DU PROJET POUR LA REALISATION DE L’AUTO EVALUATION COMMUNAUTAIRE</vt:lpstr>
      <vt:lpstr>IX. RESULTATS  DES ACTIVITES DE SUIVI EVALUATION</vt:lpstr>
      <vt:lpstr>X. LECONS APPRISES DES ACTIVITES DE SUIVI EVALUATION</vt:lpstr>
      <vt:lpstr>XI. PERSPECTIVES </vt:lpstr>
      <vt:lpstr>QU’EST CE QU’UNE ECOLE AMIE DE L’EAU DE L’HYGIENE ET DE L’ASSAINISSEMENT DU HIP</vt:lpstr>
      <vt:lpstr>Merci pour votre aimable attention</vt:lpstr>
    </vt:vector>
  </TitlesOfParts>
  <Company>Catholic Relief Services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Presentation Template Fr MK1471 23Sep14</dc:title>
  <dc:creator>Pause for Thought</dc:creator>
  <cp:lastModifiedBy>Sophie Charpentier</cp:lastModifiedBy>
  <cp:revision>165</cp:revision>
  <dcterms:created xsi:type="dcterms:W3CDTF">2014-08-13T11:43:29Z</dcterms:created>
  <dcterms:modified xsi:type="dcterms:W3CDTF">2016-02-04T14:48:43Z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0x010100F14170D39CB26E45808F72C1C4D9CE7F</vt:lpwstr>
  </property>
</Properties>
</file>