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74" r:id="rId6"/>
    <p:sldId id="260" r:id="rId7"/>
    <p:sldId id="276" r:id="rId8"/>
    <p:sldId id="261" r:id="rId9"/>
    <p:sldId id="278" r:id="rId10"/>
    <p:sldId id="262" r:id="rId11"/>
    <p:sldId id="280" r:id="rId12"/>
    <p:sldId id="263" r:id="rId13"/>
    <p:sldId id="281" r:id="rId14"/>
    <p:sldId id="264" r:id="rId15"/>
  </p:sldIdLst>
  <p:sldSz cx="9906000" cy="6858000" type="A4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4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DEB"/>
    <a:srgbClr val="DAE387"/>
    <a:srgbClr val="A8CEF2"/>
    <a:srgbClr val="FFFFFF"/>
    <a:srgbClr val="FF80FF"/>
    <a:srgbClr val="A6CC9B"/>
    <a:srgbClr val="CCD29D"/>
    <a:srgbClr val="D9E1C7"/>
    <a:srgbClr val="CCD298"/>
    <a:srgbClr val="B7C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538" y="1392"/>
      </p:cViewPr>
      <p:guideLst>
        <p:guide orient="horz" pos="144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BA4E-FF7F-422D-A4BF-31EA193305C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BAE7-A035-43AB-9214-2559F954F1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1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BA4E-FF7F-422D-A4BF-31EA193305C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BAE7-A035-43AB-9214-2559F954F1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7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BA4E-FF7F-422D-A4BF-31EA193305C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BAE7-A035-43AB-9214-2559F954F1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2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BA4E-FF7F-422D-A4BF-31EA193305C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BAE7-A035-43AB-9214-2559F954F1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3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BA4E-FF7F-422D-A4BF-31EA193305C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BAE7-A035-43AB-9214-2559F954F1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3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BA4E-FF7F-422D-A4BF-31EA193305C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BAE7-A035-43AB-9214-2559F954F1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6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BA4E-FF7F-422D-A4BF-31EA193305C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BAE7-A035-43AB-9214-2559F954F1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3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BA4E-FF7F-422D-A4BF-31EA193305C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BAE7-A035-43AB-9214-2559F954F1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5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BA4E-FF7F-422D-A4BF-31EA193305C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BAE7-A035-43AB-9214-2559F954F1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BA4E-FF7F-422D-A4BF-31EA193305C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BAE7-A035-43AB-9214-2559F954F1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5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BA4E-FF7F-422D-A4BF-31EA193305C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BAE7-A035-43AB-9214-2559F954F1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8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6BA4E-FF7F-422D-A4BF-31EA193305C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DBAE7-A035-43AB-9214-2559F954F1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mem.ong@laposte.net" TargetMode="External"/><Relationship Id="rId2" Type="http://schemas.openxmlformats.org/officeDocument/2006/relationships/hyperlink" Target="https://www.giz.de/en/worldwide/29998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ontact@ruisseauxdafrique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9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3231"/>
            <a:ext cx="4952999" cy="1353877"/>
          </a:xfrm>
          <a:prstGeom prst="rect">
            <a:avLst/>
          </a:prstGeom>
          <a:solidFill>
            <a:srgbClr val="CDE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77059"/>
              </p:ext>
            </p:extLst>
          </p:nvPr>
        </p:nvGraphicFramePr>
        <p:xfrm>
          <a:off x="5511874" y="1913676"/>
          <a:ext cx="2762250" cy="15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2250">
                  <a:extLst>
                    <a:ext uri="{9D8B030D-6E8A-4147-A177-3AD203B41FA5}">
                      <a16:colId xmlns="" xmlns:a16="http://schemas.microsoft.com/office/drawing/2014/main" val="1066736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Illustrations : Claude ADJAKA </a:t>
                      </a:r>
                      <a:endParaRPr lang="en-US" sz="1200" dirty="0">
                        <a:effectLst/>
                        <a:latin typeface="Calisto MT" panose="02040603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112848911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38525" y="384968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8351"/>
          <a:stretch/>
        </p:blipFill>
        <p:spPr>
          <a:xfrm>
            <a:off x="4953001" y="152535"/>
            <a:ext cx="4953000" cy="67054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53001" y="-13231"/>
            <a:ext cx="4952999" cy="1839435"/>
          </a:xfrm>
          <a:prstGeom prst="rect">
            <a:avLst/>
          </a:prstGeom>
          <a:solidFill>
            <a:srgbClr val="A8C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98978" y="152535"/>
            <a:ext cx="2861044" cy="185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Calisto MT" panose="02040603050505030304" pitchFamily="18" charset="0"/>
                <a:cs typeface="Arial" panose="020B0604020202020204" pitchFamily="34" charset="0"/>
              </a:rPr>
              <a:t>ONG AMEM</a:t>
            </a:r>
          </a:p>
          <a:p>
            <a:pPr algn="ctr"/>
            <a:r>
              <a:rPr lang="fr-FR" sz="1200" dirty="0">
                <a:latin typeface="Calisto MT" panose="02040603050505030304" pitchFamily="18" charset="0"/>
                <a:cs typeface="Arial" panose="020B0604020202020204" pitchFamily="34" charset="0"/>
              </a:rPr>
              <a:t>Illustrations : Claude ADJAKA</a:t>
            </a:r>
          </a:p>
          <a:p>
            <a:pPr algn="ctr"/>
            <a:endParaRPr lang="fr-FR" sz="1050" dirty="0"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pPr algn="ctr"/>
            <a:r>
              <a:rPr lang="fr-FR" sz="4000" b="1" dirty="0" err="1">
                <a:solidFill>
                  <a:srgbClr val="C00000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Malick</a:t>
            </a:r>
            <a:r>
              <a:rPr lang="fr-FR" sz="4000" b="1" dirty="0">
                <a:solidFill>
                  <a:srgbClr val="C00000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fr-FR" sz="4000" b="1" dirty="0">
                <a:solidFill>
                  <a:srgbClr val="C00000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a la colique</a:t>
            </a:r>
            <a:endParaRPr lang="fr-FR" sz="3200" b="1" dirty="0">
              <a:solidFill>
                <a:srgbClr val="C00000"/>
              </a:solidFill>
              <a:latin typeface="Calisto MT" panose="02040603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130265"/>
            <a:ext cx="4952999" cy="72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1739" y="145350"/>
            <a:ext cx="4409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err="1">
                <a:latin typeface="Calisto MT" panose="02040603050505030304" pitchFamily="18" charset="0"/>
              </a:rPr>
              <a:t>Malick</a:t>
            </a:r>
            <a:r>
              <a:rPr lang="fr-FR" sz="1200" b="1" dirty="0">
                <a:latin typeface="Calisto MT" panose="02040603050505030304" pitchFamily="18" charset="0"/>
              </a:rPr>
              <a:t> a la colique</a:t>
            </a:r>
          </a:p>
          <a:p>
            <a:pPr algn="ctr"/>
            <a:endParaRPr lang="fr-FR" sz="1200" b="1" dirty="0">
              <a:latin typeface="Calisto MT" panose="02040603050505030304" pitchFamily="18" charset="0"/>
            </a:endParaRPr>
          </a:p>
          <a:p>
            <a:pPr algn="ctr"/>
            <a:r>
              <a:rPr lang="fr-FR" sz="1200" dirty="0">
                <a:latin typeface="Calisto MT" panose="02040603050505030304" pitchFamily="18" charset="0"/>
              </a:rPr>
              <a:t>Malgré les recommandations de sa maman et de son entourage, </a:t>
            </a:r>
            <a:r>
              <a:rPr lang="fr-FR" sz="1200" dirty="0" err="1">
                <a:latin typeface="Calisto MT" panose="02040603050505030304" pitchFamily="18" charset="0"/>
              </a:rPr>
              <a:t>Malick</a:t>
            </a:r>
            <a:r>
              <a:rPr lang="fr-FR" sz="1200" dirty="0">
                <a:latin typeface="Calisto MT" panose="02040603050505030304" pitchFamily="18" charset="0"/>
              </a:rPr>
              <a:t> ne fait pas attention à la propreté de ses mains.</a:t>
            </a:r>
          </a:p>
          <a:p>
            <a:pPr algn="ctr"/>
            <a:r>
              <a:rPr lang="fr-FR" sz="1200" dirty="0">
                <a:latin typeface="Calisto MT" panose="02040603050505030304" pitchFamily="18" charset="0"/>
              </a:rPr>
              <a:t>Pourtant, si tout le monde dit qu’il faut souvent se laver les mains, c’est bien pour une bonne raison !</a:t>
            </a:r>
            <a:endParaRPr lang="en-US" sz="1200" dirty="0">
              <a:latin typeface="Calisto MT" panose="0204060305050503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8890" y="6098351"/>
            <a:ext cx="4409713" cy="791563"/>
            <a:chOff x="5357853" y="6098365"/>
            <a:chExt cx="4409713" cy="791563"/>
          </a:xfrm>
        </p:grpSpPr>
        <p:grpSp>
          <p:nvGrpSpPr>
            <p:cNvPr id="17" name="Gruppieren 27"/>
            <p:cNvGrpSpPr/>
            <p:nvPr/>
          </p:nvGrpSpPr>
          <p:grpSpPr>
            <a:xfrm>
              <a:off x="5357853" y="6098365"/>
              <a:ext cx="4409713" cy="791563"/>
              <a:chOff x="0" y="0"/>
              <a:chExt cx="7560000" cy="1357200"/>
            </a:xfrm>
          </p:grpSpPr>
          <p:sp>
            <p:nvSpPr>
              <p:cNvPr id="23" name="Rechteck 28"/>
              <p:cNvSpPr/>
              <p:nvPr/>
            </p:nvSpPr>
            <p:spPr>
              <a:xfrm>
                <a:off x="0" y="0"/>
                <a:ext cx="7560000" cy="13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24" name="Grafik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8633" y="609706"/>
                <a:ext cx="1075611" cy="599806"/>
              </a:xfrm>
              <a:prstGeom prst="rect">
                <a:avLst/>
              </a:prstGeom>
            </p:spPr>
          </p:pic>
          <p:grpSp>
            <p:nvGrpSpPr>
              <p:cNvPr id="25" name="Gruppieren 33"/>
              <p:cNvGrpSpPr/>
              <p:nvPr/>
            </p:nvGrpSpPr>
            <p:grpSpPr>
              <a:xfrm>
                <a:off x="2743200" y="457721"/>
                <a:ext cx="1686560" cy="762789"/>
                <a:chOff x="-1579754" y="-322405"/>
                <a:chExt cx="1688522" cy="762868"/>
              </a:xfrm>
            </p:grpSpPr>
            <p:pic>
              <p:nvPicPr>
                <p:cNvPr id="27" name="Bild 1" descr="GIZ-Logo, Deutsche Gesellschaft für Internationale Zusammenarbeit (GIZ) GmbH&#10;&#10;C:\Dokumente und Einstellungen\auge_luc\Lokale Einstellungen\Temp\Temporäres Verzeichnis 3 für gizlogo-standard-mit-unternehmensname-de[1].zip\gizlogo-unternehmen-de-rgb.gif" title="GIZ-Logo, Deutsche Gesellschaft für Internationale Zusammenarbeit (GIZ) GmbH"/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9521"/>
                <a:stretch/>
              </p:blipFill>
              <p:spPr bwMode="auto">
                <a:xfrm>
                  <a:off x="-1579754" y="-194359"/>
                  <a:ext cx="1688522" cy="6348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Textfeld 35"/>
                <p:cNvSpPr txBox="1"/>
                <p:nvPr/>
              </p:nvSpPr>
              <p:spPr>
                <a:xfrm>
                  <a:off x="-1464498" y="-322405"/>
                  <a:ext cx="581088" cy="9912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GB" sz="400" b="1" dirty="0">
                      <a:effectLst/>
                      <a:latin typeface="BundesSans Office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Publié par:</a:t>
                  </a:r>
                  <a:endParaRPr lang="en-US" sz="700" b="1" dirty="0">
                    <a:effectLst/>
                    <a:latin typeface="BundesSerif Office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" name="Textfeld 37"/>
              <p:cNvSpPr txBox="1"/>
              <p:nvPr/>
            </p:nvSpPr>
            <p:spPr>
              <a:xfrm>
                <a:off x="4517550" y="457721"/>
                <a:ext cx="918557" cy="9911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de-DE" sz="400" b="1" dirty="0">
                    <a:effectLst/>
                    <a:latin typeface="BundesSans Office"/>
                    <a:ea typeface="Times New Roman" panose="02020603050405020304" pitchFamily="18" charset="0"/>
                  </a:rPr>
                  <a:t>En coopération avec:</a:t>
                </a:r>
                <a:endParaRPr lang="en-US" sz="400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988533" y="6453965"/>
              <a:ext cx="1123078" cy="356240"/>
              <a:chOff x="0" y="0"/>
              <a:chExt cx="1941520" cy="616555"/>
            </a:xfrm>
            <a:solidFill>
              <a:schemeClr val="bg1"/>
            </a:solidFill>
          </p:grpSpPr>
          <p:pic>
            <p:nvPicPr>
              <p:cNvPr id="20" name="Picture 19" descr="https://upload.wikimedia.org/wikipedia/commons/thumb/1/13/Coat_of_arms_of_Benin.svg/475px-Coat_of_arms_of_Benin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3120" y="0"/>
                <a:ext cx="678400" cy="59842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17434"/>
                <a:ext cx="578619" cy="599121"/>
              </a:xfrm>
              <a:prstGeom prst="rect">
                <a:avLst/>
              </a:prstGeom>
              <a:grpFill/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0154" y="6444"/>
                <a:ext cx="387350" cy="599373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30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646"/>
            <a:ext cx="4465895" cy="478961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0"/>
          <p:cNvSpPr/>
          <p:nvPr/>
        </p:nvSpPr>
        <p:spPr>
          <a:xfrm>
            <a:off x="4465895" y="1340646"/>
            <a:ext cx="487105" cy="4789619"/>
          </a:xfrm>
          <a:prstGeom prst="rect">
            <a:avLst/>
          </a:prstGeom>
          <a:solidFill>
            <a:srgbClr val="C6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6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r="48896"/>
          <a:stretch/>
        </p:blipFill>
        <p:spPr bwMode="auto">
          <a:xfrm>
            <a:off x="0" y="0"/>
            <a:ext cx="4953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153482" y="712680"/>
            <a:ext cx="2603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>
                <a:latin typeface="Calisto MT" panose="02040603050505030304" pitchFamily="18" charset="0"/>
              </a:rPr>
              <a:t>Les voilà à l’école. </a:t>
            </a:r>
          </a:p>
          <a:p>
            <a:pPr algn="r"/>
            <a:r>
              <a:rPr lang="fr-FR" sz="1400" dirty="0">
                <a:latin typeface="Calisto MT" panose="02040603050505030304" pitchFamily="18" charset="0"/>
              </a:rPr>
              <a:t>Il est sept heures vingt minutes. </a:t>
            </a:r>
          </a:p>
          <a:p>
            <a:pPr algn="r"/>
            <a:r>
              <a:rPr lang="fr-FR" sz="1400" dirty="0">
                <a:latin typeface="Calisto MT" panose="02040603050505030304" pitchFamily="18" charset="0"/>
              </a:rPr>
              <a:t>Certains amis sont déjà là. </a:t>
            </a:r>
          </a:p>
        </p:txBody>
      </p:sp>
      <p:sp>
        <p:nvSpPr>
          <p:cNvPr id="6" name="Oval 5"/>
          <p:cNvSpPr/>
          <p:nvPr/>
        </p:nvSpPr>
        <p:spPr>
          <a:xfrm>
            <a:off x="164264" y="6112914"/>
            <a:ext cx="601279" cy="574966"/>
          </a:xfrm>
          <a:prstGeom prst="ellipse">
            <a:avLst/>
          </a:prstGeom>
          <a:solidFill>
            <a:srgbClr val="FFFFFF">
              <a:alpha val="40000"/>
            </a:srgb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sto MT" panose="02040603050505030304" pitchFamily="18" charset="0"/>
              </a:rPr>
              <a:t>8</a:t>
            </a:r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953000" y="351339"/>
            <a:ext cx="4953000" cy="6506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5161221" y="143062"/>
            <a:ext cx="42760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alisto MT" panose="02040603050505030304" pitchFamily="18" charset="0"/>
              </a:rPr>
              <a:t>Il est midi ! Il fait beau ! C’est l’heure de la cantine ; mais </a:t>
            </a:r>
            <a:r>
              <a:rPr lang="fr-FR" sz="1400" dirty="0" err="1">
                <a:latin typeface="Calisto MT" panose="02040603050505030304" pitchFamily="18" charset="0"/>
              </a:rPr>
              <a:t>Malick</a:t>
            </a:r>
            <a:r>
              <a:rPr lang="fr-FR" sz="1400" dirty="0">
                <a:latin typeface="Calisto MT" panose="02040603050505030304" pitchFamily="18" charset="0"/>
              </a:rPr>
              <a:t> n’a pas trop faim. Il repousse le reste de son repas en disant : « Je le mangerai tout à l’heure. » En vérité, il a un peu mal au ventre…</a:t>
            </a:r>
            <a:endParaRPr lang="en-US" sz="1400" dirty="0">
              <a:latin typeface="Calisto MT" panose="0204060305050503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3335" y="6112914"/>
            <a:ext cx="601279" cy="574966"/>
          </a:xfrm>
          <a:prstGeom prst="ellipse">
            <a:avLst/>
          </a:prstGeom>
          <a:solidFill>
            <a:srgbClr val="FFFFFF">
              <a:alpha val="4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Calisto MT" panose="020406030505050303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48502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351339"/>
            <a:ext cx="4953000" cy="65066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nip Diagonal Corner Rectangle 4"/>
          <p:cNvSpPr/>
          <p:nvPr/>
        </p:nvSpPr>
        <p:spPr>
          <a:xfrm>
            <a:off x="0" y="0"/>
            <a:ext cx="4423144" cy="797442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A6C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4264" y="6112914"/>
            <a:ext cx="601279" cy="574966"/>
          </a:xfrm>
          <a:prstGeom prst="ellipse">
            <a:avLst/>
          </a:prstGeom>
          <a:solidFill>
            <a:srgbClr val="FFFFFF">
              <a:alpha val="40000"/>
            </a:srgb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sto MT" panose="02040603050505030304" pitchFamily="18" charset="0"/>
              </a:rPr>
              <a:t>16</a:t>
            </a:r>
          </a:p>
        </p:txBody>
      </p:sp>
      <p:pic>
        <p:nvPicPr>
          <p:cNvPr id="8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4" r="1457"/>
          <a:stretch/>
        </p:blipFill>
        <p:spPr bwMode="auto">
          <a:xfrm>
            <a:off x="4953000" y="0"/>
            <a:ext cx="4953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123123" y="1468985"/>
            <a:ext cx="3818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alisto MT" panose="02040603050505030304" pitchFamily="18" charset="0"/>
              </a:rPr>
              <a:t>On pose les sacs et les cartables dans la classe.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On salue les amis ; tout va bien.</a:t>
            </a:r>
          </a:p>
        </p:txBody>
      </p:sp>
      <p:sp>
        <p:nvSpPr>
          <p:cNvPr id="10" name="Oval 9"/>
          <p:cNvSpPr/>
          <p:nvPr/>
        </p:nvSpPr>
        <p:spPr>
          <a:xfrm>
            <a:off x="9113335" y="6112914"/>
            <a:ext cx="601279" cy="574966"/>
          </a:xfrm>
          <a:prstGeom prst="ellipse">
            <a:avLst/>
          </a:prstGeom>
          <a:solidFill>
            <a:srgbClr val="FFFFFF">
              <a:alpha val="4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Calisto MT" panose="0204060305050503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4633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r="49288"/>
          <a:stretch/>
        </p:blipFill>
        <p:spPr bwMode="auto">
          <a:xfrm>
            <a:off x="0" y="2143"/>
            <a:ext cx="4953000" cy="68558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21048" y="139204"/>
            <a:ext cx="4297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alisto MT" panose="02040603050505030304" pitchFamily="18" charset="0"/>
              </a:rPr>
              <a:t>La sirène de l’école retentit pour la première fois de la journée. Il est sept heures trente minutes. </a:t>
            </a:r>
            <a:endParaRPr lang="en-US" sz="1400" dirty="0">
              <a:latin typeface="Calisto MT" panose="0204060305050503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4264" y="6112914"/>
            <a:ext cx="601279" cy="574966"/>
          </a:xfrm>
          <a:prstGeom prst="ellipse">
            <a:avLst/>
          </a:prstGeom>
          <a:solidFill>
            <a:srgbClr val="FFFFFF">
              <a:alpha val="40000"/>
            </a:srgb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sto MT" panose="02040603050505030304" pitchFamily="18" charset="0"/>
              </a:rPr>
              <a:t>10</a:t>
            </a:r>
          </a:p>
        </p:txBody>
      </p:sp>
      <p:pic>
        <p:nvPicPr>
          <p:cNvPr id="8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2" r="4075"/>
          <a:stretch/>
        </p:blipFill>
        <p:spPr bwMode="auto">
          <a:xfrm>
            <a:off x="4953000" y="2143"/>
            <a:ext cx="4953000" cy="68558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170082" y="137530"/>
            <a:ext cx="3452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alisto MT" panose="02040603050505030304" pitchFamily="18" charset="0"/>
              </a:rPr>
              <a:t>– Je vais en acheter un aussi.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– As-tu lavé tes mains ?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– Non. Il y avait trop de monde.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– Va laver tes mains !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C’est toujours ce que tu fais !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– Non il va être l’heure.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Et </a:t>
            </a:r>
            <a:r>
              <a:rPr lang="fr-FR" sz="1400" dirty="0" err="1">
                <a:latin typeface="Calisto MT" panose="02040603050505030304" pitchFamily="18" charset="0"/>
              </a:rPr>
              <a:t>Malick</a:t>
            </a:r>
            <a:r>
              <a:rPr lang="fr-FR" sz="1400" dirty="0">
                <a:latin typeface="Calisto MT" panose="02040603050505030304" pitchFamily="18" charset="0"/>
              </a:rPr>
              <a:t> achète son pain. Et </a:t>
            </a:r>
            <a:r>
              <a:rPr lang="fr-FR" sz="1400" dirty="0" err="1">
                <a:latin typeface="Calisto MT" panose="02040603050505030304" pitchFamily="18" charset="0"/>
              </a:rPr>
              <a:t>Malick</a:t>
            </a:r>
            <a:r>
              <a:rPr lang="fr-FR" sz="1400" dirty="0">
                <a:latin typeface="Calisto MT" panose="02040603050505030304" pitchFamily="18" charset="0"/>
              </a:rPr>
              <a:t> mange son pain. Et il se lave les mains soigneusement pour ne pas tacher son cahier.</a:t>
            </a:r>
          </a:p>
        </p:txBody>
      </p:sp>
      <p:sp>
        <p:nvSpPr>
          <p:cNvPr id="10" name="Oval 9"/>
          <p:cNvSpPr/>
          <p:nvPr/>
        </p:nvSpPr>
        <p:spPr>
          <a:xfrm>
            <a:off x="9113335" y="6112914"/>
            <a:ext cx="601279" cy="574966"/>
          </a:xfrm>
          <a:prstGeom prst="ellipse">
            <a:avLst/>
          </a:prstGeom>
          <a:solidFill>
            <a:srgbClr val="FFFFFF">
              <a:alpha val="4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Calisto MT" panose="0204060305050503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23863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" r="51528"/>
          <a:stretch/>
        </p:blipFill>
        <p:spPr bwMode="auto">
          <a:xfrm>
            <a:off x="-1" y="2143"/>
            <a:ext cx="4953001" cy="6855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08368" y="145153"/>
            <a:ext cx="431681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alisto MT" panose="02040603050505030304" pitchFamily="18" charset="0"/>
              </a:rPr>
              <a:t>C’est la récréation. « On se lave bien les mains avant de manger ! », cria le maître à tous les élèves. 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On fait la queue pour se laver les mains. La queue est bien longue… </a:t>
            </a:r>
            <a:r>
              <a:rPr lang="fr-FR" sz="1400" dirty="0" err="1">
                <a:latin typeface="Calisto MT" panose="02040603050505030304" pitchFamily="18" charset="0"/>
              </a:rPr>
              <a:t>Malick</a:t>
            </a:r>
            <a:r>
              <a:rPr lang="fr-FR" sz="1400" dirty="0">
                <a:latin typeface="Calisto MT" panose="02040603050505030304" pitchFamily="18" charset="0"/>
              </a:rPr>
              <a:t> attend un peu…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Mais ça ne finit pas.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« Je vais manger à la fourchette » se dit-il, et il quitta les rangs. Mais chez la vendeuse de riz, il n’y a plus d’assiettes, ni de fourchettes. </a:t>
            </a:r>
          </a:p>
          <a:p>
            <a:r>
              <a:rPr lang="fr-FR" sz="1400" dirty="0" err="1">
                <a:latin typeface="Calisto MT" panose="02040603050505030304" pitchFamily="18" charset="0"/>
              </a:rPr>
              <a:t>Malick</a:t>
            </a:r>
            <a:r>
              <a:rPr lang="fr-FR" sz="1400" dirty="0">
                <a:latin typeface="Calisto MT" panose="02040603050505030304" pitchFamily="18" charset="0"/>
              </a:rPr>
              <a:t> retrouve Annick qui mange du pain.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– Il a l’air délicieux ton sandwich.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– Oui, il a bon goût.</a:t>
            </a:r>
          </a:p>
        </p:txBody>
      </p:sp>
      <p:sp>
        <p:nvSpPr>
          <p:cNvPr id="6" name="Oval 5"/>
          <p:cNvSpPr/>
          <p:nvPr/>
        </p:nvSpPr>
        <p:spPr>
          <a:xfrm>
            <a:off x="164264" y="6112914"/>
            <a:ext cx="601279" cy="574966"/>
          </a:xfrm>
          <a:prstGeom prst="ellipse">
            <a:avLst/>
          </a:prstGeom>
          <a:solidFill>
            <a:srgbClr val="FFFFFF">
              <a:alpha val="40000"/>
            </a:srgb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sto MT" panose="02040603050505030304" pitchFamily="18" charset="0"/>
              </a:rPr>
              <a:t>14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2" r="1835"/>
          <a:stretch/>
        </p:blipFill>
        <p:spPr bwMode="auto">
          <a:xfrm>
            <a:off x="4953000" y="2143"/>
            <a:ext cx="4953000" cy="68558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168811" y="139204"/>
            <a:ext cx="4127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alisto MT" panose="02040603050505030304" pitchFamily="18" charset="0"/>
              </a:rPr>
              <a:t>On a encore le temps de s’amuser. </a:t>
            </a:r>
          </a:p>
          <a:p>
            <a:r>
              <a:rPr lang="fr-FR" sz="1400" dirty="0" err="1">
                <a:latin typeface="Calisto MT" panose="02040603050505030304" pitchFamily="18" charset="0"/>
              </a:rPr>
              <a:t>Malick</a:t>
            </a:r>
            <a:r>
              <a:rPr lang="fr-FR" sz="1400" dirty="0">
                <a:latin typeface="Calisto MT" panose="02040603050505030304" pitchFamily="18" charset="0"/>
              </a:rPr>
              <a:t> va aux toilettes. Puis il sent une petite faim.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Il achète un pâté tout chaud chez Maman </a:t>
            </a:r>
            <a:r>
              <a:rPr lang="fr-FR" sz="1400" dirty="0" err="1">
                <a:latin typeface="Calisto MT" panose="02040603050505030304" pitchFamily="18" charset="0"/>
              </a:rPr>
              <a:t>Yabo</a:t>
            </a:r>
            <a:r>
              <a:rPr lang="fr-FR" sz="1400" dirty="0">
                <a:latin typeface="Calisto MT" panose="02040603050505030304" pitchFamily="18" charset="0"/>
              </a:rPr>
              <a:t>.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Sans se laver les mains, il le mange avec appétit.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Puis, il s’essuie les mains avec un chiffon.</a:t>
            </a:r>
          </a:p>
        </p:txBody>
      </p:sp>
      <p:sp>
        <p:nvSpPr>
          <p:cNvPr id="9" name="Oval 8"/>
          <p:cNvSpPr/>
          <p:nvPr/>
        </p:nvSpPr>
        <p:spPr>
          <a:xfrm>
            <a:off x="9113335" y="6112914"/>
            <a:ext cx="601279" cy="574966"/>
          </a:xfrm>
          <a:prstGeom prst="ellipse">
            <a:avLst/>
          </a:prstGeom>
          <a:solidFill>
            <a:srgbClr val="FFFFFF">
              <a:alpha val="4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Calisto MT" panose="0204060305050503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25540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"/>
          <a:stretch/>
        </p:blipFill>
        <p:spPr bwMode="auto">
          <a:xfrm>
            <a:off x="1" y="-11825"/>
            <a:ext cx="9906000" cy="68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14129" y="139650"/>
            <a:ext cx="4168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alisto MT" panose="02040603050505030304" pitchFamily="18" charset="0"/>
              </a:rPr>
              <a:t>Puis il se met dans les rangs et rentre en classe.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Le maître fait réciter une poésie à toute la classe.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Ensemble, ils ont appris des choses en histoire et en géographie. Puis ils ont fait du dessin. </a:t>
            </a:r>
          </a:p>
          <a:p>
            <a:r>
              <a:rPr lang="fr-FR" sz="1400" dirty="0" err="1">
                <a:latin typeface="Calisto MT" panose="02040603050505030304" pitchFamily="18" charset="0"/>
              </a:rPr>
              <a:t>Malick</a:t>
            </a:r>
            <a:r>
              <a:rPr lang="fr-FR" sz="1400" dirty="0">
                <a:latin typeface="Calisto MT" panose="02040603050505030304" pitchFamily="18" charset="0"/>
              </a:rPr>
              <a:t> est bien content. Il a bien travaillé.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Le maître l’a félicité.</a:t>
            </a:r>
          </a:p>
        </p:txBody>
      </p:sp>
      <p:sp>
        <p:nvSpPr>
          <p:cNvPr id="4" name="Oval 3"/>
          <p:cNvSpPr/>
          <p:nvPr/>
        </p:nvSpPr>
        <p:spPr>
          <a:xfrm>
            <a:off x="9113335" y="6112914"/>
            <a:ext cx="601279" cy="574966"/>
          </a:xfrm>
          <a:prstGeom prst="ellipse">
            <a:avLst/>
          </a:prstGeom>
          <a:solidFill>
            <a:srgbClr val="FFFFFF">
              <a:alpha val="4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Calisto MT" panose="02040603050505030304" pitchFamily="18" charset="0"/>
              </a:rPr>
              <a:t>13</a:t>
            </a:r>
          </a:p>
        </p:txBody>
      </p:sp>
      <p:sp>
        <p:nvSpPr>
          <p:cNvPr id="6" name="Oval 5"/>
          <p:cNvSpPr/>
          <p:nvPr/>
        </p:nvSpPr>
        <p:spPr>
          <a:xfrm>
            <a:off x="164264" y="6112914"/>
            <a:ext cx="601279" cy="574966"/>
          </a:xfrm>
          <a:prstGeom prst="ellipse">
            <a:avLst/>
          </a:prstGeom>
          <a:solidFill>
            <a:srgbClr val="FFFFFF">
              <a:alpha val="40000"/>
            </a:srgb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sto MT" panose="0204060305050503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441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3500" y="654027"/>
            <a:ext cx="3766288" cy="493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700" b="1" dirty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Publié par</a:t>
            </a:r>
            <a:endParaRPr lang="en-US" sz="700" dirty="0">
              <a:latin typeface="BundesSerif Office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700" dirty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Deutsche Gesellschaft </a:t>
            </a:r>
            <a:r>
              <a:rPr lang="fr-FR" sz="700" dirty="0" err="1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für</a:t>
            </a:r>
            <a:r>
              <a:rPr lang="fr-FR" sz="700" dirty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700" dirty="0">
              <a:latin typeface="BundesSerif Office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700" dirty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Internationale </a:t>
            </a:r>
            <a:r>
              <a:rPr lang="fr-FR" sz="700" dirty="0" err="1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Zusammenarbeit</a:t>
            </a:r>
            <a:r>
              <a:rPr lang="fr-FR" sz="700" dirty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 (GIZ) </a:t>
            </a:r>
            <a:r>
              <a:rPr lang="fr-FR" sz="700" dirty="0" err="1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GmbH</a:t>
            </a:r>
            <a:r>
              <a:rPr lang="fr-FR" sz="700" dirty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, Bénin</a:t>
            </a:r>
          </a:p>
          <a:p>
            <a:endParaRPr lang="en-US" sz="700" dirty="0">
              <a:latin typeface="BundesSerif Office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850900" algn="l"/>
              </a:tabLst>
            </a:pPr>
            <a:r>
              <a:rPr lang="fr-FR" sz="700" dirty="0">
                <a:latin typeface="BundesSerif Office"/>
                <a:ea typeface="Times New Roman" panose="02020603050405020304" pitchFamily="18" charset="0"/>
                <a:cs typeface="BundesSans Regular"/>
              </a:rPr>
              <a:t>Programme Sectoriel Eau, Hygiène et Assainissement (ProSEHA)</a:t>
            </a:r>
            <a:endParaRPr lang="en-US" sz="700" dirty="0">
              <a:latin typeface="BundesSerif Office"/>
              <a:ea typeface="Times New Roman" panose="02020603050405020304" pitchFamily="18" charset="0"/>
              <a:cs typeface="BundesSerif Regular"/>
            </a:endParaRPr>
          </a:p>
          <a:p>
            <a:pPr>
              <a:tabLst>
                <a:tab pos="850900" algn="l"/>
              </a:tabLst>
            </a:pPr>
            <a:r>
              <a:rPr lang="fr-FR" sz="700" dirty="0">
                <a:latin typeface="BundesSerif Office"/>
                <a:ea typeface="Times New Roman" panose="02020603050405020304" pitchFamily="18" charset="0"/>
                <a:cs typeface="BundesSans Regular"/>
              </a:rPr>
              <a:t>08 B.P. 1132 Tri Postal</a:t>
            </a:r>
            <a:br>
              <a:rPr lang="fr-FR" sz="700" dirty="0">
                <a:latin typeface="BundesSerif Office"/>
                <a:ea typeface="Times New Roman" panose="02020603050405020304" pitchFamily="18" charset="0"/>
                <a:cs typeface="BundesSans Regular"/>
              </a:rPr>
            </a:br>
            <a:r>
              <a:rPr lang="fr-FR" sz="700" dirty="0">
                <a:latin typeface="BundesSerif Office"/>
                <a:ea typeface="Times New Roman" panose="02020603050405020304" pitchFamily="18" charset="0"/>
                <a:cs typeface="BundesSans Regular"/>
              </a:rPr>
              <a:t>Cotonou / Bénin</a:t>
            </a:r>
            <a:r>
              <a:rPr lang="fr-FR" sz="700" dirty="0">
                <a:latin typeface="BundesSerif Office"/>
                <a:ea typeface="Times New Roman" panose="02020603050405020304" pitchFamily="18" charset="0"/>
                <a:cs typeface="BundesSerif Regular"/>
              </a:rPr>
              <a:t/>
            </a:r>
            <a:br>
              <a:rPr lang="fr-FR" sz="700" dirty="0">
                <a:latin typeface="BundesSerif Office"/>
                <a:ea typeface="Times New Roman" panose="02020603050405020304" pitchFamily="18" charset="0"/>
                <a:cs typeface="BundesSerif Regular"/>
              </a:rPr>
            </a:br>
            <a:r>
              <a:rPr lang="fr-FR" sz="700" dirty="0">
                <a:latin typeface="BundesSerif Office"/>
                <a:ea typeface="Times New Roman" panose="02020603050405020304" pitchFamily="18" charset="0"/>
                <a:cs typeface="BundesSans Regular"/>
              </a:rPr>
              <a:t>T +</a:t>
            </a:r>
            <a:r>
              <a:rPr lang="fr-FR" sz="700" dirty="0">
                <a:latin typeface="BundesSerif Office"/>
                <a:ea typeface="Times New Roman" panose="02020603050405020304" pitchFamily="18" charset="0"/>
                <a:cs typeface="BundesSerif Regular"/>
              </a:rPr>
              <a:t> </a:t>
            </a:r>
            <a:r>
              <a:rPr lang="fr-FR" sz="700" dirty="0">
                <a:latin typeface="BundesSerif Office"/>
                <a:ea typeface="Times New Roman" panose="02020603050405020304" pitchFamily="18" charset="0"/>
                <a:cs typeface="BundesSans Regular"/>
              </a:rPr>
              <a:t>229 21 31 78 75</a:t>
            </a:r>
          </a:p>
          <a:p>
            <a:pPr>
              <a:tabLst>
                <a:tab pos="850900" algn="l"/>
              </a:tabLst>
            </a:pPr>
            <a:r>
              <a:rPr lang="fr-FR" sz="700" dirty="0">
                <a:latin typeface="BundesSerif Office"/>
                <a:ea typeface="Times New Roman" panose="02020603050405020304" pitchFamily="18" charset="0"/>
                <a:cs typeface="BundesSans Regular"/>
              </a:rPr>
              <a:t/>
            </a:r>
            <a:br>
              <a:rPr lang="fr-FR" sz="700" dirty="0">
                <a:latin typeface="BundesSerif Office"/>
                <a:ea typeface="Times New Roman" panose="02020603050405020304" pitchFamily="18" charset="0"/>
                <a:cs typeface="BundesSans Regular"/>
              </a:rPr>
            </a:br>
            <a:r>
              <a:rPr lang="fr-FR" sz="700" u="sng" dirty="0">
                <a:latin typeface="BundesSerif Office"/>
                <a:ea typeface="Times New Roman" panose="02020603050405020304" pitchFamily="18" charset="0"/>
                <a:cs typeface="BundesSans Regular"/>
                <a:hlinkClick r:id="rId2"/>
              </a:rPr>
              <a:t>https://www.giz.de/en/worldwide/29998.html</a:t>
            </a:r>
            <a:endParaRPr lang="en-US" sz="700" dirty="0">
              <a:latin typeface="BundesSerif Office"/>
              <a:ea typeface="Times New Roman" panose="02020603050405020304" pitchFamily="18" charset="0"/>
              <a:cs typeface="BundesSerif Regular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850900" algn="l"/>
              </a:tabLst>
            </a:pPr>
            <a:endParaRPr lang="fr-FR" sz="700" b="1" dirty="0">
              <a:latin typeface="BundesSerif Office"/>
              <a:ea typeface="Times New Roman" panose="02020603050405020304" pitchFamily="18" charset="0"/>
              <a:cs typeface="BundesSans Regular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850900" algn="l"/>
              </a:tabLst>
            </a:pPr>
            <a:r>
              <a:rPr lang="fr-FR" sz="700" b="1" dirty="0">
                <a:latin typeface="BundesSerif Office"/>
                <a:ea typeface="Times New Roman" panose="02020603050405020304" pitchFamily="18" charset="0"/>
                <a:cs typeface="BundesSans Regular"/>
              </a:rPr>
              <a:t>Responsable</a:t>
            </a:r>
            <a:r>
              <a:rPr lang="fr-FR" sz="700" dirty="0">
                <a:latin typeface="BundesSerif Office"/>
                <a:ea typeface="Times New Roman" panose="02020603050405020304" pitchFamily="18" charset="0"/>
                <a:cs typeface="BundesSans Regular"/>
              </a:rPr>
              <a:t/>
            </a:r>
            <a:br>
              <a:rPr lang="fr-FR" sz="700" dirty="0">
                <a:latin typeface="BundesSerif Office"/>
                <a:ea typeface="Times New Roman" panose="02020603050405020304" pitchFamily="18" charset="0"/>
                <a:cs typeface="BundesSans Regular"/>
              </a:rPr>
            </a:br>
            <a:r>
              <a:rPr lang="fr-FR" sz="700" dirty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Dr. Helga Fink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850900" algn="l"/>
              </a:tabLst>
            </a:pPr>
            <a:endParaRPr lang="en-US" sz="700" dirty="0">
              <a:latin typeface="BundesSerif Office"/>
              <a:ea typeface="Times New Roman" panose="02020603050405020304" pitchFamily="18" charset="0"/>
              <a:cs typeface="BundesSerif Regular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700" b="1" dirty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Mise à jour</a:t>
            </a:r>
            <a:endParaRPr lang="en-US" sz="700" dirty="0">
              <a:latin typeface="BundesSerif Office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700" dirty="0" smtClean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Juillet  </a:t>
            </a:r>
            <a:r>
              <a:rPr lang="fr-FR" sz="700" dirty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2016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fr-FR" sz="700" b="1" dirty="0">
              <a:latin typeface="BundesSerif Office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700" b="1" dirty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Conception</a:t>
            </a:r>
            <a:endParaRPr lang="en-US" sz="700" dirty="0">
              <a:latin typeface="BundesSerif Office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700" dirty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AMEM (Aide à la Mère et à l’Enfance Malheureuse)</a:t>
            </a:r>
            <a:endParaRPr lang="en-US" sz="700" dirty="0">
              <a:latin typeface="BundesSerif Office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700" dirty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Cotonou, Bénin</a:t>
            </a:r>
            <a:endParaRPr lang="en-US" sz="700" dirty="0">
              <a:latin typeface="BundesSerif Office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700" u="sng" dirty="0">
                <a:latin typeface="BundesSerif Office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Amem.ong@laposte.net</a:t>
            </a:r>
            <a:r>
              <a:rPr lang="fr-FR" sz="700" dirty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700" dirty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700" dirty="0">
              <a:latin typeface="BundesSerif Office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700" dirty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Éditions Ruisseaux d’Afrique</a:t>
            </a:r>
            <a:endParaRPr lang="en-US" sz="700" dirty="0">
              <a:latin typeface="BundesSerif Office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700" dirty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Cotonou, Bénin</a:t>
            </a:r>
            <a:endParaRPr lang="en-US" sz="700" dirty="0">
              <a:latin typeface="BundesSerif Office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700" u="sng" dirty="0">
                <a:latin typeface="BundesSerif Office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contact@ruisseauxdafrique.com</a:t>
            </a:r>
            <a:endParaRPr lang="en-US" sz="700" dirty="0">
              <a:latin typeface="BundesSerif Office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700" dirty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700" dirty="0">
              <a:latin typeface="BundesSerif Office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700" b="1" dirty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Texte</a:t>
            </a:r>
            <a:endParaRPr lang="en-US" sz="700" dirty="0">
              <a:latin typeface="BundesSerif Office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700" dirty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Claude </a:t>
            </a:r>
            <a:r>
              <a:rPr lang="fr-FR" sz="700" dirty="0" smtClean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ADJAKA</a:t>
            </a:r>
          </a:p>
          <a:p>
            <a:endParaRPr lang="en-US" sz="700" dirty="0">
              <a:latin typeface="BundesSerif Office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700" b="1" dirty="0" smtClean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Impression</a:t>
            </a:r>
            <a:br>
              <a:rPr lang="en-US" sz="700" b="1" dirty="0" smtClean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700" smtClean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Schleunungdruck</a:t>
            </a:r>
            <a:endParaRPr lang="en-US" sz="700" dirty="0" smtClean="0">
              <a:latin typeface="BundesSerif Office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700" dirty="0" smtClean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700" dirty="0" smtClean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700" dirty="0" smtClean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sz="700" dirty="0">
                <a:latin typeface="BundesSerif Office"/>
                <a:ea typeface="Calibri" panose="020F0502020204030204" pitchFamily="34" charset="0"/>
                <a:cs typeface="Arial" panose="020B0604020202020204" pitchFamily="34" charset="0"/>
              </a:rPr>
              <a:t>contenu de la présente publication relève de la responsabilité de la GIZ.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700" dirty="0">
              <a:latin typeface="BundesSerif Office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tabLst>
                <a:tab pos="850900" algn="l"/>
              </a:tabLst>
            </a:pPr>
            <a:r>
              <a:rPr lang="fr-FR" sz="700" dirty="0">
                <a:latin typeface="BundesSerif Office"/>
                <a:ea typeface="Times New Roman" panose="02020603050405020304" pitchFamily="18" charset="0"/>
                <a:cs typeface="BundesSerif Regular"/>
              </a:rPr>
              <a:t>Sur mandat du</a:t>
            </a:r>
            <a:endParaRPr lang="en-US" sz="700" dirty="0">
              <a:latin typeface="BundesSerif Office"/>
              <a:ea typeface="Times New Roman" panose="02020603050405020304" pitchFamily="18" charset="0"/>
              <a:cs typeface="BundesSerif Regular"/>
            </a:endParaRPr>
          </a:p>
          <a:p>
            <a:pPr>
              <a:tabLst>
                <a:tab pos="850900" algn="l"/>
              </a:tabLst>
            </a:pPr>
            <a:r>
              <a:rPr lang="fr-FR" sz="700" dirty="0">
                <a:latin typeface="BundesSerif Office"/>
                <a:ea typeface="Times New Roman" panose="02020603050405020304" pitchFamily="18" charset="0"/>
                <a:cs typeface="BundesSerif Regular"/>
              </a:rPr>
              <a:t>Ministère fédéral allemand de la Coopération Economique et du Développement (BMZ)</a:t>
            </a:r>
            <a:endParaRPr lang="en-US" sz="700" dirty="0">
              <a:effectLst/>
              <a:latin typeface="BundesSerif Office"/>
              <a:ea typeface="Times New Roman" panose="02020603050405020304" pitchFamily="18" charset="0"/>
              <a:cs typeface="BundesSerif Regular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830263" y="212725"/>
            <a:ext cx="2030412" cy="600075"/>
            <a:chOff x="0" y="0"/>
            <a:chExt cx="20471" cy="6058"/>
          </a:xfrm>
        </p:grpSpPr>
      </p:grpSp>
      <p:grpSp>
        <p:nvGrpSpPr>
          <p:cNvPr id="2057" name="Group 9"/>
          <p:cNvGrpSpPr>
            <a:grpSpLocks/>
          </p:cNvGrpSpPr>
          <p:nvPr/>
        </p:nvGrpSpPr>
        <p:grpSpPr bwMode="auto">
          <a:xfrm>
            <a:off x="830263" y="212725"/>
            <a:ext cx="2030412" cy="600075"/>
            <a:chOff x="0" y="0"/>
            <a:chExt cx="20471" cy="6058"/>
          </a:xfrm>
        </p:grpSpPr>
      </p:grp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-765545" y="190322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-765545" y="236042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3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"/>
            <a:ext cx="4953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48970" y="2828835"/>
            <a:ext cx="4297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Calisto MT" panose="02040603050505030304" pitchFamily="18" charset="0"/>
              </a:rPr>
              <a:t>Ce texte est issu d’un atelier mené par les Éditions Ruisseaux d’Afrique à partir des productions des écoliers d’IFAGNI et d’ADJARA sensibilisés par l’ONG AMEM </a:t>
            </a:r>
          </a:p>
          <a:p>
            <a:pPr algn="ctr"/>
            <a:r>
              <a:rPr lang="fr-FR" sz="1200" dirty="0">
                <a:latin typeface="Calisto MT" panose="02040603050505030304" pitchFamily="18" charset="0"/>
              </a:rPr>
              <a:t>à l’hygiène et à l’assainissement du milieu; </a:t>
            </a:r>
          </a:p>
          <a:p>
            <a:pPr algn="ctr"/>
            <a:r>
              <a:rPr lang="fr-FR" sz="1200" dirty="0">
                <a:latin typeface="Calisto MT" panose="02040603050505030304" pitchFamily="18" charset="0"/>
              </a:rPr>
              <a:t>dans le cadre de l’éducation sanitaire </a:t>
            </a:r>
          </a:p>
          <a:p>
            <a:pPr algn="ctr"/>
            <a:r>
              <a:rPr lang="fr-FR" sz="1200" dirty="0">
                <a:latin typeface="Calisto MT" panose="02040603050505030304" pitchFamily="18" charset="0"/>
              </a:rPr>
              <a:t>dans les écoles primaires.</a:t>
            </a:r>
            <a:endParaRPr lang="en-US" sz="1200" dirty="0">
              <a:latin typeface="Calisto MT" panose="0204060305050503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"/>
            <a:ext cx="4953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85934" cy="2384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633" y="2689357"/>
            <a:ext cx="2057692" cy="245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3603"/>
            <a:ext cx="4216807" cy="148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/>
          <p:cNvSpPr/>
          <p:nvPr/>
        </p:nvSpPr>
        <p:spPr>
          <a:xfrm>
            <a:off x="1885934" y="141809"/>
            <a:ext cx="31454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latin typeface="Calisto MT" panose="02040603050505030304" pitchFamily="18" charset="0"/>
              </a:rPr>
              <a:t>1. </a:t>
            </a:r>
            <a:r>
              <a:rPr lang="fr-FR" sz="1400" dirty="0">
                <a:latin typeface="Calisto MT" panose="02040603050505030304" pitchFamily="18" charset="0"/>
              </a:rPr>
              <a:t>Selon toi, pourquoi </a:t>
            </a:r>
            <a:r>
              <a:rPr lang="fr-FR" sz="1400" dirty="0" err="1">
                <a:latin typeface="Calisto MT" panose="02040603050505030304" pitchFamily="18" charset="0"/>
              </a:rPr>
              <a:t>Malick</a:t>
            </a:r>
            <a:r>
              <a:rPr lang="fr-FR" sz="1400" dirty="0">
                <a:latin typeface="Calisto MT" panose="02040603050505030304" pitchFamily="18" charset="0"/>
              </a:rPr>
              <a:t> </a:t>
            </a:r>
            <a:r>
              <a:rPr lang="fr-FR" sz="1400" dirty="0" err="1">
                <a:latin typeface="Calisto MT" panose="02040603050505030304" pitchFamily="18" charset="0"/>
              </a:rPr>
              <a:t>a-t-il</a:t>
            </a:r>
            <a:r>
              <a:rPr lang="fr-FR" sz="1400" dirty="0">
                <a:latin typeface="Calisto MT" panose="02040603050505030304" pitchFamily="18" charset="0"/>
              </a:rPr>
              <a:t> la colique ?</a:t>
            </a:r>
          </a:p>
          <a:p>
            <a:endParaRPr lang="fr-FR" sz="1400" dirty="0">
              <a:latin typeface="Calisto MT" panose="02040603050505030304" pitchFamily="18" charset="0"/>
            </a:endParaRPr>
          </a:p>
          <a:p>
            <a:r>
              <a:rPr lang="fr-FR" sz="1400" b="1" dirty="0">
                <a:latin typeface="Calisto MT" panose="02040603050505030304" pitchFamily="18" charset="0"/>
              </a:rPr>
              <a:t>2. </a:t>
            </a:r>
            <a:r>
              <a:rPr lang="fr-FR" sz="1400" dirty="0">
                <a:latin typeface="Calisto MT" panose="02040603050505030304" pitchFamily="18" charset="0"/>
              </a:rPr>
              <a:t>Pour sa santé, </a:t>
            </a:r>
            <a:r>
              <a:rPr lang="fr-FR" sz="1400" dirty="0" err="1">
                <a:latin typeface="Calisto MT" panose="02040603050505030304" pitchFamily="18" charset="0"/>
              </a:rPr>
              <a:t>Malick</a:t>
            </a:r>
            <a:r>
              <a:rPr lang="fr-FR" sz="1400" dirty="0">
                <a:latin typeface="Calisto MT" panose="02040603050505030304" pitchFamily="18" charset="0"/>
              </a:rPr>
              <a:t> a de mauvais comportements, cites-en quelques-uns. </a:t>
            </a:r>
          </a:p>
          <a:p>
            <a:endParaRPr lang="fr-FR" sz="1400" dirty="0">
              <a:latin typeface="Calisto MT" panose="02040603050505030304" pitchFamily="18" charset="0"/>
            </a:endParaRPr>
          </a:p>
          <a:p>
            <a:r>
              <a:rPr lang="fr-FR" sz="1400" b="1" dirty="0">
                <a:latin typeface="Calisto MT" panose="02040603050505030304" pitchFamily="18" charset="0"/>
              </a:rPr>
              <a:t>3. </a:t>
            </a:r>
            <a:r>
              <a:rPr lang="fr-FR" sz="1400" dirty="0">
                <a:latin typeface="Calisto MT" panose="02040603050505030304" pitchFamily="18" charset="0"/>
              </a:rPr>
              <a:t>Regarde bien l’école de </a:t>
            </a:r>
            <a:r>
              <a:rPr lang="fr-FR" sz="1400" dirty="0" err="1">
                <a:latin typeface="Calisto MT" panose="02040603050505030304" pitchFamily="18" charset="0"/>
              </a:rPr>
              <a:t>Malick</a:t>
            </a:r>
            <a:r>
              <a:rPr lang="fr-FR" sz="1400" dirty="0">
                <a:latin typeface="Calisto MT" panose="02040603050505030304" pitchFamily="18" charset="0"/>
              </a:rPr>
              <a:t>, que penses-tu de l’hygiène du milieu ? Justifie ta réponse.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40789" y="2873536"/>
            <a:ext cx="29274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400" b="1" dirty="0">
                <a:latin typeface="Calisto MT" panose="02040603050505030304" pitchFamily="18" charset="0"/>
              </a:rPr>
              <a:t>4. </a:t>
            </a:r>
            <a:r>
              <a:rPr lang="fr-FR" sz="1400" dirty="0">
                <a:latin typeface="Calisto MT" panose="02040603050505030304" pitchFamily="18" charset="0"/>
              </a:rPr>
              <a:t>As-tu jamais eu la colique ?</a:t>
            </a:r>
          </a:p>
          <a:p>
            <a:pPr lvl="0"/>
            <a:endParaRPr lang="fr-FR" sz="1400" dirty="0">
              <a:latin typeface="Calisto MT" panose="02040603050505030304" pitchFamily="18" charset="0"/>
            </a:endParaRPr>
          </a:p>
          <a:p>
            <a:pPr lvl="0"/>
            <a:r>
              <a:rPr lang="fr-FR" sz="1400" b="1" dirty="0">
                <a:latin typeface="Calisto MT" panose="02040603050505030304" pitchFamily="18" charset="0"/>
              </a:rPr>
              <a:t>5. </a:t>
            </a:r>
            <a:r>
              <a:rPr lang="fr-FR" sz="1400" dirty="0">
                <a:latin typeface="Calisto MT" panose="02040603050505030304" pitchFamily="18" charset="0"/>
              </a:rPr>
              <a:t>Dans ta maison, dans ton école, les règles d’hygiène alimentaire, de propreté de l’eau et d’assainissement du milieu sont-elles respectées ? </a:t>
            </a:r>
          </a:p>
          <a:p>
            <a:pPr lvl="0"/>
            <a:endParaRPr lang="fr-FR" sz="1400" dirty="0">
              <a:latin typeface="Calisto MT" panose="02040603050505030304" pitchFamily="18" charset="0"/>
            </a:endParaRPr>
          </a:p>
          <a:p>
            <a:pPr lvl="0"/>
            <a:r>
              <a:rPr lang="fr-FR" sz="1400" b="1" dirty="0">
                <a:latin typeface="Calisto MT" panose="02040603050505030304" pitchFamily="18" charset="0"/>
              </a:rPr>
              <a:t>6. </a:t>
            </a:r>
            <a:r>
              <a:rPr lang="fr-FR" sz="1400" dirty="0">
                <a:latin typeface="Calisto MT" panose="02040603050505030304" pitchFamily="18" charset="0"/>
              </a:rPr>
              <a:t>Que dois-tu faire pour rendre ton environnement plus sain 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120009" y="6098351"/>
            <a:ext cx="4409713" cy="791563"/>
            <a:chOff x="5357853" y="6098365"/>
            <a:chExt cx="4409713" cy="791563"/>
          </a:xfrm>
        </p:grpSpPr>
        <p:grpSp>
          <p:nvGrpSpPr>
            <p:cNvPr id="31" name="Gruppieren 27"/>
            <p:cNvGrpSpPr/>
            <p:nvPr/>
          </p:nvGrpSpPr>
          <p:grpSpPr>
            <a:xfrm>
              <a:off x="5357853" y="6098365"/>
              <a:ext cx="4409713" cy="791563"/>
              <a:chOff x="0" y="0"/>
              <a:chExt cx="7560000" cy="1357200"/>
            </a:xfrm>
          </p:grpSpPr>
          <p:sp>
            <p:nvSpPr>
              <p:cNvPr id="36" name="Rechteck 28"/>
              <p:cNvSpPr/>
              <p:nvPr/>
            </p:nvSpPr>
            <p:spPr>
              <a:xfrm>
                <a:off x="0" y="0"/>
                <a:ext cx="7560000" cy="13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37" name="Grafik 3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8633" y="609706"/>
                <a:ext cx="1075611" cy="599806"/>
              </a:xfrm>
              <a:prstGeom prst="rect">
                <a:avLst/>
              </a:prstGeom>
            </p:spPr>
          </p:pic>
          <p:grpSp>
            <p:nvGrpSpPr>
              <p:cNvPr id="38" name="Gruppieren 33"/>
              <p:cNvGrpSpPr/>
              <p:nvPr/>
            </p:nvGrpSpPr>
            <p:grpSpPr>
              <a:xfrm>
                <a:off x="2743200" y="457721"/>
                <a:ext cx="1686560" cy="762789"/>
                <a:chOff x="-1579754" y="-322405"/>
                <a:chExt cx="1688522" cy="762868"/>
              </a:xfrm>
            </p:grpSpPr>
            <p:pic>
              <p:nvPicPr>
                <p:cNvPr id="40" name="Bild 1" descr="GIZ-Logo, Deutsche Gesellschaft für Internationale Zusammenarbeit (GIZ) GmbH&#10;&#10;C:\Dokumente und Einstellungen\auge_luc\Lokale Einstellungen\Temp\Temporäres Verzeichnis 3 für gizlogo-standard-mit-unternehmensname-de[1].zip\gizlogo-unternehmen-de-rgb.gif" title="GIZ-Logo, Deutsche Gesellschaft für Internationale Zusammenarbeit (GIZ) GmbH"/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9521"/>
                <a:stretch/>
              </p:blipFill>
              <p:spPr bwMode="auto">
                <a:xfrm>
                  <a:off x="-1579754" y="-194359"/>
                  <a:ext cx="1688522" cy="6348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" name="Textfeld 35"/>
                <p:cNvSpPr txBox="1"/>
                <p:nvPr/>
              </p:nvSpPr>
              <p:spPr>
                <a:xfrm>
                  <a:off x="-1464498" y="-322405"/>
                  <a:ext cx="581088" cy="9912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GB" sz="400" b="1" dirty="0">
                      <a:effectLst/>
                      <a:latin typeface="BundesSans Office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Publié par:</a:t>
                  </a:r>
                  <a:endParaRPr lang="en-US" sz="700" b="1" dirty="0">
                    <a:effectLst/>
                    <a:latin typeface="BundesSerif Office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9" name="Textfeld 37"/>
              <p:cNvSpPr txBox="1"/>
              <p:nvPr/>
            </p:nvSpPr>
            <p:spPr>
              <a:xfrm>
                <a:off x="4517550" y="457721"/>
                <a:ext cx="918557" cy="9911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de-DE" sz="400" b="1" dirty="0">
                    <a:effectLst/>
                    <a:latin typeface="BundesSans Office"/>
                    <a:ea typeface="Times New Roman" panose="02020603050405020304" pitchFamily="18" charset="0"/>
                  </a:rPr>
                  <a:t>En coopération avec:</a:t>
                </a:r>
                <a:endParaRPr lang="en-US" sz="400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988533" y="6453965"/>
              <a:ext cx="1123078" cy="356240"/>
              <a:chOff x="0" y="0"/>
              <a:chExt cx="1941520" cy="616555"/>
            </a:xfrm>
            <a:solidFill>
              <a:schemeClr val="bg1"/>
            </a:solidFill>
          </p:grpSpPr>
          <p:pic>
            <p:nvPicPr>
              <p:cNvPr id="33" name="Picture 32" descr="https://upload.wikimedia.org/wikipedia/commons/thumb/1/13/Coat_of_arms_of_Benin.svg/475px-Coat_of_arms_of_Benin.sv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3120" y="0"/>
                <a:ext cx="678400" cy="59842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17434"/>
                <a:ext cx="578619" cy="599121"/>
              </a:xfrm>
              <a:prstGeom prst="rect">
                <a:avLst/>
              </a:prstGeom>
              <a:grpFill/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0154" y="6444"/>
                <a:ext cx="387350" cy="599373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188292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44"/>
          <a:stretch/>
        </p:blipFill>
        <p:spPr bwMode="auto">
          <a:xfrm>
            <a:off x="1" y="1"/>
            <a:ext cx="4952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164264" y="6112914"/>
            <a:ext cx="601279" cy="57496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sto MT" panose="02040603050505030304" pitchFamily="18" charset="0"/>
              </a:rPr>
              <a:t>2</a:t>
            </a:r>
          </a:p>
        </p:txBody>
      </p:sp>
      <p:pic>
        <p:nvPicPr>
          <p:cNvPr id="11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952999" y="351340"/>
            <a:ext cx="4953001" cy="65066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nip Diagonal Corner Rectangle 12"/>
          <p:cNvSpPr/>
          <p:nvPr/>
        </p:nvSpPr>
        <p:spPr>
          <a:xfrm flipH="1">
            <a:off x="5943599" y="1"/>
            <a:ext cx="3962396" cy="744279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113335" y="6112915"/>
            <a:ext cx="601279" cy="574966"/>
          </a:xfrm>
          <a:prstGeom prst="ellipse">
            <a:avLst/>
          </a:prstGeom>
          <a:solidFill>
            <a:srgbClr val="FFFFFF">
              <a:alpha val="4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Calisto MT" panose="02040603050505030304" pitchFamily="18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399570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" y="351339"/>
            <a:ext cx="4952999" cy="65066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16342" y="138509"/>
            <a:ext cx="4136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alisto MT" panose="02040603050505030304" pitchFamily="18" charset="0"/>
              </a:rPr>
              <a:t>« Il dort », dit Maman ; « Je vais appeler le médecin pour avoir un conseil à suivre. »</a:t>
            </a:r>
            <a:endParaRPr lang="en-US" sz="1400" dirty="0">
              <a:latin typeface="Calisto MT" panose="0204060305050503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4264" y="6112914"/>
            <a:ext cx="601279" cy="574966"/>
          </a:xfrm>
          <a:prstGeom prst="ellipse">
            <a:avLst/>
          </a:prstGeom>
          <a:solidFill>
            <a:srgbClr val="FFFFFF">
              <a:alpha val="40000"/>
            </a:srgb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sto MT" panose="02040603050505030304" pitchFamily="18" charset="0"/>
              </a:rPr>
              <a:t>22</a:t>
            </a:r>
          </a:p>
        </p:txBody>
      </p:sp>
      <p:pic>
        <p:nvPicPr>
          <p:cNvPr id="7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5"/>
          <a:stretch/>
        </p:blipFill>
        <p:spPr bwMode="auto">
          <a:xfrm>
            <a:off x="4952999" y="1"/>
            <a:ext cx="13521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624433" y="167402"/>
            <a:ext cx="2827911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alisto MT" panose="02040603050505030304" pitchFamily="18" charset="0"/>
              </a:rPr>
              <a:t>C’est le matin, Maman réveille </a:t>
            </a:r>
            <a:r>
              <a:rPr lang="fr-FR" sz="1400" dirty="0" err="1">
                <a:latin typeface="Calisto MT" panose="02040603050505030304" pitchFamily="18" charset="0"/>
              </a:rPr>
              <a:t>Malick</a:t>
            </a:r>
            <a:r>
              <a:rPr lang="fr-FR" sz="1400" dirty="0">
                <a:latin typeface="Calisto MT" panose="02040603050505030304" pitchFamily="18" charset="0"/>
              </a:rPr>
              <a:t>. Debout, il fait jour…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Mais tu n’as pas dormi sous ta moustiquaire la nuit ? Tu es têtu,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tu te laisses piquer par les moustiques, ce n’est pas bon.</a:t>
            </a:r>
          </a:p>
          <a:p>
            <a:r>
              <a:rPr lang="fr-FR" sz="1400" dirty="0" err="1">
                <a:latin typeface="Calisto MT" panose="02040603050505030304" pitchFamily="18" charset="0"/>
              </a:rPr>
              <a:t>Malick</a:t>
            </a:r>
            <a:r>
              <a:rPr lang="fr-FR" sz="1400" dirty="0">
                <a:latin typeface="Calisto MT" panose="02040603050505030304" pitchFamily="18" charset="0"/>
              </a:rPr>
              <a:t> et sa sœur Annick se sont réveillés. Ils ont fait leurs travaux de maison et ont récité leurs leçons.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Ils se sont lavés et ont pris leur bouillie.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Et maintenant, les voilà dans la rue.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En route pour l’école, les deux enfants rencontrent Henri.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– Bonjour Henri ! Bonjour Henri !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– </a:t>
            </a:r>
            <a:r>
              <a:rPr lang="fr-FR" sz="1400" dirty="0" err="1">
                <a:latin typeface="Calisto MT" panose="02040603050505030304" pitchFamily="18" charset="0"/>
              </a:rPr>
              <a:t>Atchooouuum</a:t>
            </a:r>
            <a:r>
              <a:rPr lang="fr-FR" sz="1400" dirty="0">
                <a:latin typeface="Calisto MT" panose="02040603050505030304" pitchFamily="18" charset="0"/>
              </a:rPr>
              <a:t> ! Henri éternue.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– Ha, dit </a:t>
            </a:r>
            <a:r>
              <a:rPr lang="fr-FR" sz="1400" dirty="0" err="1">
                <a:latin typeface="Calisto MT" panose="02040603050505030304" pitchFamily="18" charset="0"/>
              </a:rPr>
              <a:t>Malick</a:t>
            </a:r>
            <a:r>
              <a:rPr lang="fr-FR" sz="1400" dirty="0">
                <a:latin typeface="Calisto MT" panose="02040603050505030304" pitchFamily="18" charset="0"/>
              </a:rPr>
              <a:t>, tu as le rhume.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– Je ne vais pas bien, hier nuit j’ai fait de la fièvre. Ma mère m’a donné des médicaments. Je dois aller chez le médecin à la sortie.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– Je crois que tu as la grippe, conclut Annick ; et elle se mit un peu loin d’Henri.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Les trois enfants ont continué leur route. </a:t>
            </a:r>
          </a:p>
        </p:txBody>
      </p:sp>
      <p:sp>
        <p:nvSpPr>
          <p:cNvPr id="9" name="Oval 8"/>
          <p:cNvSpPr/>
          <p:nvPr/>
        </p:nvSpPr>
        <p:spPr>
          <a:xfrm>
            <a:off x="9113335" y="6112914"/>
            <a:ext cx="601279" cy="57496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Calisto MT" panose="0204060305050503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8267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" r="49389"/>
          <a:stretch/>
        </p:blipFill>
        <p:spPr bwMode="auto">
          <a:xfrm>
            <a:off x="-883" y="0"/>
            <a:ext cx="49538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878123" y="141171"/>
            <a:ext cx="28814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>
                <a:latin typeface="Calisto MT" panose="02040603050505030304" pitchFamily="18" charset="0"/>
              </a:rPr>
              <a:t>Soudain quelqu’un les salue : </a:t>
            </a:r>
          </a:p>
          <a:p>
            <a:pPr algn="r"/>
            <a:r>
              <a:rPr lang="fr-FR" sz="1400" dirty="0">
                <a:latin typeface="Calisto MT" panose="02040603050505030304" pitchFamily="18" charset="0"/>
              </a:rPr>
              <a:t>« Salut les enfants, voilà une belle journée qui commence ! </a:t>
            </a:r>
          </a:p>
          <a:p>
            <a:pPr algn="r"/>
            <a:r>
              <a:rPr lang="fr-FR" sz="1400" dirty="0">
                <a:latin typeface="Calisto MT" panose="02040603050505030304" pitchFamily="18" charset="0"/>
              </a:rPr>
              <a:t>On presse le pas pour l’école ? » </a:t>
            </a:r>
          </a:p>
        </p:txBody>
      </p:sp>
      <p:sp>
        <p:nvSpPr>
          <p:cNvPr id="6" name="Oval 5"/>
          <p:cNvSpPr/>
          <p:nvPr/>
        </p:nvSpPr>
        <p:spPr>
          <a:xfrm>
            <a:off x="164264" y="6112914"/>
            <a:ext cx="601279" cy="574966"/>
          </a:xfrm>
          <a:prstGeom prst="ellipse">
            <a:avLst/>
          </a:prstGeom>
          <a:solidFill>
            <a:srgbClr val="FFFFFF">
              <a:alpha val="40000"/>
            </a:srgb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sto MT" panose="02040603050505030304" pitchFamily="18" charset="0"/>
              </a:rPr>
              <a:t>4</a:t>
            </a:r>
          </a:p>
        </p:txBody>
      </p:sp>
      <p:pic>
        <p:nvPicPr>
          <p:cNvPr id="7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953000" y="351338"/>
            <a:ext cx="4953000" cy="65066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180091" y="136379"/>
            <a:ext cx="44631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alisto MT" panose="02040603050505030304" pitchFamily="18" charset="0"/>
              </a:rPr>
              <a:t>– Toi couché à cette heure-ci ? Que se passe-t-il ?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– Je ne vais pas bien, j’ai mal au ventre,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j’ai envie de vomir…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– Tu as mangé quoi pour avoir mal au ventre ?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– </a:t>
            </a:r>
            <a:r>
              <a:rPr lang="fr-FR" sz="1400" dirty="0" err="1">
                <a:latin typeface="Calisto MT" panose="02040603050505030304" pitchFamily="18" charset="0"/>
              </a:rPr>
              <a:t>Atchooouuum</a:t>
            </a:r>
            <a:r>
              <a:rPr lang="fr-FR" sz="1400" dirty="0">
                <a:latin typeface="Calisto MT" panose="02040603050505030304" pitchFamily="18" charset="0"/>
              </a:rPr>
              <a:t> ! Du pain et du pâté.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– Et tu t’es lavé les mains avant de manger ?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– Euh…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– </a:t>
            </a:r>
            <a:r>
              <a:rPr lang="fr-FR" sz="1400" dirty="0" err="1">
                <a:latin typeface="Calisto MT" panose="02040603050505030304" pitchFamily="18" charset="0"/>
              </a:rPr>
              <a:t>Malick</a:t>
            </a:r>
            <a:r>
              <a:rPr lang="fr-FR" sz="1400" dirty="0">
                <a:latin typeface="Calisto MT" panose="02040603050505030304" pitchFamily="18" charset="0"/>
              </a:rPr>
              <a:t>, c’est là un vilain défaut. Tu ne te laves pas les mains avant de manger. Tu ne protèges pas ta nourriture. Tu ne fermes pas bien ta moustiquaire.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Il faut être toujours derrière toi…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– M’man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L’instant d’après </a:t>
            </a:r>
            <a:r>
              <a:rPr lang="fr-FR" sz="1400" dirty="0" err="1">
                <a:latin typeface="Calisto MT" panose="02040603050505030304" pitchFamily="18" charset="0"/>
              </a:rPr>
              <a:t>Malick</a:t>
            </a:r>
            <a:r>
              <a:rPr lang="fr-FR" sz="1400" dirty="0">
                <a:latin typeface="Calisto MT" panose="02040603050505030304" pitchFamily="18" charset="0"/>
              </a:rPr>
              <a:t> s’endort.</a:t>
            </a:r>
          </a:p>
        </p:txBody>
      </p:sp>
      <p:sp>
        <p:nvSpPr>
          <p:cNvPr id="9" name="Oval 8"/>
          <p:cNvSpPr/>
          <p:nvPr/>
        </p:nvSpPr>
        <p:spPr>
          <a:xfrm>
            <a:off x="9113335" y="6112914"/>
            <a:ext cx="601279" cy="574966"/>
          </a:xfrm>
          <a:prstGeom prst="ellipse">
            <a:avLst/>
          </a:prstGeom>
          <a:solidFill>
            <a:srgbClr val="FFFFFF">
              <a:alpha val="4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Calisto MT" panose="020406030505050303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94200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351338"/>
            <a:ext cx="4953000" cy="65066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08825" y="142728"/>
            <a:ext cx="4584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alisto MT" panose="02040603050505030304" pitchFamily="18" charset="0"/>
              </a:rPr>
              <a:t>Quand il rentre le soir, il a la nausée. Il n’a même pas envie de revoir les beaux légumes de </a:t>
            </a:r>
            <a:r>
              <a:rPr lang="fr-FR" sz="1400" dirty="0" err="1">
                <a:latin typeface="Calisto MT" panose="02040603050505030304" pitchFamily="18" charset="0"/>
              </a:rPr>
              <a:t>Flè</a:t>
            </a:r>
            <a:r>
              <a:rPr lang="fr-FR" sz="1400" dirty="0">
                <a:latin typeface="Calisto MT" panose="02040603050505030304" pitchFamily="18" charset="0"/>
              </a:rPr>
              <a:t> </a:t>
            </a:r>
            <a:r>
              <a:rPr lang="fr-FR" sz="1400" dirty="0" err="1">
                <a:latin typeface="Calisto MT" panose="02040603050505030304" pitchFamily="18" charset="0"/>
              </a:rPr>
              <a:t>Midombo</a:t>
            </a:r>
            <a:r>
              <a:rPr lang="fr-FR" sz="1400" dirty="0">
                <a:latin typeface="Calisto MT" panose="02040603050505030304" pitchFamily="18" charset="0"/>
              </a:rPr>
              <a:t>.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Il rentre vite à la maison, salue poliment sa mère et se couche dans le canapé.</a:t>
            </a:r>
            <a:endParaRPr lang="en-US" sz="1400" dirty="0">
              <a:latin typeface="Calisto MT" panose="0204060305050503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4264" y="6112914"/>
            <a:ext cx="601279" cy="574966"/>
          </a:xfrm>
          <a:prstGeom prst="ellipse">
            <a:avLst/>
          </a:prstGeom>
          <a:solidFill>
            <a:srgbClr val="FFFFFF">
              <a:alpha val="40000"/>
            </a:srgb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sto MT" panose="02040603050505030304" pitchFamily="18" charset="0"/>
              </a:rPr>
              <a:t>20</a:t>
            </a:r>
          </a:p>
        </p:txBody>
      </p:sp>
      <p:pic>
        <p:nvPicPr>
          <p:cNvPr id="7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1" r="1951"/>
          <a:stretch/>
        </p:blipFill>
        <p:spPr bwMode="auto">
          <a:xfrm>
            <a:off x="4953000" y="0"/>
            <a:ext cx="4953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161778" y="141171"/>
            <a:ext cx="43832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alisto MT" panose="02040603050505030304" pitchFamily="18" charset="0"/>
              </a:rPr>
              <a:t>C’est </a:t>
            </a:r>
            <a:r>
              <a:rPr lang="fr-FR" sz="1400" dirty="0" err="1">
                <a:latin typeface="Calisto MT" panose="02040603050505030304" pitchFamily="18" charset="0"/>
              </a:rPr>
              <a:t>Flè</a:t>
            </a:r>
            <a:r>
              <a:rPr lang="fr-FR" sz="1400" dirty="0">
                <a:latin typeface="Calisto MT" panose="02040603050505030304" pitchFamily="18" charset="0"/>
              </a:rPr>
              <a:t> </a:t>
            </a:r>
            <a:r>
              <a:rPr lang="fr-FR" sz="1400" dirty="0" err="1">
                <a:latin typeface="Calisto MT" panose="02040603050505030304" pitchFamily="18" charset="0"/>
              </a:rPr>
              <a:t>Midombo</a:t>
            </a:r>
            <a:r>
              <a:rPr lang="fr-FR" sz="1400" dirty="0">
                <a:latin typeface="Calisto MT" panose="02040603050505030304" pitchFamily="18" charset="0"/>
              </a:rPr>
              <a:t>, le jardinier du quartier.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Il fait ses planches pour repiquer ses plants de tomates. Il leur serre la main avec joie :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« Comment vont vos parents ?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Tout le monde est bien réveillé à la maison ? »</a:t>
            </a:r>
          </a:p>
        </p:txBody>
      </p:sp>
      <p:sp>
        <p:nvSpPr>
          <p:cNvPr id="9" name="Oval 8"/>
          <p:cNvSpPr/>
          <p:nvPr/>
        </p:nvSpPr>
        <p:spPr>
          <a:xfrm>
            <a:off x="9113335" y="6112914"/>
            <a:ext cx="601279" cy="574966"/>
          </a:xfrm>
          <a:prstGeom prst="ellipse">
            <a:avLst/>
          </a:prstGeom>
          <a:solidFill>
            <a:srgbClr val="FFFFFF">
              <a:alpha val="4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Calisto MT" panose="0204060305050503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488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351339"/>
            <a:ext cx="4953000" cy="65066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164264" y="6112914"/>
            <a:ext cx="601279" cy="574966"/>
          </a:xfrm>
          <a:prstGeom prst="ellipse">
            <a:avLst/>
          </a:prstGeom>
          <a:solidFill>
            <a:srgbClr val="FFFFFF">
              <a:alpha val="40000"/>
            </a:srgb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sto MT" panose="02040603050505030304" pitchFamily="18" charset="0"/>
              </a:rPr>
              <a:t>6</a:t>
            </a:r>
          </a:p>
        </p:txBody>
      </p:sp>
      <p:pic>
        <p:nvPicPr>
          <p:cNvPr id="6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8" r="5123"/>
          <a:stretch/>
        </p:blipFill>
        <p:spPr bwMode="auto">
          <a:xfrm>
            <a:off x="4953000" y="0"/>
            <a:ext cx="4953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168641" y="140958"/>
            <a:ext cx="4275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alisto MT" panose="02040603050505030304" pitchFamily="18" charset="0"/>
              </a:rPr>
              <a:t>Après la sieste, </a:t>
            </a:r>
            <a:r>
              <a:rPr lang="fr-FR" sz="1400" dirty="0" err="1">
                <a:latin typeface="Calisto MT" panose="02040603050505030304" pitchFamily="18" charset="0"/>
              </a:rPr>
              <a:t>Malick</a:t>
            </a:r>
            <a:r>
              <a:rPr lang="fr-FR" sz="1400" dirty="0">
                <a:latin typeface="Calisto MT" panose="02040603050505030304" pitchFamily="18" charset="0"/>
              </a:rPr>
              <a:t> a du mal à se réveiller.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Annick le secoue. Il éternue. Il ne se sent pas bien.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En classe, il est trop calme. Il essaie de suivre la leçon, mais il est un peu fatigué…</a:t>
            </a:r>
          </a:p>
        </p:txBody>
      </p:sp>
      <p:sp>
        <p:nvSpPr>
          <p:cNvPr id="8" name="Oval 7"/>
          <p:cNvSpPr/>
          <p:nvPr/>
        </p:nvSpPr>
        <p:spPr>
          <a:xfrm>
            <a:off x="9113335" y="6112914"/>
            <a:ext cx="601279" cy="574966"/>
          </a:xfrm>
          <a:prstGeom prst="ellipse">
            <a:avLst/>
          </a:prstGeom>
          <a:solidFill>
            <a:srgbClr val="FFFFFF">
              <a:alpha val="4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Calisto MT" panose="020406030505050303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76850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62"/>
          <a:stretch/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164264" y="6112914"/>
            <a:ext cx="601279" cy="574966"/>
          </a:xfrm>
          <a:prstGeom prst="ellipse">
            <a:avLst/>
          </a:prstGeom>
          <a:solidFill>
            <a:srgbClr val="FFFFFF">
              <a:alpha val="40000"/>
            </a:srgb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sto MT" panose="02040603050505030304" pitchFamily="18" charset="0"/>
              </a:rPr>
              <a:t>18</a:t>
            </a:r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953000" y="351339"/>
            <a:ext cx="4953000" cy="65066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164597" y="137749"/>
            <a:ext cx="42742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alisto MT" panose="02040603050505030304" pitchFamily="18" charset="0"/>
              </a:rPr>
              <a:t>Les trois enfants regardent ses légumes tout beaux et tout frais. Ils commencent à les toucher… </a:t>
            </a:r>
          </a:p>
          <a:p>
            <a:endParaRPr lang="fr-FR" sz="1400" dirty="0">
              <a:latin typeface="Calisto MT" panose="02040603050505030304" pitchFamily="18" charset="0"/>
            </a:endParaRPr>
          </a:p>
          <a:p>
            <a:r>
              <a:rPr lang="fr-FR" sz="1400" dirty="0">
                <a:latin typeface="Calisto MT" panose="02040603050505030304" pitchFamily="18" charset="0"/>
              </a:rPr>
              <a:t>Mais </a:t>
            </a:r>
            <a:r>
              <a:rPr lang="fr-FR" sz="1400" dirty="0" err="1">
                <a:latin typeface="Calisto MT" panose="02040603050505030304" pitchFamily="18" charset="0"/>
              </a:rPr>
              <a:t>Flè</a:t>
            </a:r>
            <a:r>
              <a:rPr lang="fr-FR" sz="1400" dirty="0">
                <a:latin typeface="Calisto MT" panose="02040603050505030304" pitchFamily="18" charset="0"/>
              </a:rPr>
              <a:t> </a:t>
            </a:r>
            <a:r>
              <a:rPr lang="fr-FR" sz="1400" dirty="0" err="1">
                <a:latin typeface="Calisto MT" panose="02040603050505030304" pitchFamily="18" charset="0"/>
              </a:rPr>
              <a:t>Midombo</a:t>
            </a:r>
            <a:r>
              <a:rPr lang="fr-FR" sz="1400" dirty="0">
                <a:latin typeface="Calisto MT" panose="02040603050505030304" pitchFamily="18" charset="0"/>
              </a:rPr>
              <a:t> les rappelle à l’ordre :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« Il faut partir, on regardera les légumes à la sortie. </a:t>
            </a:r>
          </a:p>
          <a:p>
            <a:r>
              <a:rPr lang="fr-FR" sz="1400" dirty="0">
                <a:latin typeface="Calisto MT" panose="02040603050505030304" pitchFamily="18" charset="0"/>
              </a:rPr>
              <a:t>Dépêchez vous, il va être l’heure ! » </a:t>
            </a:r>
          </a:p>
        </p:txBody>
      </p:sp>
      <p:sp>
        <p:nvSpPr>
          <p:cNvPr id="8" name="Oval 7"/>
          <p:cNvSpPr/>
          <p:nvPr/>
        </p:nvSpPr>
        <p:spPr>
          <a:xfrm>
            <a:off x="9113335" y="6112914"/>
            <a:ext cx="601279" cy="574966"/>
          </a:xfrm>
          <a:prstGeom prst="ellipse">
            <a:avLst/>
          </a:prstGeom>
          <a:solidFill>
            <a:srgbClr val="FFFFFF">
              <a:alpha val="40000"/>
            </a:srgb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Calisto MT" panose="0204060305050503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84826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1181</Words>
  <Application>Microsoft Office PowerPoint</Application>
  <PresentationFormat>Format A4 (210 x 297 mm)</PresentationFormat>
  <Paragraphs>152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Katharina</dc:creator>
  <cp:lastModifiedBy>Silvia Sow</cp:lastModifiedBy>
  <cp:revision>119</cp:revision>
  <cp:lastPrinted>2016-05-11T00:17:41Z</cp:lastPrinted>
  <dcterms:created xsi:type="dcterms:W3CDTF">2016-05-02T20:11:46Z</dcterms:created>
  <dcterms:modified xsi:type="dcterms:W3CDTF">2016-10-10T11:11:01Z</dcterms:modified>
</cp:coreProperties>
</file>